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8/17/2017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8/17/2017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8/17/2017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NORMALIZATION AND TRANSACTION MANAGEMENT</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333383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sp>
        <p:nvSpPr>
          <p:cNvPr id="3" name="Content Placeholder 2"/>
          <p:cNvSpPr>
            <a:spLocks noGrp="1"/>
          </p:cNvSpPr>
          <p:nvPr>
            <p:ph idx="1"/>
          </p:nvPr>
        </p:nvSpPr>
        <p:spPr/>
        <p:txBody>
          <a:bodyPr/>
          <a:lstStyle/>
          <a:p>
            <a:r>
              <a:rPr lang="en-IN" dirty="0" smtClean="0"/>
              <a:t>Database Normalization is the process of  organizing data to minimize data redundancy (data duplication)   which in turn ensures data consistency</a:t>
            </a:r>
          </a:p>
          <a:p>
            <a:r>
              <a:rPr lang="en-IN" dirty="0" smtClean="0"/>
              <a:t>Problems of Data Redundancy:</a:t>
            </a:r>
            <a:endParaRPr lang="en-IN" dirty="0"/>
          </a:p>
          <a:p>
            <a:pPr lvl="2"/>
            <a:r>
              <a:rPr lang="en-IN" dirty="0" smtClean="0"/>
              <a:t>Disk Space Wastage</a:t>
            </a:r>
          </a:p>
          <a:p>
            <a:pPr lvl="2"/>
            <a:r>
              <a:rPr lang="en-IN" dirty="0" smtClean="0"/>
              <a:t>Data Inconsistency</a:t>
            </a:r>
          </a:p>
          <a:p>
            <a:pPr lvl="2"/>
            <a:r>
              <a:rPr lang="en-IN" dirty="0" smtClean="0"/>
              <a:t>DML queries can become slow</a:t>
            </a:r>
            <a:endParaRPr lang="en-IN" dirty="0"/>
          </a:p>
          <a:p>
            <a:pPr lvl="2"/>
            <a:r>
              <a:rPr lang="en-IN" dirty="0" smtClean="0"/>
              <a:t>Insert Anomalies</a:t>
            </a:r>
          </a:p>
          <a:p>
            <a:pPr lvl="2"/>
            <a:r>
              <a:rPr lang="en-IN" dirty="0" smtClean="0"/>
              <a:t>Delete Anomalies</a:t>
            </a:r>
          </a:p>
          <a:p>
            <a:pPr lvl="2"/>
            <a:r>
              <a:rPr lang="en-IN" dirty="0" smtClean="0"/>
              <a:t>Update Anomalies</a:t>
            </a:r>
          </a:p>
        </p:txBody>
      </p:sp>
    </p:spTree>
    <p:extLst>
      <p:ext uri="{BB962C8B-B14F-4D97-AF65-F5344CB8AC3E}">
        <p14:creationId xmlns:p14="http://schemas.microsoft.com/office/powerpoint/2010/main" val="8977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sp>
        <p:nvSpPr>
          <p:cNvPr id="3" name="Content Placeholder 2"/>
          <p:cNvSpPr>
            <a:spLocks noGrp="1"/>
          </p:cNvSpPr>
          <p:nvPr>
            <p:ph idx="1"/>
          </p:nvPr>
        </p:nvSpPr>
        <p:spPr/>
        <p:txBody>
          <a:bodyPr/>
          <a:lstStyle/>
          <a:p>
            <a:r>
              <a:rPr lang="en-IN" dirty="0" smtClean="0"/>
              <a:t>Database Normalization is a step by Step Process</a:t>
            </a:r>
          </a:p>
          <a:p>
            <a:r>
              <a:rPr lang="en-IN" dirty="0" smtClean="0"/>
              <a:t>Most databases are in third Normal Form</a:t>
            </a:r>
          </a:p>
          <a:p>
            <a:r>
              <a:rPr lang="en-IN" dirty="0" smtClean="0"/>
              <a:t>There are certain rules, that each normal form should follow</a:t>
            </a:r>
          </a:p>
        </p:txBody>
      </p:sp>
    </p:spTree>
    <p:extLst>
      <p:ext uri="{BB962C8B-B14F-4D97-AF65-F5344CB8AC3E}">
        <p14:creationId xmlns:p14="http://schemas.microsoft.com/office/powerpoint/2010/main" val="164574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NORMAL FORM</a:t>
            </a:r>
            <a:endParaRPr lang="en-IN" dirty="0"/>
          </a:p>
        </p:txBody>
      </p:sp>
      <p:sp>
        <p:nvSpPr>
          <p:cNvPr id="3" name="Content Placeholder 2"/>
          <p:cNvSpPr>
            <a:spLocks noGrp="1"/>
          </p:cNvSpPr>
          <p:nvPr>
            <p:ph idx="1"/>
          </p:nvPr>
        </p:nvSpPr>
        <p:spPr/>
        <p:txBody>
          <a:bodyPr/>
          <a:lstStyle/>
          <a:p>
            <a:r>
              <a:rPr lang="en-IN" dirty="0" smtClean="0"/>
              <a:t>A table is said to be in 1NF:</a:t>
            </a:r>
          </a:p>
          <a:p>
            <a:r>
              <a:rPr lang="en-IN" dirty="0" smtClean="0"/>
              <a:t>The data in each column should be atomic. No multiple values, separated by comma. Each Cell to be single valued</a:t>
            </a:r>
          </a:p>
          <a:p>
            <a:r>
              <a:rPr lang="en-IN" dirty="0" smtClean="0"/>
              <a:t>The table doesn’t contain any repeating column groups</a:t>
            </a:r>
          </a:p>
          <a:p>
            <a:r>
              <a:rPr lang="en-IN" dirty="0" smtClean="0"/>
              <a:t>Entries in a Column are same type</a:t>
            </a:r>
          </a:p>
          <a:p>
            <a:r>
              <a:rPr lang="en-IN" dirty="0" smtClean="0"/>
              <a:t>Rows Uniquely Identified – Add Unique Id or Add  more columns to make Unique. Identify each record uniquely using primary key.</a:t>
            </a:r>
          </a:p>
          <a:p>
            <a:r>
              <a:rPr lang="en-IN" dirty="0" smtClean="0"/>
              <a:t>Order of the rows and order of the columns are irreverent.</a:t>
            </a:r>
          </a:p>
          <a:p>
            <a:endParaRPr lang="en-IN" dirty="0" smtClean="0"/>
          </a:p>
        </p:txBody>
      </p:sp>
    </p:spTree>
    <p:extLst>
      <p:ext uri="{BB962C8B-B14F-4D97-AF65-F5344CB8AC3E}">
        <p14:creationId xmlns:p14="http://schemas.microsoft.com/office/powerpoint/2010/main" val="124367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 NORMAL FORM</a:t>
            </a:r>
            <a:endParaRPr lang="en-IN" dirty="0"/>
          </a:p>
        </p:txBody>
      </p:sp>
      <p:sp>
        <p:nvSpPr>
          <p:cNvPr id="3" name="Content Placeholder 2"/>
          <p:cNvSpPr>
            <a:spLocks noGrp="1"/>
          </p:cNvSpPr>
          <p:nvPr>
            <p:ph idx="1"/>
          </p:nvPr>
        </p:nvSpPr>
        <p:spPr/>
        <p:txBody>
          <a:bodyPr/>
          <a:lstStyle/>
          <a:p>
            <a:r>
              <a:rPr lang="en-IN" dirty="0" smtClean="0"/>
              <a:t>Table should be in 1</a:t>
            </a:r>
            <a:r>
              <a:rPr lang="en-IN" baseline="30000" dirty="0" smtClean="0"/>
              <a:t>st</a:t>
            </a:r>
            <a:r>
              <a:rPr lang="en-IN" dirty="0" smtClean="0"/>
              <a:t> NF</a:t>
            </a:r>
          </a:p>
          <a:p>
            <a:r>
              <a:rPr lang="en-IN" dirty="0" smtClean="0"/>
              <a:t>All attribute (Non Key Columns) dependent on the key</a:t>
            </a:r>
          </a:p>
          <a:p>
            <a:r>
              <a:rPr lang="en-IN" dirty="0" smtClean="0"/>
              <a:t>Move Redundant Data to a separate table</a:t>
            </a:r>
          </a:p>
          <a:p>
            <a:r>
              <a:rPr lang="en-IN" dirty="0" smtClean="0"/>
              <a:t>FK relationships</a:t>
            </a:r>
            <a:endParaRPr lang="en-IN" dirty="0"/>
          </a:p>
        </p:txBody>
      </p:sp>
    </p:spTree>
    <p:extLst>
      <p:ext uri="{BB962C8B-B14F-4D97-AF65-F5344CB8AC3E}">
        <p14:creationId xmlns:p14="http://schemas.microsoft.com/office/powerpoint/2010/main" val="334060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THIRD NORMAL FORM</a:t>
            </a:r>
            <a:endParaRPr lang="en-IN" dirty="0"/>
          </a:p>
        </p:txBody>
      </p:sp>
      <p:sp>
        <p:nvSpPr>
          <p:cNvPr id="3" name="Content Placeholder 2"/>
          <p:cNvSpPr>
            <a:spLocks noGrp="1"/>
          </p:cNvSpPr>
          <p:nvPr>
            <p:ph idx="1"/>
          </p:nvPr>
        </p:nvSpPr>
        <p:spPr/>
        <p:txBody>
          <a:bodyPr/>
          <a:lstStyle/>
          <a:p>
            <a:r>
              <a:rPr lang="en-IN" dirty="0" smtClean="0"/>
              <a:t>Table Should be 2</a:t>
            </a:r>
            <a:r>
              <a:rPr lang="en-IN" baseline="30000" dirty="0" smtClean="0"/>
              <a:t>nd</a:t>
            </a:r>
            <a:r>
              <a:rPr lang="en-IN" dirty="0" smtClean="0"/>
              <a:t> NF</a:t>
            </a:r>
          </a:p>
          <a:p>
            <a:r>
              <a:rPr lang="en-IN" dirty="0" smtClean="0"/>
              <a:t>All Fields (columns) can be determined only by the key in the table and no other column. Doesn’t contain columns (attributes) that are not fully dependent upon the primary key.</a:t>
            </a:r>
          </a:p>
          <a:p>
            <a:endParaRPr lang="en-IN" dirty="0"/>
          </a:p>
        </p:txBody>
      </p:sp>
    </p:spTree>
    <p:extLst>
      <p:ext uri="{BB962C8B-B14F-4D97-AF65-F5344CB8AC3E}">
        <p14:creationId xmlns:p14="http://schemas.microsoft.com/office/powerpoint/2010/main" val="117692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a:t>
            </a:r>
            <a:r>
              <a:rPr lang="en-IN" baseline="30000" dirty="0" smtClean="0"/>
              <a:t>th</a:t>
            </a:r>
            <a:r>
              <a:rPr lang="en-IN" dirty="0" smtClean="0"/>
              <a:t> NORMAL FORM</a:t>
            </a:r>
            <a:endParaRPr lang="en-IN" dirty="0"/>
          </a:p>
        </p:txBody>
      </p:sp>
      <p:sp>
        <p:nvSpPr>
          <p:cNvPr id="3" name="Content Placeholder 2"/>
          <p:cNvSpPr>
            <a:spLocks noGrp="1"/>
          </p:cNvSpPr>
          <p:nvPr>
            <p:ph idx="1"/>
          </p:nvPr>
        </p:nvSpPr>
        <p:spPr/>
        <p:txBody>
          <a:bodyPr/>
          <a:lstStyle/>
          <a:p>
            <a:r>
              <a:rPr lang="en-IN" dirty="0" smtClean="0"/>
              <a:t>Table should be in 3</a:t>
            </a:r>
            <a:r>
              <a:rPr lang="en-IN" baseline="30000" dirty="0" smtClean="0"/>
              <a:t>rd</a:t>
            </a:r>
            <a:r>
              <a:rPr lang="en-IN" dirty="0" smtClean="0"/>
              <a:t> NF</a:t>
            </a:r>
          </a:p>
          <a:p>
            <a:r>
              <a:rPr lang="en-IN" dirty="0" smtClean="0"/>
              <a:t>No Multivalued Dependency</a:t>
            </a:r>
            <a:endParaRPr lang="en-IN" dirty="0"/>
          </a:p>
        </p:txBody>
      </p:sp>
    </p:spTree>
    <p:extLst>
      <p:ext uri="{BB962C8B-B14F-4D97-AF65-F5344CB8AC3E}">
        <p14:creationId xmlns:p14="http://schemas.microsoft.com/office/powerpoint/2010/main" val="233197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a:t>
            </a:r>
            <a:endParaRPr lang="en-IN" dirty="0"/>
          </a:p>
        </p:txBody>
      </p:sp>
      <p:sp>
        <p:nvSpPr>
          <p:cNvPr id="3" name="Content Placeholder 2"/>
          <p:cNvSpPr>
            <a:spLocks noGrp="1"/>
          </p:cNvSpPr>
          <p:nvPr>
            <p:ph idx="1"/>
          </p:nvPr>
        </p:nvSpPr>
        <p:spPr/>
        <p:txBody>
          <a:bodyPr/>
          <a:lstStyle/>
          <a:p>
            <a:r>
              <a:rPr lang="en-IN" dirty="0" smtClean="0"/>
              <a:t>A transaction is treated as a single unit</a:t>
            </a:r>
          </a:p>
          <a:p>
            <a:r>
              <a:rPr lang="en-IN" dirty="0" smtClean="0"/>
              <a:t>A transaction is a group of commands that change the data stored  in a database </a:t>
            </a:r>
          </a:p>
          <a:p>
            <a:r>
              <a:rPr lang="en-IN" dirty="0" smtClean="0"/>
              <a:t>A transaction ensures that, either all of the commands succeed, or none of them. If one of the commands in the transaction fails, all of the commands fail, and any data that was modified in the database is rolled back.</a:t>
            </a:r>
          </a:p>
          <a:p>
            <a:r>
              <a:rPr lang="en-IN" dirty="0" smtClean="0"/>
              <a:t>In this way, transactions maintain the integrity of the data in a </a:t>
            </a:r>
            <a:r>
              <a:rPr lang="en-IN" dirty="0" err="1" smtClean="0"/>
              <a:t>datasbase</a:t>
            </a:r>
            <a:r>
              <a:rPr lang="en-IN" dirty="0" smtClean="0"/>
              <a:t> </a:t>
            </a:r>
          </a:p>
        </p:txBody>
      </p:sp>
    </p:spTree>
    <p:extLst>
      <p:ext uri="{BB962C8B-B14F-4D97-AF65-F5344CB8AC3E}">
        <p14:creationId xmlns:p14="http://schemas.microsoft.com/office/powerpoint/2010/main" val="400534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TRANSACTIOn</a:t>
            </a:r>
            <a:endParaRPr lang="en-IN" dirty="0"/>
          </a:p>
        </p:txBody>
      </p:sp>
      <p:sp>
        <p:nvSpPr>
          <p:cNvPr id="3" name="Content Placeholder 2"/>
          <p:cNvSpPr>
            <a:spLocks noGrp="1"/>
          </p:cNvSpPr>
          <p:nvPr>
            <p:ph idx="1"/>
          </p:nvPr>
        </p:nvSpPr>
        <p:spPr/>
        <p:txBody>
          <a:bodyPr/>
          <a:lstStyle/>
          <a:p>
            <a:r>
              <a:rPr lang="en-IN" dirty="0" smtClean="0"/>
              <a:t>Begin a transaction</a:t>
            </a:r>
          </a:p>
          <a:p>
            <a:r>
              <a:rPr lang="en-IN" dirty="0" smtClean="0"/>
              <a:t>Process database commands</a:t>
            </a:r>
          </a:p>
          <a:p>
            <a:r>
              <a:rPr lang="en-IN" dirty="0" smtClean="0"/>
              <a:t>Check for errors</a:t>
            </a:r>
          </a:p>
          <a:p>
            <a:r>
              <a:rPr lang="en-IN" dirty="0" smtClean="0"/>
              <a:t>IF errors occurred </a:t>
            </a:r>
          </a:p>
          <a:p>
            <a:pPr lvl="1"/>
            <a:r>
              <a:rPr lang="en-IN" dirty="0" smtClean="0"/>
              <a:t>Rollback the transaction</a:t>
            </a:r>
          </a:p>
          <a:p>
            <a:pPr marL="274320" lvl="1" indent="0">
              <a:buNone/>
            </a:pPr>
            <a:r>
              <a:rPr lang="en-IN" dirty="0" smtClean="0"/>
              <a:t>Else</a:t>
            </a:r>
          </a:p>
          <a:p>
            <a:pPr marL="274320" lvl="1" indent="0">
              <a:buNone/>
            </a:pPr>
            <a:r>
              <a:rPr lang="en-IN" dirty="0" smtClean="0"/>
              <a:t>  Commit the transaction</a:t>
            </a:r>
          </a:p>
        </p:txBody>
      </p:sp>
    </p:spTree>
    <p:extLst>
      <p:ext uri="{BB962C8B-B14F-4D97-AF65-F5344CB8AC3E}">
        <p14:creationId xmlns:p14="http://schemas.microsoft.com/office/powerpoint/2010/main" val="2076359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630</TotalTime>
  <Words>351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NORMALIZATION AND TRANSACTION MANAGEMENT</vt:lpstr>
      <vt:lpstr>NORMALIZATION</vt:lpstr>
      <vt:lpstr>NORMALIZATION</vt:lpstr>
      <vt:lpstr>FIRST NORMAL FORM</vt:lpstr>
      <vt:lpstr>SECOND NORMAL FORM</vt:lpstr>
      <vt:lpstr>THIRD NORMAL FORM</vt:lpstr>
      <vt:lpstr>4th NORMAL FORM</vt:lpstr>
      <vt:lpstr>TRANSACTION</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AND TRANSACTION MANAGEMENT</dc:title>
  <dc:creator>Sandeep Thachan</dc:creator>
  <cp:lastModifiedBy>Sandeep Thachan</cp:lastModifiedBy>
  <cp:revision>7</cp:revision>
  <dcterms:created xsi:type="dcterms:W3CDTF">2017-08-17T06:56:49Z</dcterms:created>
  <dcterms:modified xsi:type="dcterms:W3CDTF">2017-08-17T17:27:21Z</dcterms:modified>
</cp:coreProperties>
</file>