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9" r:id="rId4"/>
    <p:sldId id="258" r:id="rId5"/>
    <p:sldId id="259" r:id="rId6"/>
    <p:sldId id="260" r:id="rId7"/>
    <p:sldId id="261" r:id="rId8"/>
    <p:sldId id="262" r:id="rId9"/>
    <p:sldId id="270"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8/24/2017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8/24/2017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8/24/2017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8/24/2017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STORED PROCEDURE</a:t>
            </a:r>
            <a:endParaRPr lang="en-IN" dirty="0"/>
          </a:p>
        </p:txBody>
      </p:sp>
      <p:sp>
        <p:nvSpPr>
          <p:cNvPr id="3" name="Subtitle 2"/>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775371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pPr>
              <a:buFontTx/>
              <a:buNone/>
            </a:pPr>
            <a:r>
              <a:rPr lang="en-US" altLang="en-US" dirty="0"/>
              <a:t>ALTER PROC[EDURE] </a:t>
            </a:r>
            <a:r>
              <a:rPr lang="en-US" altLang="en-US" dirty="0" err="1"/>
              <a:t>procedure_name</a:t>
            </a:r>
            <a:r>
              <a:rPr lang="en-US" altLang="en-US" dirty="0"/>
              <a:t> </a:t>
            </a:r>
          </a:p>
          <a:p>
            <a:pPr>
              <a:buFontTx/>
              <a:buNone/>
            </a:pPr>
            <a:r>
              <a:rPr lang="en-US" altLang="en-US" dirty="0"/>
              <a:t>	[ @</a:t>
            </a:r>
            <a:r>
              <a:rPr lang="en-US" altLang="en-US" dirty="0" err="1"/>
              <a:t>parameter_name</a:t>
            </a:r>
            <a:r>
              <a:rPr lang="en-US" altLang="en-US" dirty="0"/>
              <a:t> </a:t>
            </a:r>
            <a:r>
              <a:rPr lang="en-US" altLang="en-US" dirty="0" err="1"/>
              <a:t>data_type</a:t>
            </a:r>
            <a:r>
              <a:rPr lang="en-US" altLang="en-US" dirty="0"/>
              <a:t>] </a:t>
            </a:r>
          </a:p>
          <a:p>
            <a:pPr>
              <a:buFontTx/>
              <a:buNone/>
            </a:pPr>
            <a:r>
              <a:rPr lang="en-US" altLang="en-US" dirty="0"/>
              <a:t>		[= default] [OUTPUT]</a:t>
            </a:r>
          </a:p>
          <a:p>
            <a:pPr>
              <a:buFontTx/>
              <a:buNone/>
            </a:pPr>
            <a:r>
              <a:rPr lang="en-US" altLang="en-US" dirty="0"/>
              <a:t>	[,...,n]</a:t>
            </a:r>
          </a:p>
          <a:p>
            <a:pPr>
              <a:buFontTx/>
              <a:buNone/>
            </a:pPr>
            <a:r>
              <a:rPr lang="en-US" altLang="en-US" dirty="0"/>
              <a:t>AS </a:t>
            </a:r>
          </a:p>
          <a:p>
            <a:pPr>
              <a:buFontTx/>
              <a:buNone/>
            </a:pPr>
            <a:r>
              <a:rPr lang="en-US" altLang="en-US" dirty="0"/>
              <a:t>	t-</a:t>
            </a:r>
            <a:r>
              <a:rPr lang="en-US" altLang="en-US" dirty="0" err="1"/>
              <a:t>sql_statement</a:t>
            </a:r>
            <a:r>
              <a:rPr lang="en-US" altLang="en-US" dirty="0"/>
              <a:t>(s) </a:t>
            </a:r>
          </a:p>
          <a:p>
            <a:endParaRPr lang="en-IN" dirty="0"/>
          </a:p>
        </p:txBody>
      </p:sp>
    </p:spTree>
    <p:extLst>
      <p:ext uri="{BB962C8B-B14F-4D97-AF65-F5344CB8AC3E}">
        <p14:creationId xmlns:p14="http://schemas.microsoft.com/office/powerpoint/2010/main" val="333895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r>
              <a:rPr lang="en-US" altLang="en-US" dirty="0"/>
              <a:t>DROP PROCEDURE  </a:t>
            </a:r>
            <a:r>
              <a:rPr lang="en-US" altLang="en-US" dirty="0" err="1"/>
              <a:t>procedure_name</a:t>
            </a:r>
            <a:r>
              <a:rPr lang="en-US" altLang="en-US" dirty="0"/>
              <a:t> </a:t>
            </a:r>
          </a:p>
          <a:p>
            <a:endParaRPr lang="en-IN" dirty="0"/>
          </a:p>
        </p:txBody>
      </p:sp>
    </p:spTree>
    <p:extLst>
      <p:ext uri="{BB962C8B-B14F-4D97-AF65-F5344CB8AC3E}">
        <p14:creationId xmlns:p14="http://schemas.microsoft.com/office/powerpoint/2010/main" val="395761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lstStyle/>
          <a:p>
            <a:pPr>
              <a:defRPr/>
            </a:pPr>
            <a:r>
              <a:rPr lang="en-US" dirty="0"/>
              <a:t>SQL Server supports three types of user-defined functions:</a:t>
            </a:r>
          </a:p>
          <a:p>
            <a:pPr lvl="1">
              <a:defRPr/>
            </a:pPr>
            <a:r>
              <a:rPr lang="en-US" dirty="0"/>
              <a:t>Scalar functions</a:t>
            </a:r>
          </a:p>
          <a:p>
            <a:pPr lvl="1">
              <a:defRPr/>
            </a:pPr>
            <a:r>
              <a:rPr lang="en-US" dirty="0"/>
              <a:t>Inline table-valued functions</a:t>
            </a:r>
          </a:p>
          <a:p>
            <a:pPr lvl="1">
              <a:defRPr/>
            </a:pPr>
            <a:r>
              <a:rPr lang="en-US" dirty="0"/>
              <a:t>Multi-statement table-valued functions</a:t>
            </a:r>
          </a:p>
          <a:p>
            <a:endParaRPr lang="en-IN" dirty="0"/>
          </a:p>
        </p:txBody>
      </p:sp>
    </p:spTree>
    <p:extLst>
      <p:ext uri="{BB962C8B-B14F-4D97-AF65-F5344CB8AC3E}">
        <p14:creationId xmlns:p14="http://schemas.microsoft.com/office/powerpoint/2010/main" val="6454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FUNCTIONS</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altLang="en-US" dirty="0"/>
              <a:t>CREATE FUNCTION </a:t>
            </a:r>
            <a:r>
              <a:rPr lang="en-US" altLang="en-US" dirty="0" err="1"/>
              <a:t>Revenue_Day</a:t>
            </a:r>
            <a:r>
              <a:rPr lang="en-US" altLang="en-US" dirty="0"/>
              <a:t> (@Date </a:t>
            </a:r>
            <a:r>
              <a:rPr lang="en-US" altLang="en-US" dirty="0" err="1"/>
              <a:t>datetime</a:t>
            </a:r>
            <a:r>
              <a:rPr lang="en-US" altLang="en-US" dirty="0"/>
              <a:t>) Returns money</a:t>
            </a:r>
          </a:p>
          <a:p>
            <a:pPr>
              <a:buNone/>
            </a:pPr>
            <a:r>
              <a:rPr lang="vi-VN" altLang="en-US" dirty="0"/>
              <a:t>AS</a:t>
            </a:r>
          </a:p>
          <a:p>
            <a:pPr>
              <a:buNone/>
            </a:pPr>
            <a:r>
              <a:rPr lang="vi-VN" altLang="en-US" dirty="0"/>
              <a:t>BEGIN</a:t>
            </a:r>
          </a:p>
          <a:p>
            <a:pPr>
              <a:buNone/>
            </a:pPr>
            <a:r>
              <a:rPr lang="vi-VN" altLang="en-US" dirty="0"/>
              <a:t>	DECLARE @total money</a:t>
            </a:r>
          </a:p>
          <a:p>
            <a:pPr>
              <a:buNone/>
            </a:pPr>
            <a:r>
              <a:rPr lang="vi-VN" altLang="en-US" dirty="0"/>
              <a:t>	SELECT @total = sum(sali_Quantity * sali_price)</a:t>
            </a:r>
          </a:p>
          <a:p>
            <a:pPr>
              <a:buNone/>
            </a:pPr>
            <a:r>
              <a:rPr lang="en-US" altLang="en-US" dirty="0"/>
              <a:t>	FROM </a:t>
            </a:r>
            <a:r>
              <a:rPr lang="en-US" altLang="en-US" dirty="0" err="1"/>
              <a:t>Sales_Orders</a:t>
            </a:r>
            <a:r>
              <a:rPr lang="en-US" altLang="en-US" dirty="0"/>
              <a:t> s, </a:t>
            </a:r>
            <a:r>
              <a:rPr lang="en-US" altLang="en-US" dirty="0" err="1"/>
              <a:t>Sales_Orders_Items</a:t>
            </a:r>
            <a:r>
              <a:rPr lang="en-US" altLang="en-US" dirty="0"/>
              <a:t> </a:t>
            </a:r>
            <a:r>
              <a:rPr lang="en-US" altLang="en-US" dirty="0" err="1"/>
              <a:t>si</a:t>
            </a:r>
            <a:endParaRPr lang="en-US" altLang="en-US" dirty="0"/>
          </a:p>
          <a:p>
            <a:pPr>
              <a:buNone/>
            </a:pPr>
            <a:r>
              <a:rPr lang="en-US" altLang="en-US" dirty="0"/>
              <a:t>	WHERE </a:t>
            </a:r>
            <a:r>
              <a:rPr lang="en-US" altLang="en-US" dirty="0" err="1"/>
              <a:t>s.sal_number</a:t>
            </a:r>
            <a:r>
              <a:rPr lang="en-US" altLang="en-US" dirty="0"/>
              <a:t> = </a:t>
            </a:r>
            <a:r>
              <a:rPr lang="en-US" altLang="en-US" dirty="0" err="1"/>
              <a:t>si.sal_number</a:t>
            </a:r>
            <a:r>
              <a:rPr lang="en-US" altLang="en-US" dirty="0"/>
              <a:t> and year(</a:t>
            </a:r>
            <a:r>
              <a:rPr lang="en-US" altLang="en-US" dirty="0" err="1"/>
              <a:t>sal_date</a:t>
            </a:r>
            <a:r>
              <a:rPr lang="en-US" altLang="en-US" dirty="0"/>
              <a:t>) = year(@Date)</a:t>
            </a:r>
          </a:p>
          <a:p>
            <a:pPr>
              <a:buNone/>
            </a:pPr>
            <a:r>
              <a:rPr lang="en-US" altLang="en-US" dirty="0"/>
              <a:t>          and month(</a:t>
            </a:r>
            <a:r>
              <a:rPr lang="en-US" altLang="en-US" dirty="0" err="1"/>
              <a:t>sal_date</a:t>
            </a:r>
            <a:r>
              <a:rPr lang="en-US" altLang="en-US" dirty="0"/>
              <a:t>) = month(@Date) and day(</a:t>
            </a:r>
            <a:r>
              <a:rPr lang="en-US" altLang="en-US" dirty="0" err="1"/>
              <a:t>sal_date</a:t>
            </a:r>
            <a:r>
              <a:rPr lang="en-US" altLang="en-US" dirty="0"/>
              <a:t>)= day(@Date)</a:t>
            </a:r>
          </a:p>
          <a:p>
            <a:pPr>
              <a:buNone/>
            </a:pPr>
            <a:r>
              <a:rPr lang="vi-VN" altLang="en-US" dirty="0"/>
              <a:t>	RETURN @total</a:t>
            </a:r>
          </a:p>
          <a:p>
            <a:pPr>
              <a:buNone/>
            </a:pPr>
            <a:r>
              <a:rPr lang="vi-VN" altLang="en-US" dirty="0"/>
              <a:t>END</a:t>
            </a:r>
            <a:endParaRPr lang="en-US" altLang="en-US" u="sng" dirty="0"/>
          </a:p>
          <a:p>
            <a:pPr>
              <a:spcBef>
                <a:spcPct val="0"/>
              </a:spcBef>
              <a:buNone/>
            </a:pPr>
            <a:endParaRPr lang="en-US" altLang="en-US" u="sng" dirty="0"/>
          </a:p>
          <a:p>
            <a:pPr>
              <a:spcBef>
                <a:spcPct val="0"/>
              </a:spcBef>
              <a:buNone/>
            </a:pPr>
            <a:r>
              <a:rPr lang="en-US" altLang="en-US" u="sng" dirty="0"/>
              <a:t>Use:</a:t>
            </a:r>
          </a:p>
          <a:p>
            <a:pPr>
              <a:spcBef>
                <a:spcPct val="0"/>
              </a:spcBef>
              <a:buNone/>
            </a:pPr>
            <a:r>
              <a:rPr lang="vi-VN" altLang="en-US" dirty="0"/>
              <a:t>select dbo.Revenue_In_Day(GETDATE())</a:t>
            </a:r>
          </a:p>
          <a:p>
            <a:endParaRPr lang="en-IN" dirty="0"/>
          </a:p>
        </p:txBody>
      </p:sp>
    </p:spTree>
    <p:extLst>
      <p:ext uri="{BB962C8B-B14F-4D97-AF65-F5344CB8AC3E}">
        <p14:creationId xmlns:p14="http://schemas.microsoft.com/office/powerpoint/2010/main" val="356392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 inline Table Valued</a:t>
            </a:r>
            <a:endParaRPr lang="en-IN" dirty="0"/>
          </a:p>
        </p:txBody>
      </p:sp>
      <p:sp>
        <p:nvSpPr>
          <p:cNvPr id="3" name="Content Placeholder 2"/>
          <p:cNvSpPr>
            <a:spLocks noGrp="1"/>
          </p:cNvSpPr>
          <p:nvPr>
            <p:ph idx="1"/>
          </p:nvPr>
        </p:nvSpPr>
        <p:spPr/>
        <p:txBody>
          <a:bodyPr/>
          <a:lstStyle/>
          <a:p>
            <a:pPr>
              <a:buFontTx/>
              <a:buNone/>
            </a:pPr>
            <a:r>
              <a:rPr lang="en-US" altLang="en-US" dirty="0"/>
              <a:t>CREATE FUNCTION </a:t>
            </a:r>
            <a:r>
              <a:rPr lang="en-US" altLang="en-US" dirty="0" err="1"/>
              <a:t>AveragePricebyItems</a:t>
            </a:r>
            <a:r>
              <a:rPr lang="en-US" altLang="en-US" dirty="0"/>
              <a:t> (@price money = 0.0) RETURNS table</a:t>
            </a:r>
          </a:p>
          <a:p>
            <a:pPr>
              <a:buFontTx/>
              <a:buNone/>
            </a:pPr>
            <a:r>
              <a:rPr lang="en-US" altLang="en-US" dirty="0"/>
              <a:t>AS </a:t>
            </a:r>
          </a:p>
          <a:p>
            <a:pPr>
              <a:buFontTx/>
              <a:buNone/>
            </a:pPr>
            <a:r>
              <a:rPr lang="en-US" altLang="en-US" dirty="0"/>
              <a:t>	RETURN ( SELECT </a:t>
            </a:r>
            <a:r>
              <a:rPr lang="en-US" altLang="en-US" dirty="0" err="1"/>
              <a:t>Ite_Description</a:t>
            </a:r>
            <a:r>
              <a:rPr lang="en-US" altLang="en-US" dirty="0"/>
              <a:t>, </a:t>
            </a:r>
            <a:r>
              <a:rPr lang="en-US" altLang="en-US" dirty="0" err="1"/>
              <a:t>Ite_Price</a:t>
            </a:r>
            <a:endParaRPr lang="en-US" altLang="en-US" dirty="0"/>
          </a:p>
          <a:p>
            <a:pPr>
              <a:buFontTx/>
              <a:buNone/>
            </a:pPr>
            <a:r>
              <a:rPr lang="en-US" altLang="en-US" dirty="0"/>
              <a:t>		           FROM Items</a:t>
            </a:r>
          </a:p>
          <a:p>
            <a:pPr>
              <a:buFontTx/>
              <a:buNone/>
            </a:pPr>
            <a:r>
              <a:rPr lang="en-US" altLang="en-US" dirty="0"/>
              <a:t>		           WHERE </a:t>
            </a:r>
            <a:r>
              <a:rPr lang="en-US" altLang="en-US" dirty="0" err="1"/>
              <a:t>Ite_Price</a:t>
            </a:r>
            <a:r>
              <a:rPr lang="en-US" altLang="en-US" dirty="0"/>
              <a:t>  &gt;  @price)</a:t>
            </a:r>
          </a:p>
          <a:p>
            <a:pPr>
              <a:buFontTx/>
              <a:buNone/>
            </a:pPr>
            <a:r>
              <a:rPr lang="en-US" altLang="en-US" u="sng" dirty="0"/>
              <a:t>Use:</a:t>
            </a:r>
          </a:p>
          <a:p>
            <a:pPr>
              <a:buFontTx/>
              <a:buNone/>
            </a:pPr>
            <a:r>
              <a:rPr lang="en-US" altLang="en-US" dirty="0"/>
              <a:t>select * from </a:t>
            </a:r>
            <a:r>
              <a:rPr lang="en-US" altLang="en-US" dirty="0" err="1"/>
              <a:t>AveragePricebyItems</a:t>
            </a:r>
            <a:r>
              <a:rPr lang="en-US" altLang="en-US" dirty="0"/>
              <a:t> (15.00) </a:t>
            </a:r>
          </a:p>
          <a:p>
            <a:endParaRPr lang="en-IN" dirty="0"/>
          </a:p>
        </p:txBody>
      </p:sp>
    </p:spTree>
    <p:extLst>
      <p:ext uri="{BB962C8B-B14F-4D97-AF65-F5344CB8AC3E}">
        <p14:creationId xmlns:p14="http://schemas.microsoft.com/office/powerpoint/2010/main" val="133024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FUCNTIONS – </a:t>
            </a:r>
            <a:r>
              <a:rPr lang="en-IN" dirty="0" err="1" smtClean="0"/>
              <a:t>MultiStatement</a:t>
            </a:r>
            <a:r>
              <a:rPr lang="en-IN" dirty="0" smtClean="0"/>
              <a:t> table valued</a:t>
            </a:r>
            <a:endParaRPr lang="en-IN" dirty="0"/>
          </a:p>
        </p:txBody>
      </p:sp>
      <p:sp>
        <p:nvSpPr>
          <p:cNvPr id="3" name="Content Placeholder 2"/>
          <p:cNvSpPr>
            <a:spLocks noGrp="1"/>
          </p:cNvSpPr>
          <p:nvPr>
            <p:ph idx="1"/>
          </p:nvPr>
        </p:nvSpPr>
        <p:spPr/>
        <p:txBody>
          <a:bodyPr/>
          <a:lstStyle/>
          <a:p>
            <a:pPr>
              <a:lnSpc>
                <a:spcPct val="80000"/>
              </a:lnSpc>
              <a:buFontTx/>
              <a:buNone/>
            </a:pPr>
            <a:r>
              <a:rPr lang="en-US" altLang="en-US" dirty="0"/>
              <a:t>CREATE FUNCTION AveragePricebyItems2 (@price money = 0.0) RETURNS @table </a:t>
            </a:r>
            <a:r>
              <a:rPr lang="en-US" altLang="en-US" dirty="0" err="1"/>
              <a:t>table</a:t>
            </a:r>
            <a:r>
              <a:rPr lang="en-US" altLang="en-US" dirty="0"/>
              <a:t> (Description varchar(50) null, Price money null) AS</a:t>
            </a:r>
          </a:p>
          <a:p>
            <a:pPr>
              <a:lnSpc>
                <a:spcPct val="80000"/>
              </a:lnSpc>
              <a:buFontTx/>
              <a:buNone/>
            </a:pPr>
            <a:r>
              <a:rPr lang="en-US" altLang="en-US" dirty="0"/>
              <a:t>	   begin </a:t>
            </a:r>
          </a:p>
          <a:p>
            <a:pPr>
              <a:buFontTx/>
              <a:buNone/>
            </a:pPr>
            <a:r>
              <a:rPr lang="en-US" altLang="en-US" dirty="0"/>
              <a:t>	      insert @table SELECT </a:t>
            </a:r>
            <a:r>
              <a:rPr lang="en-US" altLang="en-US" dirty="0" err="1"/>
              <a:t>Ite_Description</a:t>
            </a:r>
            <a:r>
              <a:rPr lang="en-US" altLang="en-US" dirty="0"/>
              <a:t>, </a:t>
            </a:r>
            <a:r>
              <a:rPr lang="en-US" altLang="en-US" dirty="0" err="1"/>
              <a:t>Ite_Price</a:t>
            </a:r>
            <a:endParaRPr lang="en-US" altLang="en-US" dirty="0"/>
          </a:p>
          <a:p>
            <a:pPr>
              <a:buFontTx/>
              <a:buNone/>
            </a:pPr>
            <a:r>
              <a:rPr lang="en-US" altLang="en-US" dirty="0"/>
              <a:t>		           	      FROM Items</a:t>
            </a:r>
          </a:p>
          <a:p>
            <a:pPr>
              <a:buFontTx/>
              <a:buNone/>
            </a:pPr>
            <a:r>
              <a:rPr lang="en-US" altLang="en-US" dirty="0"/>
              <a:t>		                    WHERE </a:t>
            </a:r>
            <a:r>
              <a:rPr lang="en-US" altLang="en-US" dirty="0" err="1"/>
              <a:t>Ite_Price</a:t>
            </a:r>
            <a:r>
              <a:rPr lang="en-US" altLang="en-US" dirty="0"/>
              <a:t>  &gt;  @price </a:t>
            </a:r>
          </a:p>
          <a:p>
            <a:pPr>
              <a:lnSpc>
                <a:spcPct val="80000"/>
              </a:lnSpc>
              <a:buFontTx/>
              <a:buNone/>
            </a:pPr>
            <a:r>
              <a:rPr lang="en-US" altLang="en-US" dirty="0"/>
              <a:t>	      return </a:t>
            </a:r>
          </a:p>
          <a:p>
            <a:pPr>
              <a:lnSpc>
                <a:spcPct val="80000"/>
              </a:lnSpc>
              <a:buFontTx/>
              <a:buNone/>
            </a:pPr>
            <a:r>
              <a:rPr lang="en-US" altLang="en-US" dirty="0"/>
              <a:t>	end </a:t>
            </a:r>
          </a:p>
          <a:p>
            <a:pPr>
              <a:lnSpc>
                <a:spcPct val="80000"/>
              </a:lnSpc>
              <a:buFontTx/>
              <a:buNone/>
            </a:pPr>
            <a:r>
              <a:rPr lang="en-US" altLang="en-US" u="sng" dirty="0"/>
              <a:t>Use:</a:t>
            </a:r>
          </a:p>
          <a:p>
            <a:pPr>
              <a:lnSpc>
                <a:spcPct val="80000"/>
              </a:lnSpc>
              <a:buFontTx/>
              <a:buNone/>
            </a:pPr>
            <a:r>
              <a:rPr lang="en-US" altLang="en-US" dirty="0"/>
              <a:t>select * from AveragePricebyItems2 (15.00) </a:t>
            </a:r>
          </a:p>
          <a:p>
            <a:endParaRPr lang="en-IN" dirty="0"/>
          </a:p>
        </p:txBody>
      </p:sp>
    </p:spTree>
    <p:extLst>
      <p:ext uri="{BB962C8B-B14F-4D97-AF65-F5344CB8AC3E}">
        <p14:creationId xmlns:p14="http://schemas.microsoft.com/office/powerpoint/2010/main" val="117217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r>
              <a:rPr lang="en-US" altLang="en-US" dirty="0"/>
              <a:t>A stored procedure is a collection of T-SQL statements that SQL Server compiles into a single execution plan.</a:t>
            </a:r>
          </a:p>
          <a:p>
            <a:r>
              <a:rPr lang="en-US" altLang="en-US" dirty="0"/>
              <a:t>Procedure is stored in cache area of memory when the stored procedure is first executed so that it can be used repeatedly. SQL Server does not have to recompile it every time the stored procedure is run.</a:t>
            </a:r>
          </a:p>
          <a:p>
            <a:r>
              <a:rPr lang="en-US" altLang="en-US" dirty="0"/>
              <a:t>It can accept input parameters, return output values as parameters, or return success or failure status messages.</a:t>
            </a:r>
          </a:p>
          <a:p>
            <a:endParaRPr lang="en-IN" dirty="0"/>
          </a:p>
        </p:txBody>
      </p:sp>
    </p:spTree>
    <p:extLst>
      <p:ext uri="{BB962C8B-B14F-4D97-AF65-F5344CB8AC3E}">
        <p14:creationId xmlns:p14="http://schemas.microsoft.com/office/powerpoint/2010/main" val="129854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r>
              <a:rPr lang="en-IN" dirty="0" smtClean="0"/>
              <a:t>Groups T-SQL Inside of a reusable component</a:t>
            </a:r>
          </a:p>
          <a:p>
            <a:r>
              <a:rPr lang="en-IN" dirty="0" smtClean="0"/>
              <a:t>Stored On the server, reduce network traffic</a:t>
            </a:r>
          </a:p>
          <a:p>
            <a:r>
              <a:rPr lang="en-IN" dirty="0" smtClean="0"/>
              <a:t>Pre compiled &amp; optimized for performance</a:t>
            </a:r>
          </a:p>
          <a:p>
            <a:r>
              <a:rPr lang="en-IN" dirty="0" smtClean="0"/>
              <a:t>Provide layer of abstraction</a:t>
            </a:r>
          </a:p>
          <a:p>
            <a:r>
              <a:rPr lang="en-IN" dirty="0" smtClean="0"/>
              <a:t>Provide layer of security</a:t>
            </a:r>
            <a:endParaRPr lang="en-IN" dirty="0"/>
          </a:p>
        </p:txBody>
      </p:sp>
    </p:spTree>
    <p:extLst>
      <p:ext uri="{BB962C8B-B14F-4D97-AF65-F5344CB8AC3E}">
        <p14:creationId xmlns:p14="http://schemas.microsoft.com/office/powerpoint/2010/main" val="142368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r>
              <a:rPr lang="en-IN" dirty="0" smtClean="0"/>
              <a:t>SQL Statement                                                            Stored </a:t>
            </a:r>
            <a:r>
              <a:rPr lang="en-IN" dirty="0" err="1" smtClean="0"/>
              <a:t>Proc</a:t>
            </a:r>
            <a:endParaRPr lang="en-IN" dirty="0" smtClean="0"/>
          </a:p>
          <a:p>
            <a:endParaRPr lang="en-IN" dirty="0"/>
          </a:p>
        </p:txBody>
      </p:sp>
      <p:sp>
        <p:nvSpPr>
          <p:cNvPr id="4" name="TextBox 3"/>
          <p:cNvSpPr txBox="1"/>
          <p:nvPr/>
        </p:nvSpPr>
        <p:spPr>
          <a:xfrm>
            <a:off x="1343298" y="2799270"/>
            <a:ext cx="2819400" cy="163121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defRPr/>
            </a:pPr>
            <a:r>
              <a:rPr lang="en-US" b="1" dirty="0">
                <a:solidFill>
                  <a:srgbClr val="0070C0"/>
                </a:solidFill>
              </a:rPr>
              <a:t>First Time</a:t>
            </a:r>
          </a:p>
          <a:p>
            <a:pPr>
              <a:defRPr/>
            </a:pPr>
            <a:r>
              <a:rPr lang="en-US" dirty="0"/>
              <a:t>-  </a:t>
            </a:r>
            <a:r>
              <a:rPr lang="en-US" i="1" dirty="0"/>
              <a:t>Check syntax</a:t>
            </a:r>
          </a:p>
          <a:p>
            <a:pPr>
              <a:defRPr/>
            </a:pPr>
            <a:r>
              <a:rPr lang="en-US" i="1" dirty="0"/>
              <a:t>-  Compile</a:t>
            </a:r>
          </a:p>
          <a:p>
            <a:pPr>
              <a:buFontTx/>
              <a:buChar char="-"/>
              <a:defRPr/>
            </a:pPr>
            <a:r>
              <a:rPr lang="en-US" i="1" dirty="0"/>
              <a:t>  Execute</a:t>
            </a:r>
          </a:p>
          <a:p>
            <a:pPr>
              <a:buFontTx/>
              <a:buChar char="-"/>
              <a:defRPr/>
            </a:pPr>
            <a:r>
              <a:rPr lang="en-US" i="1" dirty="0"/>
              <a:t>  Return data</a:t>
            </a:r>
            <a:endParaRPr lang="vi-VN" i="1" dirty="0"/>
          </a:p>
        </p:txBody>
      </p:sp>
      <p:sp>
        <p:nvSpPr>
          <p:cNvPr id="5" name="TextBox 4"/>
          <p:cNvSpPr txBox="1"/>
          <p:nvPr/>
        </p:nvSpPr>
        <p:spPr>
          <a:xfrm>
            <a:off x="6605451" y="3692434"/>
            <a:ext cx="2819400" cy="10156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defRPr/>
            </a:pPr>
            <a:r>
              <a:rPr lang="en-US" b="1" dirty="0">
                <a:solidFill>
                  <a:srgbClr val="0070C0"/>
                </a:solidFill>
              </a:rPr>
              <a:t>First Time</a:t>
            </a:r>
          </a:p>
          <a:p>
            <a:pPr>
              <a:buFontTx/>
              <a:buChar char="-"/>
              <a:defRPr/>
            </a:pPr>
            <a:r>
              <a:rPr lang="en-US" i="1" dirty="0"/>
              <a:t>  Execute</a:t>
            </a:r>
          </a:p>
          <a:p>
            <a:pPr>
              <a:buFontTx/>
              <a:buChar char="-"/>
              <a:defRPr/>
            </a:pPr>
            <a:r>
              <a:rPr lang="en-US" i="1" dirty="0"/>
              <a:t>  Return data</a:t>
            </a:r>
            <a:endParaRPr lang="vi-VN" i="1" dirty="0"/>
          </a:p>
        </p:txBody>
      </p:sp>
      <p:sp>
        <p:nvSpPr>
          <p:cNvPr id="6" name="TextBox 5"/>
          <p:cNvSpPr txBox="1"/>
          <p:nvPr/>
        </p:nvSpPr>
        <p:spPr>
          <a:xfrm>
            <a:off x="6605451" y="2625634"/>
            <a:ext cx="2819400" cy="10156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defRPr/>
            </a:pPr>
            <a:r>
              <a:rPr lang="en-US" b="1" dirty="0">
                <a:solidFill>
                  <a:srgbClr val="0070C0"/>
                </a:solidFill>
              </a:rPr>
              <a:t>Creating</a:t>
            </a:r>
          </a:p>
          <a:p>
            <a:pPr>
              <a:buFontTx/>
              <a:buChar char="-"/>
              <a:defRPr/>
            </a:pPr>
            <a:r>
              <a:rPr lang="en-US" i="1" dirty="0"/>
              <a:t>  Check syntax</a:t>
            </a:r>
          </a:p>
          <a:p>
            <a:pPr>
              <a:buFontTx/>
              <a:buChar char="-"/>
              <a:defRPr/>
            </a:pPr>
            <a:r>
              <a:rPr lang="en-US" i="1" dirty="0"/>
              <a:t>  Compile</a:t>
            </a:r>
            <a:endParaRPr lang="vi-VN" i="1" dirty="0"/>
          </a:p>
        </p:txBody>
      </p:sp>
    </p:spTree>
    <p:extLst>
      <p:ext uri="{BB962C8B-B14F-4D97-AF65-F5344CB8AC3E}">
        <p14:creationId xmlns:p14="http://schemas.microsoft.com/office/powerpoint/2010/main" val="213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r>
              <a:rPr lang="en-IN" dirty="0" smtClean="0"/>
              <a:t>Create A Procedure</a:t>
            </a:r>
          </a:p>
          <a:p>
            <a:r>
              <a:rPr lang="en-IN" dirty="0" smtClean="0"/>
              <a:t>Modify a Procedure</a:t>
            </a:r>
          </a:p>
          <a:p>
            <a:r>
              <a:rPr lang="en-IN" dirty="0" smtClean="0"/>
              <a:t>Drop a Procedure</a:t>
            </a:r>
          </a:p>
          <a:p>
            <a:endParaRPr lang="en-IN" dirty="0"/>
          </a:p>
        </p:txBody>
      </p:sp>
    </p:spTree>
    <p:extLst>
      <p:ext uri="{BB962C8B-B14F-4D97-AF65-F5344CB8AC3E}">
        <p14:creationId xmlns:p14="http://schemas.microsoft.com/office/powerpoint/2010/main" val="280876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normAutofit fontScale="85000" lnSpcReduction="20000"/>
          </a:bodyPr>
          <a:lstStyle/>
          <a:p>
            <a:pPr>
              <a:spcBef>
                <a:spcPct val="0"/>
              </a:spcBef>
              <a:buFontTx/>
              <a:buNone/>
            </a:pPr>
            <a:r>
              <a:rPr lang="en-US" altLang="en-US" dirty="0"/>
              <a:t>CREATE PROC[EDURE] </a:t>
            </a:r>
            <a:r>
              <a:rPr lang="en-US" altLang="en-US" dirty="0" err="1"/>
              <a:t>procedure_name</a:t>
            </a:r>
            <a:r>
              <a:rPr lang="en-US" altLang="en-US" dirty="0"/>
              <a:t> [ @</a:t>
            </a:r>
            <a:r>
              <a:rPr lang="en-US" altLang="en-US" dirty="0" err="1"/>
              <a:t>parameter_name</a:t>
            </a:r>
            <a:r>
              <a:rPr lang="en-US" altLang="en-US" dirty="0"/>
              <a:t> </a:t>
            </a:r>
            <a:r>
              <a:rPr lang="en-US" altLang="en-US" dirty="0" err="1"/>
              <a:t>data_type</a:t>
            </a:r>
            <a:r>
              <a:rPr lang="en-US" altLang="en-US" dirty="0"/>
              <a:t>] [= default] OUTPUT][,...,n] </a:t>
            </a:r>
          </a:p>
          <a:p>
            <a:pPr>
              <a:spcBef>
                <a:spcPct val="0"/>
              </a:spcBef>
              <a:buFontTx/>
              <a:buNone/>
            </a:pPr>
            <a:r>
              <a:rPr lang="en-US" altLang="en-US" dirty="0"/>
              <a:t>AS </a:t>
            </a:r>
          </a:p>
          <a:p>
            <a:pPr>
              <a:spcBef>
                <a:spcPct val="0"/>
              </a:spcBef>
              <a:buFontTx/>
              <a:buNone/>
            </a:pPr>
            <a:r>
              <a:rPr lang="en-US" altLang="en-US" dirty="0"/>
              <a:t>	T-</a:t>
            </a:r>
            <a:r>
              <a:rPr lang="en-US" altLang="en-US" dirty="0" err="1"/>
              <a:t>SQL_statement</a:t>
            </a:r>
            <a:r>
              <a:rPr lang="en-US" altLang="en-US" dirty="0"/>
              <a:t>(s</a:t>
            </a:r>
            <a:r>
              <a:rPr lang="en-US" altLang="en-US" dirty="0" smtClean="0"/>
              <a:t>)</a:t>
            </a:r>
          </a:p>
          <a:p>
            <a:pPr>
              <a:spcBef>
                <a:spcPct val="0"/>
              </a:spcBef>
              <a:buFontTx/>
              <a:buNone/>
            </a:pPr>
            <a:endParaRPr lang="en-US" altLang="en-US" dirty="0"/>
          </a:p>
          <a:p>
            <a:pPr>
              <a:spcBef>
                <a:spcPct val="0"/>
              </a:spcBef>
              <a:buFontTx/>
              <a:buNone/>
            </a:pPr>
            <a:r>
              <a:rPr lang="en-US" altLang="en-US" dirty="0" smtClean="0"/>
              <a:t>Example: Without Parameter</a:t>
            </a:r>
            <a:endParaRPr lang="en-US" altLang="en-US" dirty="0"/>
          </a:p>
          <a:p>
            <a:pPr>
              <a:buNone/>
            </a:pPr>
            <a:r>
              <a:rPr lang="vi-VN" altLang="en-US" dirty="0"/>
              <a:t>CREATE PROC Departments_Members</a:t>
            </a:r>
          </a:p>
          <a:p>
            <a:pPr>
              <a:buNone/>
            </a:pPr>
            <a:r>
              <a:rPr lang="vi-VN" altLang="en-US" dirty="0"/>
              <a:t>AS</a:t>
            </a:r>
          </a:p>
          <a:p>
            <a:pPr>
              <a:buNone/>
            </a:pPr>
            <a:r>
              <a:rPr lang="vi-VN" altLang="en-US" dirty="0"/>
              <a:t>	SELECT Dep_Name, COUNT(Emp_ID) NumberOfMember</a:t>
            </a:r>
          </a:p>
          <a:p>
            <a:pPr>
              <a:buNone/>
            </a:pPr>
            <a:r>
              <a:rPr lang="en-US" altLang="en-US" dirty="0"/>
              <a:t>	FROM Departments D, Employees E</a:t>
            </a:r>
          </a:p>
          <a:p>
            <a:pPr>
              <a:buNone/>
            </a:pPr>
            <a:r>
              <a:rPr lang="vi-VN" altLang="en-US" dirty="0"/>
              <a:t>	WHERE D.Dep_ID = E.Dep_ID</a:t>
            </a:r>
          </a:p>
          <a:p>
            <a:pPr>
              <a:buNone/>
            </a:pPr>
            <a:r>
              <a:rPr lang="vi-VN" altLang="en-US" dirty="0"/>
              <a:t>	GROUP BY Dep_Name</a:t>
            </a:r>
          </a:p>
          <a:p>
            <a:pPr>
              <a:buNone/>
            </a:pPr>
            <a:r>
              <a:rPr lang="en-US" altLang="en-US" u="sng" dirty="0"/>
              <a:t>Run Procedure</a:t>
            </a:r>
          </a:p>
          <a:p>
            <a:pPr>
              <a:buNone/>
            </a:pPr>
            <a:r>
              <a:rPr lang="en-US" altLang="en-US" dirty="0"/>
              <a:t>	Execute </a:t>
            </a:r>
            <a:r>
              <a:rPr lang="vi-VN" altLang="en-US" dirty="0"/>
              <a:t>Departments_Members</a:t>
            </a:r>
          </a:p>
          <a:p>
            <a:endParaRPr lang="en-IN" dirty="0"/>
          </a:p>
        </p:txBody>
      </p:sp>
    </p:spTree>
    <p:extLst>
      <p:ext uri="{BB962C8B-B14F-4D97-AF65-F5344CB8AC3E}">
        <p14:creationId xmlns:p14="http://schemas.microsoft.com/office/powerpoint/2010/main" val="295382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lstStyle/>
          <a:p>
            <a:pPr>
              <a:buNone/>
            </a:pPr>
            <a:r>
              <a:rPr lang="en-US" altLang="en-US" dirty="0"/>
              <a:t>CREATE PROC </a:t>
            </a:r>
            <a:r>
              <a:rPr lang="en-US" altLang="en-US" dirty="0" err="1"/>
              <a:t>Department_Members</a:t>
            </a:r>
            <a:r>
              <a:rPr lang="en-US" altLang="en-US" dirty="0"/>
              <a:t> @</a:t>
            </a:r>
            <a:r>
              <a:rPr lang="en-US" altLang="en-US" dirty="0" err="1"/>
              <a:t>DeptName</a:t>
            </a:r>
            <a:r>
              <a:rPr lang="en-US" altLang="en-US" dirty="0"/>
              <a:t> varchar(50)</a:t>
            </a:r>
          </a:p>
          <a:p>
            <a:pPr>
              <a:buNone/>
            </a:pPr>
            <a:r>
              <a:rPr lang="vi-VN" altLang="en-US" dirty="0"/>
              <a:t>AS</a:t>
            </a:r>
          </a:p>
          <a:p>
            <a:pPr>
              <a:buNone/>
            </a:pPr>
            <a:r>
              <a:rPr lang="vi-VN" altLang="en-US" dirty="0"/>
              <a:t>	SELECT Dep_Name, COUNT(Emp_ID) NumberOfMember</a:t>
            </a:r>
          </a:p>
          <a:p>
            <a:pPr>
              <a:buNone/>
            </a:pPr>
            <a:r>
              <a:rPr lang="en-US" altLang="en-US" dirty="0"/>
              <a:t>	FROM Departments D, Employees E</a:t>
            </a:r>
          </a:p>
          <a:p>
            <a:pPr>
              <a:buNone/>
            </a:pPr>
            <a:r>
              <a:rPr lang="en-US" altLang="en-US" dirty="0"/>
              <a:t>	WHERE </a:t>
            </a:r>
            <a:r>
              <a:rPr lang="en-US" altLang="en-US" dirty="0" err="1"/>
              <a:t>D.Dep_ID</a:t>
            </a:r>
            <a:r>
              <a:rPr lang="en-US" altLang="en-US" dirty="0"/>
              <a:t> = </a:t>
            </a:r>
            <a:r>
              <a:rPr lang="en-US" altLang="en-US" dirty="0" err="1"/>
              <a:t>E.Dep_ID</a:t>
            </a:r>
            <a:r>
              <a:rPr lang="en-US" altLang="en-US" dirty="0"/>
              <a:t> and </a:t>
            </a:r>
            <a:r>
              <a:rPr lang="en-US" altLang="en-US" dirty="0" err="1"/>
              <a:t>Dep_Name</a:t>
            </a:r>
            <a:r>
              <a:rPr lang="en-US" altLang="en-US" dirty="0"/>
              <a:t> = @</a:t>
            </a:r>
            <a:r>
              <a:rPr lang="en-US" altLang="en-US" dirty="0" err="1"/>
              <a:t>DeptName</a:t>
            </a:r>
            <a:endParaRPr lang="en-US" altLang="en-US" dirty="0"/>
          </a:p>
          <a:p>
            <a:pPr>
              <a:buNone/>
            </a:pPr>
            <a:r>
              <a:rPr lang="vi-VN" altLang="en-US" dirty="0"/>
              <a:t>	GROUP BY Dep_Name</a:t>
            </a:r>
            <a:endParaRPr lang="en-US" altLang="en-US" dirty="0"/>
          </a:p>
          <a:p>
            <a:pPr>
              <a:buNone/>
            </a:pPr>
            <a:r>
              <a:rPr lang="en-US" altLang="en-US" u="sng" dirty="0"/>
              <a:t>Run Procedure</a:t>
            </a:r>
          </a:p>
          <a:p>
            <a:pPr>
              <a:buNone/>
            </a:pPr>
            <a:r>
              <a:rPr lang="en-US" altLang="en-US" dirty="0"/>
              <a:t>	Execute </a:t>
            </a:r>
            <a:r>
              <a:rPr lang="en-US" altLang="en-US" dirty="0" err="1"/>
              <a:t>Department_Members</a:t>
            </a:r>
            <a:r>
              <a:rPr lang="en-US" altLang="en-US" dirty="0"/>
              <a:t>  ‘Accounting’</a:t>
            </a:r>
            <a:endParaRPr lang="vi-VN" altLang="en-US" dirty="0"/>
          </a:p>
          <a:p>
            <a:endParaRPr lang="en-IN" dirty="0"/>
          </a:p>
        </p:txBody>
      </p:sp>
    </p:spTree>
    <p:extLst>
      <p:ext uri="{BB962C8B-B14F-4D97-AF65-F5344CB8AC3E}">
        <p14:creationId xmlns:p14="http://schemas.microsoft.com/office/powerpoint/2010/main" val="318181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 Return</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a:t>Exits unconditionally from a query or procedure. RETURN is immediate and complete and can be used at any point to exit from a procedure, batch, or statement block. Statements that follow RETURN are not executed.</a:t>
            </a:r>
            <a:endParaRPr lang="en-US" altLang="en-US" dirty="0" smtClean="0"/>
          </a:p>
          <a:p>
            <a:pPr>
              <a:buNone/>
            </a:pPr>
            <a:r>
              <a:rPr lang="en-US" altLang="en-US" dirty="0" smtClean="0"/>
              <a:t>CREATE </a:t>
            </a:r>
            <a:r>
              <a:rPr lang="en-US" altLang="en-US" dirty="0"/>
              <a:t>PROC GROUPLEADER_MEMBERS </a:t>
            </a:r>
          </a:p>
          <a:p>
            <a:pPr>
              <a:buNone/>
            </a:pPr>
            <a:r>
              <a:rPr lang="en-US" altLang="en-US" dirty="0"/>
              <a:t>		@</a:t>
            </a:r>
            <a:r>
              <a:rPr lang="en-US" altLang="en-US" dirty="0" err="1"/>
              <a:t>Emp_Code</a:t>
            </a:r>
            <a:r>
              <a:rPr lang="en-US" altLang="en-US" dirty="0"/>
              <a:t> varchar(10) = null</a:t>
            </a:r>
          </a:p>
          <a:p>
            <a:pPr>
              <a:buNone/>
            </a:pPr>
            <a:r>
              <a:rPr lang="vi-VN" altLang="en-US" dirty="0"/>
              <a:t>AS</a:t>
            </a:r>
          </a:p>
          <a:p>
            <a:pPr>
              <a:buNone/>
            </a:pPr>
            <a:r>
              <a:rPr lang="vi-VN" altLang="en-US" dirty="0"/>
              <a:t>	IF @Emp_Code is null</a:t>
            </a:r>
          </a:p>
          <a:p>
            <a:pPr>
              <a:buNone/>
            </a:pPr>
            <a:r>
              <a:rPr lang="vi-VN" altLang="en-US" dirty="0"/>
              <a:t>	BEGIN</a:t>
            </a:r>
          </a:p>
          <a:p>
            <a:pPr>
              <a:buNone/>
            </a:pPr>
            <a:r>
              <a:rPr lang="vi-VN" altLang="en-US" dirty="0"/>
              <a:t>		PRINT 'Please enter Employee Code!'</a:t>
            </a:r>
          </a:p>
          <a:p>
            <a:pPr>
              <a:buNone/>
            </a:pPr>
            <a:r>
              <a:rPr lang="vi-VN" altLang="en-US" dirty="0"/>
              <a:t>		RETURN</a:t>
            </a:r>
          </a:p>
          <a:p>
            <a:pPr>
              <a:buNone/>
            </a:pPr>
            <a:r>
              <a:rPr lang="vi-VN" altLang="en-US" dirty="0"/>
              <a:t>	END</a:t>
            </a:r>
          </a:p>
          <a:p>
            <a:pPr>
              <a:buNone/>
            </a:pPr>
            <a:r>
              <a:rPr lang="vi-VN" altLang="en-US" dirty="0"/>
              <a:t>	SELECT * FROM Employees</a:t>
            </a:r>
          </a:p>
          <a:p>
            <a:pPr>
              <a:buNone/>
            </a:pPr>
            <a:r>
              <a:rPr lang="vi-VN" altLang="en-US" dirty="0"/>
              <a:t>	WHERE EMP_EMP_ID = (SELECT EMP_ID FROM Employees</a:t>
            </a:r>
          </a:p>
          <a:p>
            <a:pPr>
              <a:buNone/>
            </a:pPr>
            <a:r>
              <a:rPr lang="vi-VN" altLang="en-US" dirty="0"/>
              <a:t>				          WHERE Emp_Code = @Emp_Code)</a:t>
            </a:r>
          </a:p>
          <a:p>
            <a:pPr>
              <a:buNone/>
            </a:pPr>
            <a:r>
              <a:rPr lang="vi-VN" altLang="en-US" dirty="0"/>
              <a:t>	ORDER BY Emp_Name</a:t>
            </a:r>
          </a:p>
          <a:p>
            <a:endParaRPr lang="en-IN" dirty="0"/>
          </a:p>
        </p:txBody>
      </p:sp>
    </p:spTree>
    <p:extLst>
      <p:ext uri="{BB962C8B-B14F-4D97-AF65-F5344CB8AC3E}">
        <p14:creationId xmlns:p14="http://schemas.microsoft.com/office/powerpoint/2010/main" val="167004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 –OUTPUT PARAMETER</a:t>
            </a:r>
            <a:endParaRPr lang="en-IN" dirty="0"/>
          </a:p>
        </p:txBody>
      </p:sp>
      <p:sp>
        <p:nvSpPr>
          <p:cNvPr id="3" name="Content Placeholder 2"/>
          <p:cNvSpPr>
            <a:spLocks noGrp="1"/>
          </p:cNvSpPr>
          <p:nvPr>
            <p:ph idx="1"/>
          </p:nvPr>
        </p:nvSpPr>
        <p:spPr/>
        <p:txBody>
          <a:bodyPr>
            <a:normAutofit fontScale="85000" lnSpcReduction="20000"/>
          </a:bodyPr>
          <a:lstStyle/>
          <a:p>
            <a:r>
              <a:rPr lang="en-US" dirty="0"/>
              <a:t>An </a:t>
            </a:r>
            <a:r>
              <a:rPr lang="en-US" b="1" dirty="0"/>
              <a:t>output parameter</a:t>
            </a:r>
            <a:r>
              <a:rPr lang="en-US" dirty="0"/>
              <a:t> in a </a:t>
            </a:r>
            <a:r>
              <a:rPr lang="en-US" b="1" dirty="0"/>
              <a:t>Stored Procedure</a:t>
            </a:r>
            <a:r>
              <a:rPr lang="en-US" dirty="0"/>
              <a:t> is </a:t>
            </a:r>
            <a:r>
              <a:rPr lang="en-US" b="1" dirty="0"/>
              <a:t>used</a:t>
            </a:r>
            <a:r>
              <a:rPr lang="en-US" dirty="0"/>
              <a:t> to return any value</a:t>
            </a:r>
            <a:endParaRPr lang="en-IN" dirty="0" smtClean="0"/>
          </a:p>
          <a:p>
            <a:r>
              <a:rPr lang="en-IN" dirty="0" smtClean="0"/>
              <a:t>Create </a:t>
            </a:r>
            <a:r>
              <a:rPr lang="en-IN" dirty="0" err="1" smtClean="0"/>
              <a:t>Proc</a:t>
            </a:r>
            <a:r>
              <a:rPr lang="en-IN" dirty="0" smtClean="0"/>
              <a:t> </a:t>
            </a:r>
            <a:r>
              <a:rPr lang="en-IN" dirty="0" err="1" smtClean="0"/>
              <a:t>GetSal</a:t>
            </a:r>
            <a:endParaRPr lang="en-IN" dirty="0" smtClean="0"/>
          </a:p>
          <a:p>
            <a:r>
              <a:rPr lang="en-IN" dirty="0" smtClean="0"/>
              <a:t>@</a:t>
            </a:r>
            <a:r>
              <a:rPr lang="en-IN" dirty="0" err="1" smtClean="0"/>
              <a:t>EmpId</a:t>
            </a:r>
            <a:r>
              <a:rPr lang="en-IN" dirty="0" smtClean="0"/>
              <a:t> INT </a:t>
            </a:r>
          </a:p>
          <a:p>
            <a:r>
              <a:rPr lang="en-IN" dirty="0" smtClean="0"/>
              <a:t>,@Sal DECIMAL(9,5) OUTPUT</a:t>
            </a:r>
          </a:p>
          <a:p>
            <a:r>
              <a:rPr lang="en-IN" dirty="0" smtClean="0"/>
              <a:t>AS</a:t>
            </a:r>
          </a:p>
          <a:p>
            <a:r>
              <a:rPr lang="en-IN" dirty="0" smtClean="0"/>
              <a:t>BEGIN</a:t>
            </a:r>
          </a:p>
          <a:p>
            <a:r>
              <a:rPr lang="en-IN" dirty="0"/>
              <a:t> </a:t>
            </a:r>
            <a:r>
              <a:rPr lang="en-IN" dirty="0" smtClean="0"/>
              <a:t>SELECT @Sal=Salary FROM employee where </a:t>
            </a:r>
            <a:r>
              <a:rPr lang="en-IN" dirty="0" err="1" smtClean="0"/>
              <a:t>Empid</a:t>
            </a:r>
            <a:r>
              <a:rPr lang="en-IN" dirty="0" smtClean="0"/>
              <a:t>=@</a:t>
            </a:r>
            <a:r>
              <a:rPr lang="en-IN" dirty="0" err="1" smtClean="0"/>
              <a:t>Empid</a:t>
            </a:r>
            <a:endParaRPr lang="en-IN" dirty="0" smtClean="0"/>
          </a:p>
          <a:p>
            <a:r>
              <a:rPr lang="en-IN" dirty="0" smtClean="0"/>
              <a:t>END</a:t>
            </a:r>
          </a:p>
          <a:p>
            <a:r>
              <a:rPr lang="en-IN" dirty="0" smtClean="0"/>
              <a:t>-- Calling SP with output parameter</a:t>
            </a:r>
          </a:p>
          <a:p>
            <a:r>
              <a:rPr lang="en-IN" dirty="0" smtClean="0"/>
              <a:t>DECLARE @Sal DECIMAL(9,5)</a:t>
            </a:r>
          </a:p>
          <a:p>
            <a:r>
              <a:rPr lang="en-IN" dirty="0" smtClean="0"/>
              <a:t>EXECUTE </a:t>
            </a:r>
            <a:r>
              <a:rPr lang="en-IN" dirty="0" err="1" smtClean="0"/>
              <a:t>GetSal</a:t>
            </a:r>
            <a:r>
              <a:rPr lang="en-IN" dirty="0" smtClean="0"/>
              <a:t> 23,@Sal OUTPUT</a:t>
            </a:r>
          </a:p>
          <a:p>
            <a:r>
              <a:rPr lang="en-IN" dirty="0" smtClean="0"/>
              <a:t>PRINT @Sal</a:t>
            </a:r>
            <a:endParaRPr lang="en-IN" dirty="0"/>
          </a:p>
        </p:txBody>
      </p:sp>
    </p:spTree>
    <p:extLst>
      <p:ext uri="{BB962C8B-B14F-4D97-AF65-F5344CB8AC3E}">
        <p14:creationId xmlns:p14="http://schemas.microsoft.com/office/powerpoint/2010/main" val="90019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TotalTime>
  <Words>304</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Rockwell</vt:lpstr>
      <vt:lpstr>Rockwell Condensed</vt:lpstr>
      <vt:lpstr>Times New Roman</vt:lpstr>
      <vt:lpstr>Wingdings</vt:lpstr>
      <vt:lpstr>Wood Type</vt:lpstr>
      <vt:lpstr>STORED PROCEDURE</vt:lpstr>
      <vt:lpstr>STORED PROCEDURE</vt:lpstr>
      <vt:lpstr>STORED PROCEDURE</vt:lpstr>
      <vt:lpstr>STORED PROCEDURE</vt:lpstr>
      <vt:lpstr>STORED PROCEDURE</vt:lpstr>
      <vt:lpstr>STORED PROCEDURE</vt:lpstr>
      <vt:lpstr>STORED PROCEDURE</vt:lpstr>
      <vt:lpstr>STORED PROCEDURE- Return</vt:lpstr>
      <vt:lpstr>STORED PROCEDURE –OUTPUT PARAMETER</vt:lpstr>
      <vt:lpstr>STORED PROCEDURE</vt:lpstr>
      <vt:lpstr>STORED PROCEDURE</vt:lpstr>
      <vt:lpstr>FUNCTIONS</vt:lpstr>
      <vt:lpstr>SCALAR FUNCTIONS</vt:lpstr>
      <vt:lpstr>FUNCTIONS – inline Table Valued</vt:lpstr>
      <vt:lpstr>FUCNTIONS – MultiStatement table valued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dc:title>
  <dc:creator>Sandeep Thachan</dc:creator>
  <cp:lastModifiedBy>Sandeep Thachan</cp:lastModifiedBy>
  <cp:revision>3</cp:revision>
  <dcterms:created xsi:type="dcterms:W3CDTF">2017-08-24T16:39:22Z</dcterms:created>
  <dcterms:modified xsi:type="dcterms:W3CDTF">2017-08-24T16:59:11Z</dcterms:modified>
</cp:coreProperties>
</file>