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13"/>
  </p:notesMasterIdLst>
  <p:sldIdLst>
    <p:sldId id="256" r:id="rId2"/>
    <p:sldId id="268" r:id="rId3"/>
    <p:sldId id="283" r:id="rId4"/>
    <p:sldId id="269" r:id="rId5"/>
    <p:sldId id="272" r:id="rId6"/>
    <p:sldId id="273" r:id="rId7"/>
    <p:sldId id="271" r:id="rId8"/>
    <p:sldId id="274" r:id="rId9"/>
    <p:sldId id="275" r:id="rId10"/>
    <p:sldId id="276"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nto, Kimberly" initials="GK" lastIdx="1" clrIdx="0">
    <p:extLst>
      <p:ext uri="{19B8F6BF-5375-455C-9EA6-DF929625EA0E}">
        <p15:presenceInfo xmlns:p15="http://schemas.microsoft.com/office/powerpoint/2012/main" userId="S-1-5-21-1844237615-1801674531-682003330-26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1124" autoAdjust="0"/>
  </p:normalViewPr>
  <p:slideViewPr>
    <p:cSldViewPr snapToGrid="0">
      <p:cViewPr varScale="1">
        <p:scale>
          <a:sx n="59" d="100"/>
          <a:sy n="59" d="100"/>
        </p:scale>
        <p:origin x="3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37F07-0947-43E9-9B34-5191954A2CE8}" type="datetimeFigureOut">
              <a:rPr lang="en-US" smtClean="0"/>
              <a:t>8/10/2017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A3676-49CF-44B9-96F2-F1F8E5F3A990}" type="slidenum">
              <a:rPr lang="en-US" smtClean="0"/>
              <a:t>‹#›</a:t>
            </a:fld>
            <a:endParaRPr lang="en-US"/>
          </a:p>
        </p:txBody>
      </p:sp>
    </p:spTree>
    <p:extLst>
      <p:ext uri="{BB962C8B-B14F-4D97-AF65-F5344CB8AC3E}">
        <p14:creationId xmlns:p14="http://schemas.microsoft.com/office/powerpoint/2010/main" val="4053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AA3676-49CF-44B9-96F2-F1F8E5F3A990}" type="slidenum">
              <a:rPr lang="en-US" smtClean="0"/>
              <a:t>1</a:t>
            </a:fld>
            <a:endParaRPr lang="en-US"/>
          </a:p>
        </p:txBody>
      </p:sp>
    </p:spTree>
    <p:extLst>
      <p:ext uri="{BB962C8B-B14F-4D97-AF65-F5344CB8AC3E}">
        <p14:creationId xmlns:p14="http://schemas.microsoft.com/office/powerpoint/2010/main" val="116343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6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8/10/2017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645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20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8/10/2017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253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5504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90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074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2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2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403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35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8/10/2017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205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8/10/2017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99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8/10/2017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87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8/10/2017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20926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63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a:t>
            </a:r>
            <a:r>
              <a:rPr lang="en-US" dirty="0" smtClean="0"/>
              <a:t>Triggers</a:t>
            </a:r>
            <a:endParaRPr lang="en-US" dirty="0"/>
          </a:p>
        </p:txBody>
      </p:sp>
      <p:sp>
        <p:nvSpPr>
          <p:cNvPr id="3" name="Subtitle 2"/>
          <p:cNvSpPr>
            <a:spLocks noGrp="1"/>
          </p:cNvSpPr>
          <p:nvPr>
            <p:ph type="subTitle" idx="1"/>
          </p:nvPr>
        </p:nvSpPr>
        <p:spPr/>
        <p:txBody>
          <a:bodyPr/>
          <a:lstStyle/>
          <a:p>
            <a:r>
              <a:rPr lang="en-US" dirty="0" smtClean="0"/>
              <a:t>STEP</a:t>
            </a:r>
            <a:endParaRPr lang="en-US" dirty="0"/>
          </a:p>
        </p:txBody>
      </p:sp>
    </p:spTree>
    <p:extLst>
      <p:ext uri="{BB962C8B-B14F-4D97-AF65-F5344CB8AC3E}">
        <p14:creationId xmlns:p14="http://schemas.microsoft.com/office/powerpoint/2010/main" val="132600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dirty="0"/>
              <a:t>The CREATE TRIGGER statement is used to create the trigger. The syntax for creating trigger is as shown below</a:t>
            </a:r>
            <a:r>
              <a:rPr lang="en-US" sz="2000" dirty="0" smtClean="0"/>
              <a:t>:</a:t>
            </a:r>
          </a:p>
          <a:p>
            <a:pPr marL="0" indent="0">
              <a:buNone/>
            </a:pPr>
            <a:endParaRPr lang="en-US" sz="2000" dirty="0"/>
          </a:p>
          <a:p>
            <a:pPr marL="0" indent="0">
              <a:buNone/>
            </a:pPr>
            <a:r>
              <a:rPr lang="en-US" sz="2000" dirty="0" smtClean="0"/>
              <a:t>	</a:t>
            </a:r>
            <a:r>
              <a:rPr lang="en-US" dirty="0" smtClean="0"/>
              <a:t>create trigger tr1 on empholiday1</a:t>
            </a:r>
            <a:br>
              <a:rPr lang="en-US" dirty="0" smtClean="0"/>
            </a:br>
            <a:r>
              <a:rPr lang="en-US" dirty="0" smtClean="0"/>
              <a:t>             after update as</a:t>
            </a:r>
            <a:br>
              <a:rPr lang="en-US" dirty="0" smtClean="0"/>
            </a:br>
            <a:r>
              <a:rPr lang="en-US" dirty="0" smtClean="0"/>
              <a:t>             begin</a:t>
            </a:r>
          </a:p>
          <a:p>
            <a:pPr marL="0" indent="0">
              <a:buNone/>
            </a:pPr>
            <a:r>
              <a:rPr lang="en-US" dirty="0" smtClean="0"/>
              <a:t>                 update empholiday1</a:t>
            </a:r>
            <a:br>
              <a:rPr lang="en-US" dirty="0" smtClean="0"/>
            </a:br>
            <a:r>
              <a:rPr lang="en-US" dirty="0" smtClean="0"/>
              <a:t>                set </a:t>
            </a:r>
            <a:r>
              <a:rPr lang="en-US" dirty="0" err="1" smtClean="0"/>
              <a:t>empid</a:t>
            </a:r>
            <a:r>
              <a:rPr lang="en-US" dirty="0" smtClean="0"/>
              <a:t>=202 from inserted when </a:t>
            </a:r>
            <a:r>
              <a:rPr lang="en-US" dirty="0" err="1" smtClean="0"/>
              <a:t>inserted.vacationhours</a:t>
            </a:r>
            <a:r>
              <a:rPr lang="en-US" dirty="0" smtClean="0"/>
              <a:t>=80;</a:t>
            </a:r>
          </a:p>
          <a:p>
            <a:pPr marL="0" indent="0">
              <a:buNone/>
            </a:pPr>
            <a:r>
              <a:rPr lang="en-US" dirty="0" smtClean="0"/>
              <a:t>             end</a:t>
            </a:r>
          </a:p>
          <a:p>
            <a:endParaRPr lang="en-US" sz="2000" dirty="0"/>
          </a:p>
        </p:txBody>
      </p:sp>
    </p:spTree>
    <p:extLst>
      <p:ext uri="{BB962C8B-B14F-4D97-AF65-F5344CB8AC3E}">
        <p14:creationId xmlns:p14="http://schemas.microsoft.com/office/powerpoint/2010/main" val="79192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dirty="0"/>
              <a:t>The following statement is used to display the data inserted into the magic table.</a:t>
            </a:r>
          </a:p>
          <a:p>
            <a:pPr marL="0" indent="0">
              <a:buNone/>
            </a:pPr>
            <a:r>
              <a:rPr lang="en-US" sz="2000" dirty="0"/>
              <a:t>            </a:t>
            </a:r>
            <a:endParaRPr lang="en-US" sz="2000" dirty="0" smtClean="0"/>
          </a:p>
          <a:p>
            <a:pPr marL="0" indent="0">
              <a:buNone/>
            </a:pPr>
            <a:r>
              <a:rPr lang="en-US" sz="2000" dirty="0"/>
              <a:t>	 create trigger trg2 on empholiday1</a:t>
            </a:r>
            <a:br>
              <a:rPr lang="en-US" sz="2000" dirty="0"/>
            </a:br>
            <a:r>
              <a:rPr lang="en-US" sz="2000" dirty="0"/>
              <a:t>             after update as</a:t>
            </a:r>
          </a:p>
          <a:p>
            <a:pPr marL="0" indent="0">
              <a:buNone/>
            </a:pPr>
            <a:r>
              <a:rPr lang="en-US" sz="2000" dirty="0"/>
              <a:t>             begin</a:t>
            </a:r>
          </a:p>
          <a:p>
            <a:pPr marL="0" indent="0">
              <a:buNone/>
            </a:pPr>
            <a:r>
              <a:rPr lang="en-US" sz="2000" dirty="0"/>
              <a:t>                select * from deleted</a:t>
            </a:r>
            <a:br>
              <a:rPr lang="en-US" sz="2000" dirty="0"/>
            </a:br>
            <a:r>
              <a:rPr lang="en-US" sz="2000" dirty="0"/>
              <a:t>                select * from inserted</a:t>
            </a:r>
            <a:br>
              <a:rPr lang="en-US" sz="2000" dirty="0"/>
            </a:br>
            <a:r>
              <a:rPr lang="en-US" sz="2000" dirty="0"/>
              <a:t>             end</a:t>
            </a:r>
          </a:p>
          <a:p>
            <a:endParaRPr lang="en-US" sz="2000" dirty="0"/>
          </a:p>
        </p:txBody>
      </p:sp>
    </p:spTree>
    <p:extLst>
      <p:ext uri="{BB962C8B-B14F-4D97-AF65-F5344CB8AC3E}">
        <p14:creationId xmlns:p14="http://schemas.microsoft.com/office/powerpoint/2010/main" val="78145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p:txBody>
          <a:bodyPr/>
          <a:lstStyle/>
          <a:p>
            <a:r>
              <a:rPr lang="en-US" sz="2000" dirty="0"/>
              <a:t>Triggers in SQL Server </a:t>
            </a:r>
            <a:r>
              <a:rPr lang="en-US" sz="2000" dirty="0" smtClean="0"/>
              <a:t>are </a:t>
            </a:r>
            <a:r>
              <a:rPr lang="en-US" sz="2000" dirty="0"/>
              <a:t>a special kind of stored procedure that fires automatically; they are invoked or executed when an event occurs in the database server. We can create Data Manipulation Language (DML) triggers and Data Definition Language (DDL) triggers in SQL </a:t>
            </a:r>
            <a:r>
              <a:rPr lang="en-US" sz="2000" dirty="0" smtClean="0"/>
              <a:t>Server.</a:t>
            </a:r>
            <a:endParaRPr lang="en-US" sz="2000" dirty="0"/>
          </a:p>
          <a:p>
            <a:r>
              <a:rPr lang="en-US" sz="2000" dirty="0"/>
              <a:t>When the user wants to modify data using a DML event then the DML trigger is executed. In other words, a DML trigger is used for INSERT, DELETE and UPDATE statements of a table or view.  </a:t>
            </a:r>
          </a:p>
          <a:p>
            <a:r>
              <a:rPr lang="en-US" sz="2000" dirty="0"/>
              <a:t>When the user attempts to perform an operation using DDL then the DDL trigger is executed. In other words, a DDL trigger is executed for CREATE, ALTER and DROP statements of a table or view.</a:t>
            </a:r>
          </a:p>
          <a:p>
            <a:endParaRPr lang="en-US" dirty="0"/>
          </a:p>
        </p:txBody>
      </p:sp>
    </p:spTree>
    <p:extLst>
      <p:ext uri="{BB962C8B-B14F-4D97-AF65-F5344CB8AC3E}">
        <p14:creationId xmlns:p14="http://schemas.microsoft.com/office/powerpoint/2010/main" val="389968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p:txBody>
          <a:bodyPr/>
          <a:lstStyle/>
          <a:p>
            <a:r>
              <a:rPr lang="en-US" sz="2000" dirty="0"/>
              <a:t>Why use Triggers</a:t>
            </a:r>
            <a:r>
              <a:rPr lang="en-US" sz="2000" dirty="0" smtClean="0"/>
              <a:t>?</a:t>
            </a:r>
          </a:p>
          <a:p>
            <a:r>
              <a:rPr lang="en-US" sz="2000" dirty="0" smtClean="0"/>
              <a:t>There </a:t>
            </a:r>
            <a:r>
              <a:rPr lang="en-US" sz="2000" dirty="0"/>
              <a:t>are several reasons to use triggers</a:t>
            </a:r>
            <a:r>
              <a:rPr lang="en-US" sz="2000" dirty="0" smtClean="0"/>
              <a:t>.  Some </a:t>
            </a:r>
            <a:r>
              <a:rPr lang="en-US" sz="2000" dirty="0"/>
              <a:t>of them listed </a:t>
            </a:r>
            <a:r>
              <a:rPr lang="en-US" sz="2000" dirty="0" smtClean="0"/>
              <a:t>below:</a:t>
            </a:r>
          </a:p>
          <a:p>
            <a:pPr lvl="1"/>
            <a:r>
              <a:rPr lang="en-US" dirty="0" smtClean="0"/>
              <a:t>Log </a:t>
            </a:r>
            <a:r>
              <a:rPr lang="en-US" dirty="0"/>
              <a:t>database activity</a:t>
            </a:r>
          </a:p>
          <a:p>
            <a:pPr lvl="1"/>
            <a:r>
              <a:rPr lang="en-US" dirty="0"/>
              <a:t>Implement Business Rule</a:t>
            </a:r>
          </a:p>
          <a:p>
            <a:pPr lvl="1"/>
            <a:r>
              <a:rPr lang="en-US" dirty="0"/>
              <a:t>Enforce referential integrity. Example: When you delete a customer, you can use a trigger to delete corresponding rows in the orders table.</a:t>
            </a:r>
          </a:p>
          <a:p>
            <a:pPr lvl="1"/>
            <a:r>
              <a:rPr lang="en-US" dirty="0"/>
              <a:t>Triggers can access both old and changed values on insert, delete, update operations.</a:t>
            </a:r>
          </a:p>
          <a:p>
            <a:endParaRPr lang="en-US" dirty="0"/>
          </a:p>
        </p:txBody>
      </p:sp>
    </p:spTree>
    <p:extLst>
      <p:ext uri="{BB962C8B-B14F-4D97-AF65-F5344CB8AC3E}">
        <p14:creationId xmlns:p14="http://schemas.microsoft.com/office/powerpoint/2010/main" val="332297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fontScale="92500" lnSpcReduction="20000"/>
          </a:bodyPr>
          <a:lstStyle/>
          <a:p>
            <a:r>
              <a:rPr lang="en-US" sz="2000" dirty="0"/>
              <a:t>Data manipulation is necessary with many operations in SQL server. Several database objects require manipulation of data. The trigger allows user to implement the data manipulation. A trigger is a set of SQL statements that are activated in response to certain actions.</a:t>
            </a:r>
          </a:p>
          <a:p>
            <a:r>
              <a:rPr lang="en-US" sz="2000" dirty="0"/>
              <a:t>The data integrity is ensured with triggers in SQL server for data manipulation. A trigger is a stored procedure for executing in response to certain events.</a:t>
            </a:r>
          </a:p>
          <a:p>
            <a:pPr marL="0" indent="0">
              <a:buNone/>
            </a:pPr>
            <a:r>
              <a:rPr lang="en-US" sz="2000" b="1" dirty="0"/>
              <a:t>Types of Triggers</a:t>
            </a:r>
          </a:p>
          <a:p>
            <a:r>
              <a:rPr lang="en-US" sz="2000" dirty="0"/>
              <a:t>In SQL Server, there are several types data manipulation operations. The following trigger types are used in SQL Server.</a:t>
            </a:r>
          </a:p>
          <a:p>
            <a:pPr marL="0" indent="0">
              <a:buNone/>
            </a:pPr>
            <a:r>
              <a:rPr lang="en-US" sz="2000" dirty="0" smtClean="0"/>
              <a:t>		1</a:t>
            </a:r>
            <a:r>
              <a:rPr lang="en-US" sz="2000" dirty="0"/>
              <a:t>) Data Manipulation Language ( DML )</a:t>
            </a:r>
          </a:p>
          <a:p>
            <a:pPr marL="0" indent="0">
              <a:buNone/>
            </a:pPr>
            <a:r>
              <a:rPr lang="en-US" sz="2000" dirty="0" smtClean="0"/>
              <a:t>		2</a:t>
            </a:r>
            <a:r>
              <a:rPr lang="en-US" sz="2000" dirty="0"/>
              <a:t>) Data Definition Language ( DDL </a:t>
            </a:r>
            <a:r>
              <a:rPr lang="en-US" sz="2000" dirty="0" smtClean="0"/>
              <a:t>)</a:t>
            </a:r>
          </a:p>
          <a:p>
            <a:pPr marL="0" indent="0">
              <a:buNone/>
            </a:pPr>
            <a:r>
              <a:rPr lang="en-US" sz="2000" dirty="0" smtClean="0"/>
              <a:t>		3) CLR </a:t>
            </a:r>
            <a:r>
              <a:rPr lang="en-US" sz="2000" dirty="0"/>
              <a:t>Triggers</a:t>
            </a:r>
          </a:p>
          <a:p>
            <a:pPr marL="0" indent="0">
              <a:buNone/>
            </a:pPr>
            <a:r>
              <a:rPr lang="en-US" sz="2000" dirty="0" smtClean="0"/>
              <a:t>		4) Logon Triggers</a:t>
            </a:r>
            <a:endParaRPr lang="en-US" sz="2000" dirty="0"/>
          </a:p>
        </p:txBody>
      </p:sp>
    </p:spTree>
    <p:extLst>
      <p:ext uri="{BB962C8B-B14F-4D97-AF65-F5344CB8AC3E}">
        <p14:creationId xmlns:p14="http://schemas.microsoft.com/office/powerpoint/2010/main" val="110702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lnSpcReduction="10000"/>
          </a:bodyPr>
          <a:lstStyle/>
          <a:p>
            <a:r>
              <a:rPr lang="en-US" sz="2000" dirty="0"/>
              <a:t>A </a:t>
            </a:r>
            <a:r>
              <a:rPr lang="en-US" sz="2000" b="1" dirty="0"/>
              <a:t>DML trigger</a:t>
            </a:r>
            <a:r>
              <a:rPr lang="en-US" sz="2000" dirty="0"/>
              <a:t> is used when the tables are affected by the DML statements, as INSERT, UPDATE and DELETE. They help user in maintaining the consistent, reliable, and proper data in the tables.</a:t>
            </a:r>
          </a:p>
          <a:p>
            <a:r>
              <a:rPr lang="en-US" sz="2000" dirty="0"/>
              <a:t>The characteristics of the </a:t>
            </a:r>
            <a:r>
              <a:rPr lang="en-US" sz="2000" b="1" dirty="0"/>
              <a:t>DML trigger </a:t>
            </a:r>
            <a:r>
              <a:rPr lang="en-US" sz="2000" dirty="0"/>
              <a:t>are as shown below:</a:t>
            </a:r>
          </a:p>
          <a:p>
            <a:pPr marL="0" indent="0">
              <a:buNone/>
            </a:pPr>
            <a:r>
              <a:rPr lang="en-US" sz="2000" dirty="0" smtClean="0"/>
              <a:t>	1</a:t>
            </a:r>
            <a:r>
              <a:rPr lang="en-US" sz="2000" dirty="0"/>
              <a:t>) They do not return any data to the user</a:t>
            </a:r>
          </a:p>
          <a:p>
            <a:pPr marL="0" indent="0">
              <a:buNone/>
            </a:pPr>
            <a:r>
              <a:rPr lang="en-US" sz="2000" dirty="0" smtClean="0"/>
              <a:t>	2</a:t>
            </a:r>
            <a:r>
              <a:rPr lang="en-US" sz="2000" dirty="0"/>
              <a:t>) The incorrect, inconsistent and unauthorized changes are restricted by the user</a:t>
            </a:r>
          </a:p>
          <a:p>
            <a:pPr marL="0" indent="0">
              <a:buNone/>
            </a:pPr>
            <a:r>
              <a:rPr lang="en-US" sz="2000" dirty="0" smtClean="0"/>
              <a:t>	3</a:t>
            </a:r>
            <a:r>
              <a:rPr lang="en-US" sz="2000" dirty="0"/>
              <a:t>) They cannot be explicitly invoked or executed</a:t>
            </a:r>
          </a:p>
          <a:p>
            <a:pPr marL="0" indent="0">
              <a:buNone/>
            </a:pPr>
            <a:r>
              <a:rPr lang="en-US" sz="2000" dirty="0" smtClean="0"/>
              <a:t>	4</a:t>
            </a:r>
            <a:r>
              <a:rPr lang="en-US" sz="2000" dirty="0"/>
              <a:t>) They are fired automatically when the data modifications statement is executed</a:t>
            </a:r>
          </a:p>
          <a:p>
            <a:pPr marL="0" indent="0">
              <a:buNone/>
            </a:pPr>
            <a:r>
              <a:rPr lang="en-US" sz="2000" dirty="0" smtClean="0"/>
              <a:t>	5</a:t>
            </a:r>
            <a:r>
              <a:rPr lang="en-US" sz="2000" dirty="0"/>
              <a:t>) The nesting up to 32 levels is allowed in the triggers</a:t>
            </a:r>
          </a:p>
          <a:p>
            <a:r>
              <a:rPr lang="en-US" sz="2000" dirty="0"/>
              <a:t>User fires a trigger in response to the </a:t>
            </a:r>
            <a:r>
              <a:rPr lang="en-US" sz="2000" b="1" dirty="0"/>
              <a:t>INSERT, DELETE and UPDATE </a:t>
            </a:r>
            <a:r>
              <a:rPr lang="en-US" sz="2000" dirty="0"/>
              <a:t>statements. Two temporary tables are created which are known as magic tables. They are known as </a:t>
            </a:r>
            <a:r>
              <a:rPr lang="en-US" sz="2000" b="1" dirty="0"/>
              <a:t>inserted or deleted</a:t>
            </a:r>
            <a:r>
              <a:rPr lang="en-US" sz="2000" dirty="0"/>
              <a:t>. The structure of these tables is similar to the database tables.</a:t>
            </a:r>
          </a:p>
        </p:txBody>
      </p:sp>
    </p:spTree>
    <p:extLst>
      <p:ext uri="{BB962C8B-B14F-4D97-AF65-F5344CB8AC3E}">
        <p14:creationId xmlns:p14="http://schemas.microsoft.com/office/powerpoint/2010/main" val="292592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fontScale="92500" lnSpcReduction="20000"/>
          </a:bodyPr>
          <a:lstStyle/>
          <a:p>
            <a:r>
              <a:rPr lang="en-US" sz="2000" b="1" dirty="0" smtClean="0"/>
              <a:t>INSERT trigger - </a:t>
            </a:r>
            <a:r>
              <a:rPr lang="en-US" sz="2000" dirty="0" smtClean="0"/>
              <a:t>The </a:t>
            </a:r>
            <a:r>
              <a:rPr lang="en-US" sz="2000" dirty="0"/>
              <a:t>trigger is fired when the attempt is made to insert a row in the trigger table. After the INSERT statement is executed the new row is added to the Inserted table.</a:t>
            </a:r>
          </a:p>
          <a:p>
            <a:r>
              <a:rPr lang="en-US" sz="2000" b="1" dirty="0" smtClean="0"/>
              <a:t>DELETE trigger - </a:t>
            </a:r>
            <a:r>
              <a:rPr lang="en-US" sz="2000" dirty="0" smtClean="0"/>
              <a:t>It </a:t>
            </a:r>
            <a:r>
              <a:rPr lang="en-US" sz="2000" dirty="0"/>
              <a:t>is fired when the attempt is made to delete the row from the trigger table. The deleted rows are added to the Deleted table. There are no common rows between deleted and database table.</a:t>
            </a:r>
          </a:p>
          <a:p>
            <a:r>
              <a:rPr lang="en-US" sz="2000" dirty="0"/>
              <a:t>The DELETE trigger is implemented in three ways as mentioned below:</a:t>
            </a:r>
          </a:p>
          <a:p>
            <a:pPr marL="0" indent="0">
              <a:buNone/>
            </a:pPr>
            <a:r>
              <a:rPr lang="en-US" sz="2000" b="1" dirty="0" smtClean="0"/>
              <a:t>		a</a:t>
            </a:r>
            <a:r>
              <a:rPr lang="en-US" sz="2000" b="1" dirty="0"/>
              <a:t>) The cascade method:</a:t>
            </a:r>
            <a:r>
              <a:rPr lang="en-US" sz="2000" dirty="0"/>
              <a:t> It is used to delete the corresponding records from the dependent table when the record is deleted from the master table</a:t>
            </a:r>
          </a:p>
          <a:p>
            <a:pPr marL="0" indent="0">
              <a:buNone/>
            </a:pPr>
            <a:r>
              <a:rPr lang="en-US" sz="2000" b="1" dirty="0" smtClean="0"/>
              <a:t>		b</a:t>
            </a:r>
            <a:r>
              <a:rPr lang="en-US" sz="2000" b="1" dirty="0"/>
              <a:t>) The restrict method:</a:t>
            </a:r>
            <a:r>
              <a:rPr lang="en-US" sz="2000" dirty="0"/>
              <a:t> It restricts the deletion of records from the master table if the related records are present in the dependent table.</a:t>
            </a:r>
          </a:p>
          <a:p>
            <a:pPr marL="0" indent="0">
              <a:buNone/>
            </a:pPr>
            <a:r>
              <a:rPr lang="en-US" sz="2000" b="1" dirty="0" smtClean="0"/>
              <a:t>		c</a:t>
            </a:r>
            <a:r>
              <a:rPr lang="en-US" sz="2000" b="1" dirty="0"/>
              <a:t>) The nullify method:</a:t>
            </a:r>
            <a:r>
              <a:rPr lang="en-US" sz="2000" dirty="0"/>
              <a:t> It is used to nullify the values in the specified columns of the dependent tables whenever a record is deleted from the master table.</a:t>
            </a:r>
          </a:p>
          <a:p>
            <a:r>
              <a:rPr lang="en-US" sz="2000" b="1" dirty="0" smtClean="0"/>
              <a:t>UPDATE trigger - </a:t>
            </a:r>
            <a:r>
              <a:rPr lang="en-US" sz="2000" dirty="0" smtClean="0"/>
              <a:t>It </a:t>
            </a:r>
            <a:r>
              <a:rPr lang="en-US" sz="2000" dirty="0"/>
              <a:t>is fired when the UPDATE statement is executed in the trigger table. Two logical tables are used for the operations performed by the trigger. The Deleted table contains the original rows and the Inserted table contains the new rows</a:t>
            </a:r>
            <a:r>
              <a:rPr lang="en-US" sz="2000" dirty="0" smtClean="0"/>
              <a:t>.</a:t>
            </a:r>
            <a:endParaRPr lang="en-US" sz="2000" dirty="0"/>
          </a:p>
        </p:txBody>
      </p:sp>
    </p:spTree>
    <p:extLst>
      <p:ext uri="{BB962C8B-B14F-4D97-AF65-F5344CB8AC3E}">
        <p14:creationId xmlns:p14="http://schemas.microsoft.com/office/powerpoint/2010/main" val="335383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dirty="0"/>
              <a:t>There are three types of triggers in SQL </a:t>
            </a:r>
            <a:r>
              <a:rPr lang="en-US" sz="2000" dirty="0" smtClean="0"/>
              <a:t>Server:</a:t>
            </a:r>
            <a:endParaRPr lang="en-US" sz="2000" dirty="0"/>
          </a:p>
          <a:p>
            <a:pPr lvl="1"/>
            <a:r>
              <a:rPr lang="en-US" sz="2000" dirty="0"/>
              <a:t>AFTER Trigger  - executes after DML SQL statements</a:t>
            </a:r>
          </a:p>
          <a:p>
            <a:pPr lvl="1"/>
            <a:r>
              <a:rPr lang="en-US" sz="2000" dirty="0"/>
              <a:t>INSTEAD OF Trigger - this executes instead of actual DML statement</a:t>
            </a:r>
          </a:p>
          <a:p>
            <a:pPr lvl="1"/>
            <a:r>
              <a:rPr lang="en-US" sz="2000" dirty="0"/>
              <a:t>FOR Trigger</a:t>
            </a:r>
          </a:p>
          <a:p>
            <a:endParaRPr lang="en-US" sz="2000" dirty="0"/>
          </a:p>
        </p:txBody>
      </p:sp>
    </p:spTree>
    <p:extLst>
      <p:ext uri="{BB962C8B-B14F-4D97-AF65-F5344CB8AC3E}">
        <p14:creationId xmlns:p14="http://schemas.microsoft.com/office/powerpoint/2010/main" val="336019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dirty="0"/>
              <a:t>The </a:t>
            </a:r>
            <a:r>
              <a:rPr lang="en-US" sz="2000" b="1" dirty="0"/>
              <a:t>DDL triggers </a:t>
            </a:r>
            <a:r>
              <a:rPr lang="en-US" sz="2000" dirty="0"/>
              <a:t>are fired in response to the DDL statements as CREATE TABLE and ALTER TABLE. The task as database auditing is performed by the DDL trigger. DDL operations can contain creation of table or view, modification of a table or procedure.</a:t>
            </a:r>
          </a:p>
          <a:p>
            <a:r>
              <a:rPr lang="en-US" sz="2000" b="1" dirty="0"/>
              <a:t>Nested Triggers </a:t>
            </a:r>
            <a:r>
              <a:rPr lang="en-US" sz="2000" b="1" dirty="0" smtClean="0"/>
              <a:t>- </a:t>
            </a:r>
            <a:r>
              <a:rPr lang="en-US" sz="2000" dirty="0" smtClean="0"/>
              <a:t>Nested </a:t>
            </a:r>
            <a:r>
              <a:rPr lang="en-US" sz="2000" dirty="0"/>
              <a:t>triggers are fired due to the actions of other triggers. DML and DDL triggers can be nested while performing an action of initiating another trigger. Consider an example of DELETE trigger on the Department table deleted the corresponding records of employee table and the DELETE trigger on the Employee table inserts those deleted employee records in the </a:t>
            </a:r>
            <a:r>
              <a:rPr lang="en-US" sz="2000" dirty="0" err="1"/>
              <a:t>EmpHistory</a:t>
            </a:r>
            <a:r>
              <a:rPr lang="en-US" sz="2000" dirty="0"/>
              <a:t> table.</a:t>
            </a:r>
          </a:p>
          <a:p>
            <a:r>
              <a:rPr lang="en-US" sz="2000" b="1" dirty="0"/>
              <a:t>Recursive </a:t>
            </a:r>
            <a:r>
              <a:rPr lang="en-US" sz="2000" b="1" dirty="0" smtClean="0"/>
              <a:t>Triggers - </a:t>
            </a:r>
            <a:r>
              <a:rPr lang="en-US" sz="2000" dirty="0" smtClean="0"/>
              <a:t>Recursive </a:t>
            </a:r>
            <a:r>
              <a:rPr lang="en-US" sz="2000" dirty="0"/>
              <a:t>triggers are special type of nested triggers. The recursive trigger can call itself. The types of recursive trigger are as follows:</a:t>
            </a:r>
          </a:p>
          <a:p>
            <a:pPr marL="0" indent="0">
              <a:buNone/>
            </a:pPr>
            <a:r>
              <a:rPr lang="en-US" sz="2000" dirty="0" smtClean="0"/>
              <a:t>		a</a:t>
            </a:r>
            <a:r>
              <a:rPr lang="en-US" sz="2000" dirty="0"/>
              <a:t>) Direct</a:t>
            </a:r>
          </a:p>
          <a:p>
            <a:pPr marL="0" indent="0">
              <a:buNone/>
            </a:pPr>
            <a:r>
              <a:rPr lang="en-US" sz="2000" dirty="0" smtClean="0"/>
              <a:t>		b</a:t>
            </a:r>
            <a:r>
              <a:rPr lang="en-US" sz="2000" dirty="0"/>
              <a:t>) </a:t>
            </a:r>
            <a:r>
              <a:rPr lang="en-US" sz="2000" dirty="0" smtClean="0"/>
              <a:t>Indirect</a:t>
            </a:r>
            <a:endParaRPr lang="en-US" sz="2000" dirty="0"/>
          </a:p>
        </p:txBody>
      </p:sp>
    </p:spTree>
    <p:extLst>
      <p:ext uri="{BB962C8B-B14F-4D97-AF65-F5344CB8AC3E}">
        <p14:creationId xmlns:p14="http://schemas.microsoft.com/office/powerpoint/2010/main" val="118631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Triggers</a:t>
            </a:r>
            <a:endParaRPr lang="en-US" dirty="0"/>
          </a:p>
        </p:txBody>
      </p:sp>
      <p:sp>
        <p:nvSpPr>
          <p:cNvPr id="3" name="Content Placeholder 2"/>
          <p:cNvSpPr>
            <a:spLocks noGrp="1"/>
          </p:cNvSpPr>
          <p:nvPr>
            <p:ph idx="1"/>
          </p:nvPr>
        </p:nvSpPr>
        <p:spPr>
          <a:xfrm>
            <a:off x="494675" y="2222287"/>
            <a:ext cx="11407515" cy="4388375"/>
          </a:xfrm>
        </p:spPr>
        <p:txBody>
          <a:bodyPr>
            <a:normAutofit/>
          </a:bodyPr>
          <a:lstStyle/>
          <a:p>
            <a:r>
              <a:rPr lang="en-US" sz="2000" b="1" dirty="0"/>
              <a:t>Direct recursive trigger - </a:t>
            </a:r>
            <a:r>
              <a:rPr lang="en-US" sz="2000" dirty="0"/>
              <a:t>When a trigger is fired and actions are performed causing the same trigger to fire again. The trigger is known as direct recursive trigger</a:t>
            </a:r>
            <a:r>
              <a:rPr lang="en-US" sz="2000" dirty="0" smtClean="0"/>
              <a:t>.</a:t>
            </a:r>
          </a:p>
          <a:p>
            <a:r>
              <a:rPr lang="en-US" sz="2000" dirty="0"/>
              <a:t>An </a:t>
            </a:r>
            <a:r>
              <a:rPr lang="en-US" sz="2000" b="1" dirty="0"/>
              <a:t>indirect recursive trigger </a:t>
            </a:r>
            <a:r>
              <a:rPr lang="en-US" sz="2000" dirty="0"/>
              <a:t>fires a trigger on another table and the nested trigger ends up firing the first trigger again. Consider an example, table A fires a trigger, it fires an update on table B. The table B fires another trigger on table C. Table C causes another trigger on table A again. The update trigger is fired on table A again.</a:t>
            </a:r>
          </a:p>
        </p:txBody>
      </p:sp>
    </p:spTree>
    <p:extLst>
      <p:ext uri="{BB962C8B-B14F-4D97-AF65-F5344CB8AC3E}">
        <p14:creationId xmlns:p14="http://schemas.microsoft.com/office/powerpoint/2010/main" val="2544930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12995</TotalTime>
  <Words>669</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2</vt:lpstr>
      <vt:lpstr>Quotable</vt:lpstr>
      <vt:lpstr>SQL Triggers</vt:lpstr>
      <vt:lpstr>SQL Triggers</vt:lpstr>
      <vt:lpstr>SQL Triggers</vt:lpstr>
      <vt:lpstr>SQL Triggers</vt:lpstr>
      <vt:lpstr>SQL Triggers</vt:lpstr>
      <vt:lpstr>SQL Triggers</vt:lpstr>
      <vt:lpstr>SQL Triggers</vt:lpstr>
      <vt:lpstr>SQL Triggers</vt:lpstr>
      <vt:lpstr>SQL Triggers</vt:lpstr>
      <vt:lpstr>SQL Triggers</vt:lpstr>
      <vt:lpstr>SQL Triggers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Garnto, Kimberly</dc:creator>
  <cp:lastModifiedBy>Sandeep Thachan</cp:lastModifiedBy>
  <cp:revision>149</cp:revision>
  <dcterms:created xsi:type="dcterms:W3CDTF">2015-08-25T16:21:52Z</dcterms:created>
  <dcterms:modified xsi:type="dcterms:W3CDTF">2017-08-10T01:50:13Z</dcterms:modified>
</cp:coreProperties>
</file>