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VIEWS</a:t>
            </a:r>
            <a:endParaRPr lang="en-IN" dirty="0"/>
          </a:p>
        </p:txBody>
      </p:sp>
      <p:sp>
        <p:nvSpPr>
          <p:cNvPr id="3" name="Subtitle 2"/>
          <p:cNvSpPr>
            <a:spLocks noGrp="1"/>
          </p:cNvSpPr>
          <p:nvPr>
            <p:ph type="subTitle" idx="1"/>
          </p:nvPr>
        </p:nvSpPr>
        <p:spPr/>
        <p:txBody>
          <a:bodyPr/>
          <a:lstStyle/>
          <a:p>
            <a:r>
              <a:rPr lang="en-IN" dirty="0" smtClean="0"/>
              <a:t> </a:t>
            </a:r>
            <a:endParaRPr lang="en-IN" dirty="0"/>
          </a:p>
        </p:txBody>
      </p:sp>
    </p:spTree>
    <p:extLst>
      <p:ext uri="{BB962C8B-B14F-4D97-AF65-F5344CB8AC3E}">
        <p14:creationId xmlns:p14="http://schemas.microsoft.com/office/powerpoint/2010/main" val="3436962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VIEWS</a:t>
            </a:r>
            <a:endParaRPr lang="en-IN" dirty="0"/>
          </a:p>
        </p:txBody>
      </p:sp>
      <p:sp>
        <p:nvSpPr>
          <p:cNvPr id="3" name="Content Placeholder 2"/>
          <p:cNvSpPr>
            <a:spLocks noGrp="1"/>
          </p:cNvSpPr>
          <p:nvPr>
            <p:ph idx="1"/>
          </p:nvPr>
        </p:nvSpPr>
        <p:spPr/>
        <p:txBody>
          <a:bodyPr/>
          <a:lstStyle/>
          <a:p>
            <a:r>
              <a:rPr lang="en-IN" dirty="0" smtClean="0"/>
              <a:t>VIEWS</a:t>
            </a:r>
          </a:p>
          <a:p>
            <a:r>
              <a:rPr lang="en-IN" dirty="0" smtClean="0"/>
              <a:t>UPDATABLE VIEWS </a:t>
            </a:r>
          </a:p>
          <a:p>
            <a:r>
              <a:rPr lang="en-IN" dirty="0" smtClean="0"/>
              <a:t>INDEXED VIEWS</a:t>
            </a:r>
            <a:endParaRPr lang="en-IN" dirty="0"/>
          </a:p>
        </p:txBody>
      </p:sp>
    </p:spTree>
    <p:extLst>
      <p:ext uri="{BB962C8B-B14F-4D97-AF65-F5344CB8AC3E}">
        <p14:creationId xmlns:p14="http://schemas.microsoft.com/office/powerpoint/2010/main" val="2187751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&amp; ADVANTAGES?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Saved SQL Query</a:t>
            </a:r>
          </a:p>
          <a:p>
            <a:r>
              <a:rPr lang="en-US" dirty="0" smtClean="0"/>
              <a:t>Creates </a:t>
            </a:r>
            <a:r>
              <a:rPr lang="en-US" dirty="0"/>
              <a:t>a virtual table whose contents (columns and rows) are defined by a query. Use this statement to create a view of the data in one or more tables in the database. For example, a view can be used for the following purposes</a:t>
            </a:r>
            <a:r>
              <a:rPr lang="en-US" dirty="0" smtClean="0"/>
              <a:t>:</a:t>
            </a:r>
          </a:p>
          <a:p>
            <a:r>
              <a:rPr lang="en-US" dirty="0" smtClean="0"/>
              <a:t>Views can be used to reduce the complexity of the database</a:t>
            </a:r>
          </a:p>
          <a:p>
            <a:r>
              <a:rPr lang="en-US" dirty="0" smtClean="0"/>
              <a:t>A mechanism to implement row and Column level security</a:t>
            </a:r>
          </a:p>
          <a:p>
            <a:r>
              <a:rPr lang="en-US" dirty="0" smtClean="0"/>
              <a:t>Can be used to present aggregated data &amp; hide detailed data</a:t>
            </a:r>
            <a:endParaRPr lang="en-US" dirty="0"/>
          </a:p>
          <a:p>
            <a:r>
              <a:rPr lang="en-US" dirty="0"/>
              <a:t>To focus, simplify, and customize the perception each user has of the database.</a:t>
            </a:r>
          </a:p>
          <a:p>
            <a:r>
              <a:rPr lang="en-US" dirty="0"/>
              <a:t>As a security mechanism by allowing users to access data through the view, without granting the users permissions to directly access the underlying base tables.</a:t>
            </a:r>
          </a:p>
          <a:p>
            <a:r>
              <a:rPr lang="en-US" dirty="0"/>
              <a:t>To provide a backward compatible interface to emulate a table whose schema has changed</a:t>
            </a:r>
          </a:p>
          <a:p>
            <a:endParaRPr lang="en-IN" dirty="0"/>
          </a:p>
        </p:txBody>
      </p:sp>
    </p:spTree>
    <p:extLst>
      <p:ext uri="{BB962C8B-B14F-4D97-AF65-F5344CB8AC3E}">
        <p14:creationId xmlns:p14="http://schemas.microsoft.com/office/powerpoint/2010/main" val="406653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 SYNTAX</a:t>
            </a:r>
            <a:endParaRPr lang="en-IN" dirty="0"/>
          </a:p>
        </p:txBody>
      </p:sp>
      <p:sp>
        <p:nvSpPr>
          <p:cNvPr id="3" name="Content Placeholder 2"/>
          <p:cNvSpPr>
            <a:spLocks noGrp="1"/>
          </p:cNvSpPr>
          <p:nvPr>
            <p:ph idx="1"/>
          </p:nvPr>
        </p:nvSpPr>
        <p:spPr/>
        <p:txBody>
          <a:bodyPr>
            <a:normAutofit fontScale="85000" lnSpcReduction="20000"/>
          </a:bodyPr>
          <a:lstStyle/>
          <a:p>
            <a:r>
              <a:rPr lang="en-US" dirty="0"/>
              <a:t>CREATE [ OR ALTER ] VIEW [ </a:t>
            </a:r>
            <a:r>
              <a:rPr lang="en-US" dirty="0" err="1"/>
              <a:t>schema_name</a:t>
            </a:r>
            <a:r>
              <a:rPr lang="en-US" dirty="0"/>
              <a:t> . ] </a:t>
            </a:r>
            <a:r>
              <a:rPr lang="en-US" dirty="0" err="1"/>
              <a:t>view_name</a:t>
            </a:r>
            <a:r>
              <a:rPr lang="en-US" dirty="0"/>
              <a:t> [ (column [ ,...n ] ) ] [ WITH &lt;</a:t>
            </a:r>
            <a:r>
              <a:rPr lang="en-US" dirty="0" err="1"/>
              <a:t>view_attribute</a:t>
            </a:r>
            <a:r>
              <a:rPr lang="en-US" dirty="0"/>
              <a:t>&gt; [ ,...n ] ] AS </a:t>
            </a:r>
            <a:r>
              <a:rPr lang="en-US" dirty="0" err="1"/>
              <a:t>select_statement</a:t>
            </a:r>
            <a:r>
              <a:rPr lang="en-US" dirty="0"/>
              <a:t> [ WITH CHECK OPTION ] [ ; ] &lt;</a:t>
            </a:r>
            <a:r>
              <a:rPr lang="en-US" dirty="0" err="1"/>
              <a:t>view_attribute</a:t>
            </a:r>
            <a:r>
              <a:rPr lang="en-US" dirty="0"/>
              <a:t>&gt; ::= { [ ENCRYPTION ] [ SCHEMABINDING ] [ VIEW_METADATA ] } </a:t>
            </a:r>
            <a:endParaRPr lang="en-US" dirty="0" smtClean="0"/>
          </a:p>
          <a:p>
            <a:endParaRPr lang="en-US" dirty="0"/>
          </a:p>
          <a:p>
            <a:r>
              <a:rPr lang="en-US" dirty="0"/>
              <a:t>To ensure the consistency of the </a:t>
            </a:r>
            <a:r>
              <a:rPr lang="en-US" b="1" dirty="0"/>
              <a:t>view</a:t>
            </a:r>
            <a:r>
              <a:rPr lang="en-US" dirty="0"/>
              <a:t>, </a:t>
            </a:r>
            <a:r>
              <a:rPr lang="en-US" dirty="0" smtClean="0"/>
              <a:t>we </a:t>
            </a:r>
            <a:r>
              <a:rPr lang="en-US" dirty="0"/>
              <a:t>use the </a:t>
            </a:r>
            <a:r>
              <a:rPr lang="en-US" b="1" dirty="0"/>
              <a:t>WITH CHECK OPTION</a:t>
            </a:r>
            <a:r>
              <a:rPr lang="en-US" dirty="0"/>
              <a:t> clause when you create or modify the </a:t>
            </a:r>
            <a:r>
              <a:rPr lang="en-US" b="1" dirty="0"/>
              <a:t>view</a:t>
            </a:r>
            <a:r>
              <a:rPr lang="en-US" dirty="0"/>
              <a:t>. The </a:t>
            </a:r>
            <a:r>
              <a:rPr lang="en-US" b="1" dirty="0"/>
              <a:t>WITH CHECK OPTION</a:t>
            </a:r>
            <a:r>
              <a:rPr lang="en-US" dirty="0"/>
              <a:t> clause is an optional part of the CREATE </a:t>
            </a:r>
            <a:r>
              <a:rPr lang="en-US" b="1" dirty="0"/>
              <a:t>VIEW</a:t>
            </a:r>
            <a:r>
              <a:rPr lang="en-US" dirty="0"/>
              <a:t> statement. The </a:t>
            </a:r>
            <a:r>
              <a:rPr lang="en-US" b="1" dirty="0"/>
              <a:t>WITH CHECK OPTION</a:t>
            </a:r>
            <a:r>
              <a:rPr lang="en-US" dirty="0"/>
              <a:t> clause prevents you from updating or inserting rows that are not visible through the </a:t>
            </a:r>
            <a:r>
              <a:rPr lang="en-US" b="1" dirty="0" smtClean="0"/>
              <a:t>view</a:t>
            </a:r>
          </a:p>
          <a:p>
            <a:r>
              <a:rPr lang="en-US" dirty="0"/>
              <a:t> Using WITH ENCRYPTION option, we can encrypt the definition of a view. Once encrypted, no body can retrieve the definition and see it, not even the person who created it or SQL Server Administrator </a:t>
            </a:r>
            <a:r>
              <a:rPr lang="en-US" dirty="0" smtClean="0"/>
              <a:t>himself</a:t>
            </a:r>
          </a:p>
          <a:p>
            <a:r>
              <a:rPr lang="en-US" dirty="0"/>
              <a:t>we need to keep the VIEW’s definition script file with us for use in future. If we lose that definition script, we’ll have to write entire view definition script all over again.</a:t>
            </a:r>
          </a:p>
          <a:p>
            <a:r>
              <a:rPr lang="en-US" dirty="0"/>
              <a:t/>
            </a:r>
            <a:br>
              <a:rPr lang="en-US" dirty="0"/>
            </a:br>
            <a:endParaRPr lang="en-IN" dirty="0"/>
          </a:p>
        </p:txBody>
      </p:sp>
    </p:spTree>
    <p:extLst>
      <p:ext uri="{BB962C8B-B14F-4D97-AF65-F5344CB8AC3E}">
        <p14:creationId xmlns:p14="http://schemas.microsoft.com/office/powerpoint/2010/main" val="2224256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UPDATEABLE VIEWS</a:t>
            </a:r>
            <a:endParaRPr lang="en-IN" dirty="0"/>
          </a:p>
        </p:txBody>
      </p:sp>
      <p:sp>
        <p:nvSpPr>
          <p:cNvPr id="3" name="Content Placeholder 2"/>
          <p:cNvSpPr>
            <a:spLocks noGrp="1"/>
          </p:cNvSpPr>
          <p:nvPr>
            <p:ph idx="1"/>
          </p:nvPr>
        </p:nvSpPr>
        <p:spPr/>
        <p:txBody>
          <a:bodyPr/>
          <a:lstStyle/>
          <a:p>
            <a:r>
              <a:rPr lang="en-IN" dirty="0" smtClean="0"/>
              <a:t>We can update the base table using Views</a:t>
            </a:r>
          </a:p>
          <a:p>
            <a:r>
              <a:rPr lang="en-IN" dirty="0" smtClean="0"/>
              <a:t>Insert and delete operation also possible</a:t>
            </a:r>
          </a:p>
          <a:p>
            <a:r>
              <a:rPr lang="en-IN" dirty="0" smtClean="0"/>
              <a:t>If a view is based on multiple tables, and if you update the view, it may not update the underlying base table correctly. To correctly update a view , that is based on multiple table , INSTEAD OF triggers are used.</a:t>
            </a:r>
            <a:endParaRPr lang="en-IN" dirty="0"/>
          </a:p>
        </p:txBody>
      </p:sp>
    </p:spTree>
    <p:extLst>
      <p:ext uri="{BB962C8B-B14F-4D97-AF65-F5344CB8AC3E}">
        <p14:creationId xmlns:p14="http://schemas.microsoft.com/office/powerpoint/2010/main" val="3368923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INDEXED VIEW</a:t>
            </a:r>
            <a:endParaRPr lang="en-IN" dirty="0"/>
          </a:p>
        </p:txBody>
      </p:sp>
      <p:sp>
        <p:nvSpPr>
          <p:cNvPr id="3" name="Content Placeholder 2"/>
          <p:cNvSpPr>
            <a:spLocks noGrp="1"/>
          </p:cNvSpPr>
          <p:nvPr>
            <p:ph idx="1"/>
          </p:nvPr>
        </p:nvSpPr>
        <p:spPr/>
        <p:txBody>
          <a:bodyPr/>
          <a:lstStyle/>
          <a:p>
            <a:r>
              <a:rPr lang="en-IN" dirty="0" smtClean="0"/>
              <a:t>When you create an index on a view, the view gets </a:t>
            </a:r>
            <a:r>
              <a:rPr lang="en-IN" dirty="0" err="1" smtClean="0"/>
              <a:t>materizlized</a:t>
            </a:r>
            <a:r>
              <a:rPr lang="en-IN" dirty="0" smtClean="0"/>
              <a:t>. This means the view is now, capable of storing data</a:t>
            </a:r>
          </a:p>
          <a:p>
            <a:r>
              <a:rPr lang="en-IN" dirty="0" smtClean="0"/>
              <a:t>SQL Server –Indexed Views , Oracle- Materialized view</a:t>
            </a:r>
          </a:p>
          <a:p>
            <a:r>
              <a:rPr lang="en-IN" dirty="0" smtClean="0"/>
              <a:t>Guidelines for creating Indexed Views</a:t>
            </a:r>
          </a:p>
          <a:p>
            <a:pPr lvl="1"/>
            <a:r>
              <a:rPr lang="en-IN" dirty="0" smtClean="0"/>
              <a:t>The view should be created  with </a:t>
            </a:r>
            <a:r>
              <a:rPr lang="en-IN" dirty="0" err="1" smtClean="0"/>
              <a:t>SchemaBinding</a:t>
            </a:r>
            <a:r>
              <a:rPr lang="en-IN" dirty="0" smtClean="0"/>
              <a:t> option 	</a:t>
            </a:r>
          </a:p>
          <a:p>
            <a:pPr lvl="1"/>
            <a:r>
              <a:rPr lang="en-IN" dirty="0" smtClean="0"/>
              <a:t>If an aggregation  function is in the select list , references an expression , and if there is a possibility for that expression to become NULL, then a replacement value should be specified</a:t>
            </a:r>
          </a:p>
          <a:p>
            <a:pPr lvl="1"/>
            <a:r>
              <a:rPr lang="en-IN" dirty="0" smtClean="0"/>
              <a:t>IF GROUP BY is specified, the view select list must contain a COUNT_BIG(*) expression</a:t>
            </a:r>
          </a:p>
          <a:p>
            <a:pPr lvl="1"/>
            <a:r>
              <a:rPr lang="en-IN" dirty="0" smtClean="0"/>
              <a:t>The base tables in the view should be referenced with 2 part name – </a:t>
            </a:r>
            <a:r>
              <a:rPr lang="en-IN" dirty="0" err="1" smtClean="0"/>
              <a:t>dbo.table</a:t>
            </a:r>
            <a:endParaRPr lang="en-IN" dirty="0" smtClean="0"/>
          </a:p>
        </p:txBody>
      </p:sp>
    </p:spTree>
    <p:extLst>
      <p:ext uri="{BB962C8B-B14F-4D97-AF65-F5344CB8AC3E}">
        <p14:creationId xmlns:p14="http://schemas.microsoft.com/office/powerpoint/2010/main" val="1075451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INDEXED VIEW</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Create VIEW </a:t>
            </a:r>
            <a:r>
              <a:rPr lang="en-IN" dirty="0" err="1" smtClean="0"/>
              <a:t>vSample</a:t>
            </a:r>
            <a:endParaRPr lang="en-IN" dirty="0" smtClean="0"/>
          </a:p>
          <a:p>
            <a:r>
              <a:rPr lang="en-IN" dirty="0" smtClean="0"/>
              <a:t>WITH SCHEMABINDING</a:t>
            </a:r>
          </a:p>
          <a:p>
            <a:r>
              <a:rPr lang="en-IN" dirty="0" smtClean="0"/>
              <a:t>AS</a:t>
            </a:r>
          </a:p>
          <a:p>
            <a:r>
              <a:rPr lang="en-IN" dirty="0"/>
              <a:t> </a:t>
            </a:r>
            <a:r>
              <a:rPr lang="en-IN" dirty="0" smtClean="0"/>
              <a:t>SELECT Desc1, SUM(ISNULL(</a:t>
            </a:r>
            <a:r>
              <a:rPr lang="en-IN" dirty="0" err="1" smtClean="0"/>
              <a:t>qt</a:t>
            </a:r>
            <a:r>
              <a:rPr lang="en-IN" dirty="0" smtClean="0"/>
              <a:t>*</a:t>
            </a:r>
            <a:r>
              <a:rPr lang="en-IN" dirty="0" err="1" smtClean="0"/>
              <a:t>pr</a:t>
            </a:r>
            <a:r>
              <a:rPr lang="en-IN" dirty="0" smtClean="0"/>
              <a:t>),0) AS total,</a:t>
            </a:r>
          </a:p>
          <a:p>
            <a:r>
              <a:rPr lang="en-IN" dirty="0"/>
              <a:t> </a:t>
            </a:r>
            <a:r>
              <a:rPr lang="en-IN" dirty="0" smtClean="0"/>
              <a:t>COUNT_BIG(*) AS </a:t>
            </a:r>
            <a:r>
              <a:rPr lang="en-IN" dirty="0" err="1" smtClean="0"/>
              <a:t>tc</a:t>
            </a:r>
            <a:endParaRPr lang="en-IN" dirty="0" smtClean="0"/>
          </a:p>
          <a:p>
            <a:r>
              <a:rPr lang="en-IN" dirty="0" smtClean="0"/>
              <a:t>From dbo.tbl1 t1 join dbo.tbl2 t2 on t1.id=t2.id</a:t>
            </a:r>
          </a:p>
          <a:p>
            <a:r>
              <a:rPr lang="en-IN" dirty="0" smtClean="0"/>
              <a:t>Group by desc1</a:t>
            </a:r>
          </a:p>
          <a:p>
            <a:endParaRPr lang="en-IN" dirty="0"/>
          </a:p>
          <a:p>
            <a:r>
              <a:rPr lang="en-IN" dirty="0" err="1" smtClean="0"/>
              <a:t>Schemabinding</a:t>
            </a:r>
            <a:r>
              <a:rPr lang="en-IN" dirty="0" smtClean="0"/>
              <a:t> – Ensures that ,You cannot change the underlying base table</a:t>
            </a:r>
          </a:p>
          <a:p>
            <a:r>
              <a:rPr lang="en-IN" dirty="0" smtClean="0"/>
              <a:t>CREATE UNIQUE CLUSTERED INDEX &lt;</a:t>
            </a:r>
            <a:r>
              <a:rPr lang="en-IN" dirty="0" err="1" smtClean="0"/>
              <a:t>IndexName</a:t>
            </a:r>
            <a:r>
              <a:rPr lang="en-IN" dirty="0" smtClean="0"/>
              <a:t>&gt; ON View(Col)</a:t>
            </a:r>
          </a:p>
          <a:p>
            <a:r>
              <a:rPr lang="en-IN" dirty="0" smtClean="0"/>
              <a:t>First index on a view should always be UNIQUE CLUSTERED INDEX</a:t>
            </a:r>
          </a:p>
          <a:p>
            <a:r>
              <a:rPr lang="en-IN" dirty="0" smtClean="0"/>
              <a:t>Index view is ideal for where the data is not frequently changed - OLAP</a:t>
            </a:r>
            <a:endParaRPr lang="en-IN" dirty="0"/>
          </a:p>
        </p:txBody>
      </p:sp>
    </p:spTree>
    <p:extLst>
      <p:ext uri="{BB962C8B-B14F-4D97-AF65-F5344CB8AC3E}">
        <p14:creationId xmlns:p14="http://schemas.microsoft.com/office/powerpoint/2010/main" val="1326259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1051</TotalTime>
  <Words>408</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VIEWS</vt:lpstr>
      <vt:lpstr>VIEWS</vt:lpstr>
      <vt:lpstr>VIEW &amp; ADVANTAGES?</vt:lpstr>
      <vt:lpstr>VIEW - SYNTAX</vt:lpstr>
      <vt:lpstr>UPDATEABLE VIEWS</vt:lpstr>
      <vt:lpstr>INDEXED VIEW</vt:lpstr>
      <vt:lpstr>INDEXED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Sandeep Thachan</dc:creator>
  <cp:lastModifiedBy>Sandeep Thachan</cp:lastModifiedBy>
  <cp:revision>10</cp:revision>
  <dcterms:created xsi:type="dcterms:W3CDTF">2017-08-08T12:35:15Z</dcterms:created>
  <dcterms:modified xsi:type="dcterms:W3CDTF">2017-08-09T06:06:18Z</dcterms:modified>
</cp:coreProperties>
</file>