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28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A60266C-2FF5-46FE-8C7E-A09926BBDDF3}" type="datetimeFigureOut">
              <a:rPr lang="en-IN" smtClean="0"/>
              <a:t>06-09-2017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281844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21536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767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55385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9222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156215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88039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409010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219159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0266C-2FF5-46FE-8C7E-A09926BBDDF3}" type="datetimeFigureOut">
              <a:rPr lang="en-IN" smtClean="0"/>
              <a:t>06-09-2017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314492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60266C-2FF5-46FE-8C7E-A09926BBDDF3}" type="datetimeFigureOut">
              <a:rPr lang="en-IN" smtClean="0"/>
              <a:t>06-09-2017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81293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60266C-2FF5-46FE-8C7E-A09926BBDDF3}" type="datetimeFigureOut">
              <a:rPr lang="en-IN" smtClean="0"/>
              <a:t>06-09-2017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241315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0266C-2FF5-46FE-8C7E-A09926BBDDF3}" type="datetimeFigureOut">
              <a:rPr lang="en-IN" smtClean="0"/>
              <a:t>06-09-2017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426575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0266C-2FF5-46FE-8C7E-A09926BBDDF3}" type="datetimeFigureOut">
              <a:rPr lang="en-IN" smtClean="0"/>
              <a:t>06-09-2017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152242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60266C-2FF5-46FE-8C7E-A09926BBDDF3}" type="datetimeFigureOut">
              <a:rPr lang="en-IN" smtClean="0"/>
              <a:t>06-09-2017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94818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60266C-2FF5-46FE-8C7E-A09926BBDDF3}" type="datetimeFigureOut">
              <a:rPr lang="en-IN" smtClean="0"/>
              <a:t>06-09-2017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E39E4-0DA3-4F9F-B1FE-8820D06E7CEF}" type="slidenum">
              <a:rPr lang="en-IN" smtClean="0"/>
              <a:t>‹#›</a:t>
            </a:fld>
            <a:endParaRPr lang="en-IN"/>
          </a:p>
        </p:txBody>
      </p:sp>
    </p:spTree>
    <p:extLst>
      <p:ext uri="{BB962C8B-B14F-4D97-AF65-F5344CB8AC3E}">
        <p14:creationId xmlns:p14="http://schemas.microsoft.com/office/powerpoint/2010/main" val="184088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60266C-2FF5-46FE-8C7E-A09926BBDDF3}" type="datetimeFigureOut">
              <a:rPr lang="en-IN" smtClean="0"/>
              <a:t>06-09-2017</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4E39E4-0DA3-4F9F-B1FE-8820D06E7CEF}" type="slidenum">
              <a:rPr lang="en-IN" smtClean="0"/>
              <a:t>‹#›</a:t>
            </a:fld>
            <a:endParaRPr lang="en-IN"/>
          </a:p>
        </p:txBody>
      </p:sp>
    </p:spTree>
    <p:extLst>
      <p:ext uri="{BB962C8B-B14F-4D97-AF65-F5344CB8AC3E}">
        <p14:creationId xmlns:p14="http://schemas.microsoft.com/office/powerpoint/2010/main" val="7301890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HTTP/Status/201" TargetMode="External"/><Relationship Id="rId2" Type="http://schemas.openxmlformats.org/officeDocument/2006/relationships/hyperlink" Target="https://developer.mozilla.org/en-US/docs/Web/HTTP/Status/200"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HTTP/Status/204" TargetMode="External"/><Relationship Id="rId4" Type="http://schemas.openxmlformats.org/officeDocument/2006/relationships/hyperlink" Target="https://developer.mozilla.org/en-US/docs/Web/HTTP/Status/20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HTTP/Status/301" TargetMode="External"/><Relationship Id="rId2" Type="http://schemas.openxmlformats.org/officeDocument/2006/relationships/hyperlink" Target="https://developer.mozilla.org/en-US/docs/Web/HTTP/Status/100"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HTTP/Status/401" TargetMode="External"/><Relationship Id="rId4" Type="http://schemas.openxmlformats.org/officeDocument/2006/relationships/hyperlink" Target="https://developer.mozilla.org/en-US/docs/Web/HTTP/Status/40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HTTP/Status/404" TargetMode="External"/><Relationship Id="rId7" Type="http://schemas.openxmlformats.org/officeDocument/2006/relationships/hyperlink" Target="https://developer.mozilla.org/en-US/docs/Web/HTTP/Status/502" TargetMode="External"/><Relationship Id="rId2" Type="http://schemas.openxmlformats.org/officeDocument/2006/relationships/hyperlink" Target="https://developer.mozilla.org/en-US/docs/Web/HTTP/Status/403"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Status/501" TargetMode="External"/><Relationship Id="rId5" Type="http://schemas.openxmlformats.org/officeDocument/2006/relationships/hyperlink" Target="https://developer.mozilla.org/en-US/docs/Web/HTTP/Status/500" TargetMode="External"/><Relationship Id="rId4" Type="http://schemas.openxmlformats.org/officeDocument/2006/relationships/hyperlink" Target="https://developer.mozilla.org/en-US/docs/Web/HTTP/Status/4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731027" cy="1076094"/>
          </a:xfrm>
        </p:spPr>
        <p:txBody>
          <a:bodyPr/>
          <a:lstStyle/>
          <a:p>
            <a:pPr algn="ctr"/>
            <a:r>
              <a:rPr lang="en-IN" dirty="0" smtClean="0"/>
              <a:t>HTTP Status Codes</a:t>
            </a:r>
            <a:endParaRPr lang="en-IN" dirty="0"/>
          </a:p>
        </p:txBody>
      </p:sp>
      <p:sp>
        <p:nvSpPr>
          <p:cNvPr id="3" name="Subtitle 2"/>
          <p:cNvSpPr>
            <a:spLocks noGrp="1"/>
          </p:cNvSpPr>
          <p:nvPr>
            <p:ph type="subTitle" idx="1"/>
          </p:nvPr>
        </p:nvSpPr>
        <p:spPr>
          <a:xfrm>
            <a:off x="936701" y="2449965"/>
            <a:ext cx="9824225" cy="3872776"/>
          </a:xfrm>
        </p:spPr>
        <p:txBody>
          <a:bodyPr>
            <a:noAutofit/>
          </a:bodyPr>
          <a:lstStyle/>
          <a:p>
            <a:r>
              <a:rPr lang="en-IN" sz="2400" dirty="0">
                <a:solidFill>
                  <a:schemeClr val="tx1"/>
                </a:solidFill>
              </a:rPr>
              <a:t>HTTP response status codes indicate whether a specific HTTP request has been successfully completed. Responses are grouped in five classes</a:t>
            </a:r>
            <a:r>
              <a:rPr lang="en-IN" sz="2400" dirty="0" smtClean="0">
                <a:solidFill>
                  <a:schemeClr val="tx1"/>
                </a:solidFill>
              </a:rPr>
              <a:t>:</a:t>
            </a:r>
          </a:p>
          <a:p>
            <a:pPr marL="342900" indent="-342900">
              <a:buFont typeface="Arial" panose="020B0604020202020204" pitchFamily="34" charset="0"/>
              <a:buChar char="•"/>
            </a:pPr>
            <a:r>
              <a:rPr lang="en-IN" sz="2400" dirty="0" smtClean="0">
                <a:solidFill>
                  <a:schemeClr val="tx1"/>
                </a:solidFill>
              </a:rPr>
              <a:t> Informational </a:t>
            </a:r>
            <a:r>
              <a:rPr lang="en-IN" sz="2400" dirty="0">
                <a:solidFill>
                  <a:schemeClr val="tx1"/>
                </a:solidFill>
              </a:rPr>
              <a:t>responses</a:t>
            </a:r>
            <a:r>
              <a:rPr lang="en-IN" sz="2400" dirty="0" smtClean="0">
                <a:solidFill>
                  <a:schemeClr val="tx1"/>
                </a:solidFill>
              </a:rPr>
              <a:t>,</a:t>
            </a:r>
          </a:p>
          <a:p>
            <a:pPr marL="342900" indent="-342900">
              <a:buFont typeface="Arial" panose="020B0604020202020204" pitchFamily="34" charset="0"/>
              <a:buChar char="•"/>
            </a:pPr>
            <a:r>
              <a:rPr lang="en-IN" sz="2400" dirty="0" smtClean="0">
                <a:solidFill>
                  <a:schemeClr val="tx1"/>
                </a:solidFill>
              </a:rPr>
              <a:t> Successful </a:t>
            </a:r>
            <a:r>
              <a:rPr lang="en-IN" sz="2400" dirty="0">
                <a:solidFill>
                  <a:schemeClr val="tx1"/>
                </a:solidFill>
              </a:rPr>
              <a:t>responses</a:t>
            </a:r>
            <a:r>
              <a:rPr lang="en-IN" sz="2400" dirty="0" smtClean="0">
                <a:solidFill>
                  <a:schemeClr val="tx1"/>
                </a:solidFill>
              </a:rPr>
              <a:t>,</a:t>
            </a:r>
          </a:p>
          <a:p>
            <a:pPr marL="342900" indent="-342900">
              <a:buFont typeface="Arial" panose="020B0604020202020204" pitchFamily="34" charset="0"/>
              <a:buChar char="•"/>
            </a:pPr>
            <a:r>
              <a:rPr lang="en-IN" sz="2400" dirty="0" smtClean="0">
                <a:solidFill>
                  <a:schemeClr val="tx1"/>
                </a:solidFill>
              </a:rPr>
              <a:t> Redirects</a:t>
            </a:r>
            <a:r>
              <a:rPr lang="en-IN" sz="2400" dirty="0">
                <a:solidFill>
                  <a:schemeClr val="tx1"/>
                </a:solidFill>
              </a:rPr>
              <a:t>, </a:t>
            </a:r>
            <a:endParaRPr lang="en-IN" sz="2400" dirty="0" smtClean="0">
              <a:solidFill>
                <a:schemeClr val="tx1"/>
              </a:solidFill>
            </a:endParaRPr>
          </a:p>
          <a:p>
            <a:pPr marL="342900" indent="-342900">
              <a:buFont typeface="Arial" panose="020B0604020202020204" pitchFamily="34" charset="0"/>
              <a:buChar char="•"/>
            </a:pPr>
            <a:r>
              <a:rPr lang="en-IN" sz="2400" dirty="0">
                <a:solidFill>
                  <a:schemeClr val="tx1"/>
                </a:solidFill>
              </a:rPr>
              <a:t>C</a:t>
            </a:r>
            <a:r>
              <a:rPr lang="en-IN" sz="2400" dirty="0" smtClean="0">
                <a:solidFill>
                  <a:schemeClr val="tx1"/>
                </a:solidFill>
              </a:rPr>
              <a:t>lient </a:t>
            </a:r>
            <a:r>
              <a:rPr lang="en-IN" sz="2400" dirty="0">
                <a:solidFill>
                  <a:schemeClr val="tx1"/>
                </a:solidFill>
              </a:rPr>
              <a:t>errors, </a:t>
            </a:r>
            <a:endParaRPr lang="en-IN" sz="2400" dirty="0" smtClean="0">
              <a:solidFill>
                <a:schemeClr val="tx1"/>
              </a:solidFill>
            </a:endParaRPr>
          </a:p>
          <a:p>
            <a:pPr marL="342900" indent="-342900">
              <a:buFont typeface="Arial" panose="020B0604020202020204" pitchFamily="34" charset="0"/>
              <a:buChar char="•"/>
            </a:pPr>
            <a:r>
              <a:rPr lang="en-IN" sz="2400" dirty="0">
                <a:solidFill>
                  <a:schemeClr val="tx1"/>
                </a:solidFill>
              </a:rPr>
              <a:t>S</a:t>
            </a:r>
            <a:r>
              <a:rPr lang="en-IN" sz="2400" dirty="0" smtClean="0">
                <a:solidFill>
                  <a:schemeClr val="tx1"/>
                </a:solidFill>
              </a:rPr>
              <a:t>ervers </a:t>
            </a:r>
            <a:r>
              <a:rPr lang="en-IN" sz="2400" dirty="0">
                <a:solidFill>
                  <a:schemeClr val="tx1"/>
                </a:solidFill>
              </a:rPr>
              <a:t>errors.</a:t>
            </a:r>
          </a:p>
        </p:txBody>
      </p:sp>
    </p:spTree>
    <p:extLst>
      <p:ext uri="{BB962C8B-B14F-4D97-AF65-F5344CB8AC3E}">
        <p14:creationId xmlns:p14="http://schemas.microsoft.com/office/powerpoint/2010/main" val="300812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4213" y="1393903"/>
            <a:ext cx="10623124" cy="2453268"/>
          </a:xfrm>
          <a:prstGeom prst="rect">
            <a:avLst/>
          </a:prstGeom>
        </p:spPr>
      </p:pic>
    </p:spTree>
    <p:extLst>
      <p:ext uri="{BB962C8B-B14F-4D97-AF65-F5344CB8AC3E}">
        <p14:creationId xmlns:p14="http://schemas.microsoft.com/office/powerpoint/2010/main" val="1647123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922" y="484045"/>
            <a:ext cx="8534400" cy="1507067"/>
          </a:xfrm>
        </p:spPr>
        <p:txBody>
          <a:bodyPr/>
          <a:lstStyle/>
          <a:p>
            <a:r>
              <a:rPr lang="en-IN" dirty="0" smtClean="0"/>
              <a:t>Authentication &amp; Authorization</a:t>
            </a:r>
            <a:endParaRPr lang="en-IN" dirty="0"/>
          </a:p>
        </p:txBody>
      </p:sp>
      <p:pic>
        <p:nvPicPr>
          <p:cNvPr id="4" name="Content Placeholder 3"/>
          <p:cNvPicPr>
            <a:picLocks noGrp="1" noChangeAspect="1"/>
          </p:cNvPicPr>
          <p:nvPr>
            <p:ph idx="1"/>
          </p:nvPr>
        </p:nvPicPr>
        <p:blipFill>
          <a:blip r:embed="rId2"/>
          <a:stretch>
            <a:fillRect/>
          </a:stretch>
        </p:blipFill>
        <p:spPr>
          <a:xfrm>
            <a:off x="524107" y="1991113"/>
            <a:ext cx="9634654" cy="4371122"/>
          </a:xfrm>
          <a:prstGeom prst="rect">
            <a:avLst/>
          </a:prstGeom>
        </p:spPr>
      </p:pic>
    </p:spTree>
    <p:extLst>
      <p:ext uri="{BB962C8B-B14F-4D97-AF65-F5344CB8AC3E}">
        <p14:creationId xmlns:p14="http://schemas.microsoft.com/office/powerpoint/2010/main" val="4012766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16776"/>
            <a:ext cx="8534400" cy="1507067"/>
          </a:xfrm>
        </p:spPr>
        <p:txBody>
          <a:bodyPr>
            <a:normAutofit/>
          </a:bodyPr>
          <a:lstStyle/>
          <a:p>
            <a:r>
              <a:rPr lang="en-IN" sz="2400" dirty="0" smtClean="0"/>
              <a:t>Advantages of token based Authentication</a:t>
            </a:r>
            <a:endParaRPr lang="en-IN" sz="2400" dirty="0"/>
          </a:p>
        </p:txBody>
      </p:sp>
      <p:sp>
        <p:nvSpPr>
          <p:cNvPr id="3" name="Content Placeholder 2"/>
          <p:cNvSpPr>
            <a:spLocks noGrp="1"/>
          </p:cNvSpPr>
          <p:nvPr>
            <p:ph idx="1"/>
          </p:nvPr>
        </p:nvSpPr>
        <p:spPr>
          <a:xfrm>
            <a:off x="773421" y="1823843"/>
            <a:ext cx="8534400" cy="3615267"/>
          </a:xfrm>
        </p:spPr>
        <p:txBody>
          <a:bodyPr/>
          <a:lstStyle/>
          <a:p>
            <a:pPr marL="0" indent="0">
              <a:buNone/>
            </a:pPr>
            <a:r>
              <a:rPr lang="en-IN" dirty="0">
                <a:solidFill>
                  <a:schemeClr val="tx1"/>
                </a:solidFill>
              </a:rPr>
              <a:t>· The client application is not dependent on a specific authentication mechanism. The token is generated by the server and the Web API have some APIs to understand, validate the token and perform the authentication. This approach provides </a:t>
            </a:r>
            <a:r>
              <a:rPr lang="en-IN" b="1" dirty="0">
                <a:solidFill>
                  <a:schemeClr val="tx1"/>
                </a:solidFill>
              </a:rPr>
              <a:t>Loose Coupling</a:t>
            </a:r>
            <a:r>
              <a:rPr lang="en-IN" dirty="0">
                <a:solidFill>
                  <a:schemeClr val="tx1"/>
                </a:solidFill>
              </a:rPr>
              <a:t> between client and the Web API.</a:t>
            </a:r>
          </a:p>
          <a:p>
            <a:pPr marL="0" indent="0">
              <a:buNone/>
            </a:pPr>
            <a:r>
              <a:rPr lang="en-IN" dirty="0">
                <a:solidFill>
                  <a:schemeClr val="tx1"/>
                </a:solidFill>
              </a:rPr>
              <a:t>· Maintaining cookies in native mobile applications is not an easy task. Using token based authentication, we can now provide support for mobile applications with much ease.</a:t>
            </a:r>
          </a:p>
          <a:p>
            <a:endParaRPr lang="en-IN" dirty="0"/>
          </a:p>
        </p:txBody>
      </p:sp>
    </p:spTree>
    <p:extLst>
      <p:ext uri="{BB962C8B-B14F-4D97-AF65-F5344CB8AC3E}">
        <p14:creationId xmlns:p14="http://schemas.microsoft.com/office/powerpoint/2010/main" val="2092499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45172" y="655319"/>
            <a:ext cx="10136188" cy="5913121"/>
          </a:xfrm>
          <a:prstGeom prst="rect">
            <a:avLst/>
          </a:prstGeom>
        </p:spPr>
      </p:pic>
    </p:spTree>
    <p:extLst>
      <p:ext uri="{BB962C8B-B14F-4D97-AF65-F5344CB8AC3E}">
        <p14:creationId xmlns:p14="http://schemas.microsoft.com/office/powerpoint/2010/main" val="756986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3520" y="658654"/>
            <a:ext cx="9707880" cy="4004786"/>
          </a:xfrm>
          <a:prstGeom prst="rect">
            <a:avLst/>
          </a:prstGeom>
        </p:spPr>
      </p:pic>
    </p:spTree>
    <p:extLst>
      <p:ext uri="{BB962C8B-B14F-4D97-AF65-F5344CB8AC3E}">
        <p14:creationId xmlns:p14="http://schemas.microsoft.com/office/powerpoint/2010/main" val="34338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79550" y="1735931"/>
            <a:ext cx="8500791" cy="2456928"/>
          </a:xfrm>
          <a:prstGeom prst="rect">
            <a:avLst/>
          </a:prstGeom>
        </p:spPr>
      </p:pic>
    </p:spTree>
    <p:extLst>
      <p:ext uri="{BB962C8B-B14F-4D97-AF65-F5344CB8AC3E}">
        <p14:creationId xmlns:p14="http://schemas.microsoft.com/office/powerpoint/2010/main" val="3413022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61548" y="268900"/>
            <a:ext cx="10860088" cy="6247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505"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IN" b="1" dirty="0">
                <a:solidFill>
                  <a:srgbClr val="C00000"/>
                </a:solidFill>
              </a:rPr>
              <a:t>Successful responses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87894"/>
                </a:solidFill>
                <a:effectLst/>
                <a:latin typeface="Consolas" panose="020B0609020204030204" pitchFamily="49" charset="0"/>
                <a:hlinkClick r:id="rId2" tooltip="The HTTP 200 OK success status response code indicates that the request has succeeded. A 200 response is cacheable by default."/>
              </a:rPr>
              <a:t>200 OK</a:t>
            </a:r>
            <a:endParaRPr kumimoji="0" lang="en-US" altLang="en-US" sz="1600" b="1" i="0" u="none" strike="noStrike" cap="none" normalizeH="0" baseline="0" dirty="0" smtClean="0">
              <a:ln>
                <a:noFill/>
              </a:ln>
              <a:solidFill>
                <a:srgbClr val="38789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Open Sans"/>
              </a:rPr>
              <a:t>The request has succeeded. The meaning of a success varies depending on the HTTP method:</a:t>
            </a:r>
            <a:br>
              <a:rPr kumimoji="0" lang="en-US" altLang="en-US" sz="1600" b="0" i="0" u="none" strike="noStrike" cap="none" normalizeH="0" baseline="0" dirty="0" smtClean="0">
                <a:ln>
                  <a:noFill/>
                </a:ln>
                <a:solidFill>
                  <a:srgbClr val="333333"/>
                </a:solidFill>
                <a:effectLst/>
                <a:latin typeface="Open Sans"/>
              </a:rPr>
            </a:br>
            <a:r>
              <a:rPr kumimoji="0" lang="en-US" altLang="en-US" sz="1600" b="0" i="0" u="none" strike="noStrike" cap="none" normalizeH="0" baseline="0" dirty="0" smtClean="0">
                <a:ln>
                  <a:noFill/>
                </a:ln>
                <a:solidFill>
                  <a:srgbClr val="333333"/>
                </a:solidFill>
                <a:effectLst/>
                <a:latin typeface="Open Sans"/>
              </a:rPr>
              <a:t>GET: The resource has been fetched and is transmitted in the message body.</a:t>
            </a:r>
            <a:br>
              <a:rPr kumimoji="0" lang="en-US" altLang="en-US" sz="1600" b="0" i="0" u="none" strike="noStrike" cap="none" normalizeH="0" baseline="0" dirty="0" smtClean="0">
                <a:ln>
                  <a:noFill/>
                </a:ln>
                <a:solidFill>
                  <a:srgbClr val="333333"/>
                </a:solidFill>
                <a:effectLst/>
                <a:latin typeface="Open Sans"/>
              </a:rPr>
            </a:br>
            <a:r>
              <a:rPr kumimoji="0" lang="en-US" altLang="en-US" sz="1600" b="0" i="0" u="none" strike="noStrike" cap="none" normalizeH="0" baseline="0" dirty="0" smtClean="0">
                <a:ln>
                  <a:noFill/>
                </a:ln>
                <a:solidFill>
                  <a:srgbClr val="333333"/>
                </a:solidFill>
                <a:effectLst/>
                <a:latin typeface="Open Sans"/>
              </a:rPr>
              <a:t>POST: The resource describing the result of the action is transmitted in the message body.</a:t>
            </a:r>
            <a:br>
              <a:rPr kumimoji="0" lang="en-US" altLang="en-US" sz="1600" b="0" i="0" u="none" strike="noStrike" cap="none" normalizeH="0" baseline="0" dirty="0" smtClean="0">
                <a:ln>
                  <a:noFill/>
                </a:ln>
                <a:solidFill>
                  <a:srgbClr val="333333"/>
                </a:solidFill>
                <a:effectLst/>
                <a:latin typeface="Open Sans"/>
              </a:rPr>
            </a:br>
            <a:endParaRPr kumimoji="0" lang="en-US" altLang="en-US" sz="1600" b="0"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87894"/>
                </a:solidFill>
                <a:effectLst/>
                <a:latin typeface="Consolas" panose="020B0609020204030204" pitchFamily="49" charset="0"/>
                <a:hlinkClick r:id="rId3" tooltip="The HTTP 201 Created success status response code indicates that the request has succeeded and has led to the creation of a resource. The new resource is effectively created before this response is sent back. and the new resource is returned in the body of the message, its location being either the URL of the request, or the content of the Location header."/>
              </a:rPr>
              <a:t>201 Created</a:t>
            </a:r>
            <a:endParaRPr kumimoji="0" lang="en-US" altLang="en-US" sz="1600" b="1"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Open Sans"/>
              </a:rPr>
              <a:t>The request has succeeded and a new resource has been created as a result of it. This is typically the response sent after a PUT/POST request.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87894"/>
                </a:solidFill>
                <a:effectLst/>
                <a:latin typeface="Consolas" panose="020B0609020204030204" pitchFamily="49" charset="0"/>
                <a:hlinkClick r:id="rId4" tooltip="The HTTP 202 Accepted response status code indicates that the request has been received but not yet acted upon. It is non-committal, meaning that there is no way in HTTP to later send an asynchronous response indicating the outcome of processing the request. It is intended for cases where another process or server handles the request, or for batch processing."/>
              </a:rPr>
              <a:t>202 Accepted</a:t>
            </a:r>
            <a:endParaRPr kumimoji="0" lang="en-US" altLang="en-US" sz="1600" b="1"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Open Sans"/>
              </a:rPr>
              <a:t>The request has been received but not yet acted upon. It is intended for cases where another process or server handles the request, or for batch processing.</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Open Sans"/>
            </a:endParaRPr>
          </a:p>
          <a:p>
            <a:pPr marL="0" lvl="1" indent="0" defTabSz="914400" eaLnBrk="0" fontAlgn="base" hangingPunct="0">
              <a:spcBef>
                <a:spcPct val="0"/>
              </a:spcBef>
              <a:spcAft>
                <a:spcPct val="0"/>
              </a:spcAft>
              <a:buClrTx/>
              <a:buSzTx/>
              <a:buNone/>
            </a:pPr>
            <a:r>
              <a:rPr lang="en-US" altLang="en-US" sz="1600" b="1" dirty="0">
                <a:solidFill>
                  <a:srgbClr val="387894"/>
                </a:solidFill>
                <a:latin typeface="Consolas" panose="020B0609020204030204" pitchFamily="49" charset="0"/>
                <a:hlinkClick r:id="rId5" tooltip="The HTTP 204 No Content success status response code indicates that the request has succeed, but that the client doesn't need to go away from its current page. A 204 response is cacheable by default. An ETag header is included in such a response."/>
              </a:rPr>
              <a:t>204 No Content</a:t>
            </a:r>
            <a:endParaRPr lang="en-US" altLang="en-US" sz="1600" b="1" dirty="0">
              <a:solidFill>
                <a:srgbClr val="387894"/>
              </a:solidFill>
              <a:latin typeface="Consolas" panose="020B0609020204030204" pitchFamily="49" charset="0"/>
            </a:endParaRPr>
          </a:p>
          <a:p>
            <a:pPr marL="0" lvl="1" indent="0" defTabSz="914400" eaLnBrk="0" fontAlgn="base" hangingPunct="0">
              <a:spcBef>
                <a:spcPct val="0"/>
              </a:spcBef>
              <a:spcAft>
                <a:spcPct val="0"/>
              </a:spcAft>
              <a:buClrTx/>
              <a:buSzTx/>
              <a:buNone/>
            </a:pPr>
            <a:r>
              <a:rPr lang="en-US" altLang="en-US" sz="1600" dirty="0">
                <a:solidFill>
                  <a:srgbClr val="333333"/>
                </a:solidFill>
                <a:latin typeface="Open Sans"/>
              </a:rPr>
              <a:t>There is no content to send for this request, but the headers may be useful. The user-agent may update its cached headers for this resource with the new ones</a:t>
            </a:r>
            <a:r>
              <a:rPr lang="en-US" altLang="en-US" sz="1600" dirty="0" smtClean="0">
                <a:solidFill>
                  <a:srgbClr val="333333"/>
                </a:solidFill>
                <a:latin typeface="Open Sans"/>
              </a:rPr>
              <a:t>.</a:t>
            </a:r>
          </a:p>
          <a:p>
            <a:pPr marL="0" lvl="1" indent="0" defTabSz="914400" eaLnBrk="0" fontAlgn="base" hangingPunct="0">
              <a:spcBef>
                <a:spcPct val="0"/>
              </a:spcBef>
              <a:spcAft>
                <a:spcPct val="0"/>
              </a:spcAft>
              <a:buClrTx/>
              <a:buSzTx/>
              <a:buNone/>
            </a:pPr>
            <a:endParaRPr lang="en-US" altLang="en-US" sz="1600" dirty="0">
              <a:solidFill>
                <a:srgbClr val="333333"/>
              </a:solidFill>
              <a:latin typeface="Open Sans"/>
            </a:endParaRPr>
          </a:p>
          <a:p>
            <a:pPr marL="0" lvl="0" indent="0" defTabSz="914400" eaLnBrk="0" fontAlgn="base" hangingPunct="0">
              <a:spcBef>
                <a:spcPct val="0"/>
              </a:spcBef>
              <a:spcAft>
                <a:spcPct val="0"/>
              </a:spcAft>
              <a:buClrTx/>
              <a:buSzTx/>
              <a:buNone/>
            </a:pPr>
            <a:endParaRPr lang="en-US" altLang="en-US" sz="1800" dirty="0">
              <a:solidFill>
                <a:schemeClr val="tx1"/>
              </a:solidFill>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30643"/>
            <a:ext cx="65" cy="461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825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42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91615"/>
          </a:xfrm>
        </p:spPr>
        <p:txBody>
          <a:bodyPr>
            <a:normAutofit lnSpcReduction="10000"/>
          </a:bodyPr>
          <a:lstStyle/>
          <a:p>
            <a:pPr marL="0" indent="0">
              <a:buNone/>
            </a:pPr>
            <a:r>
              <a:rPr lang="en-IN" sz="1800" b="1" u="sng" dirty="0">
                <a:solidFill>
                  <a:srgbClr val="C00000"/>
                </a:solidFill>
              </a:rPr>
              <a:t>Information </a:t>
            </a:r>
            <a:r>
              <a:rPr lang="en-IN" sz="1800" b="1" u="sng" dirty="0" smtClean="0">
                <a:solidFill>
                  <a:srgbClr val="C00000"/>
                </a:solidFill>
              </a:rPr>
              <a:t>responses</a:t>
            </a:r>
          </a:p>
          <a:p>
            <a:pPr marL="0" lvl="0" indent="0" defTabSz="914400" eaLnBrk="0" fontAlgn="base" hangingPunct="0">
              <a:spcBef>
                <a:spcPct val="0"/>
              </a:spcBef>
              <a:spcAft>
                <a:spcPct val="0"/>
              </a:spcAft>
              <a:buClrTx/>
              <a:buSzTx/>
              <a:buNone/>
            </a:pPr>
            <a:r>
              <a:rPr lang="en-US" altLang="en-US" sz="1800" b="1" dirty="0">
                <a:solidFill>
                  <a:schemeClr val="tx1"/>
                </a:solidFill>
                <a:latin typeface="Consolas" panose="020B0609020204030204" pitchFamily="49" charset="0"/>
                <a:hlinkClick r:id="rId2" tooltip="The HTTP 100 Continue informational status response code indicates that everything so far is OK and that the client should continue with the request or ignore it if it is already finished."/>
              </a:rPr>
              <a:t>100 Continue</a:t>
            </a:r>
            <a:endParaRPr lang="en-US" altLang="en-US" sz="1800" b="1" dirty="0">
              <a:solidFill>
                <a:schemeClr val="tx1"/>
              </a:solidFill>
              <a:latin typeface="Open Sans"/>
            </a:endParaRPr>
          </a:p>
          <a:p>
            <a:pPr marL="457200" lvl="1" indent="-457200" defTabSz="914400" eaLnBrk="0" fontAlgn="base" hangingPunct="0">
              <a:spcBef>
                <a:spcPct val="0"/>
              </a:spcBef>
              <a:spcAft>
                <a:spcPct val="0"/>
              </a:spcAft>
              <a:buClrTx/>
              <a:buSzTx/>
              <a:buNone/>
            </a:pPr>
            <a:r>
              <a:rPr lang="en-US" altLang="en-US" dirty="0">
                <a:solidFill>
                  <a:schemeClr val="tx1"/>
                </a:solidFill>
                <a:latin typeface="Open Sans"/>
              </a:rPr>
              <a:t>This </a:t>
            </a:r>
            <a:r>
              <a:rPr lang="en-US" altLang="en-US" dirty="0" smtClean="0">
                <a:solidFill>
                  <a:schemeClr val="tx1"/>
                </a:solidFill>
                <a:latin typeface="Open Sans"/>
              </a:rPr>
              <a:t>response </a:t>
            </a:r>
            <a:r>
              <a:rPr lang="en-US" altLang="en-US" dirty="0">
                <a:solidFill>
                  <a:schemeClr val="tx1"/>
                </a:solidFill>
                <a:latin typeface="Open Sans"/>
              </a:rPr>
              <a:t>indicates that everything so far is OK and that the client should continue with the request or ignore it if it is already finished.</a:t>
            </a:r>
            <a:endParaRPr lang="en-IN" u="sng" dirty="0">
              <a:solidFill>
                <a:schemeClr val="tx1"/>
              </a:solidFill>
            </a:endParaRPr>
          </a:p>
          <a:p>
            <a:pPr marL="0" indent="0">
              <a:buNone/>
            </a:pPr>
            <a:r>
              <a:rPr lang="en-IN" sz="1800" b="1" u="sng" dirty="0">
                <a:solidFill>
                  <a:srgbClr val="C00000"/>
                </a:solidFill>
              </a:rPr>
              <a:t>Redirection </a:t>
            </a:r>
            <a:r>
              <a:rPr lang="en-IN" sz="1800" b="1" u="sng" dirty="0" smtClean="0">
                <a:solidFill>
                  <a:srgbClr val="C00000"/>
                </a:solidFill>
              </a:rPr>
              <a:t>messages</a:t>
            </a:r>
          </a:p>
          <a:p>
            <a:pPr marL="0" lvl="0" indent="0" defTabSz="914400" eaLnBrk="0" fontAlgn="base" hangingPunct="0">
              <a:spcBef>
                <a:spcPct val="0"/>
              </a:spcBef>
              <a:spcAft>
                <a:spcPct val="0"/>
              </a:spcAft>
              <a:buClrTx/>
              <a:buSzTx/>
              <a:buNone/>
            </a:pPr>
            <a:r>
              <a:rPr lang="en-US" altLang="en-US" sz="1800" b="1" dirty="0">
                <a:solidFill>
                  <a:schemeClr val="tx1"/>
                </a:solidFill>
                <a:latin typeface="Consolas" panose="020B0609020204030204" pitchFamily="49" charset="0"/>
                <a:hlinkClick r:id="rId3" tooltip="The HTTP 301 Moved Permanently redirect status response code indicates that the resource requested has been definitively moved to the URL given by the Location headers. A browser redirects to this page, and search engines update their links to the resource (In SEO-speak, it is said that the link-juice is sent to the new URL)."/>
              </a:rPr>
              <a:t>301 Moved Permanently</a:t>
            </a:r>
            <a:endParaRPr lang="en-US" altLang="en-US" sz="1800" b="1" dirty="0">
              <a:solidFill>
                <a:schemeClr val="tx1"/>
              </a:solidFill>
              <a:latin typeface="Open Sans"/>
            </a:endParaRPr>
          </a:p>
          <a:p>
            <a:pPr marL="457200" lvl="1" indent="-457200" defTabSz="914400" eaLnBrk="0" fontAlgn="base" hangingPunct="0">
              <a:spcBef>
                <a:spcPct val="0"/>
              </a:spcBef>
              <a:spcAft>
                <a:spcPct val="0"/>
              </a:spcAft>
              <a:buClrTx/>
              <a:buSzTx/>
              <a:buNone/>
            </a:pPr>
            <a:r>
              <a:rPr lang="en-US" altLang="en-US" dirty="0">
                <a:solidFill>
                  <a:schemeClr val="tx1"/>
                </a:solidFill>
                <a:latin typeface="Open Sans"/>
              </a:rPr>
              <a:t>This response code means that URI of requested resource has been changed. Probably, new URI would be given in the response</a:t>
            </a:r>
            <a:r>
              <a:rPr lang="en-US" altLang="en-US" dirty="0" smtClean="0">
                <a:solidFill>
                  <a:schemeClr val="tx1"/>
                </a:solidFill>
                <a:latin typeface="Open Sans"/>
              </a:rPr>
              <a:t>.</a:t>
            </a:r>
          </a:p>
          <a:p>
            <a:pPr marL="457200" lvl="1" indent="-457200" defTabSz="914400" eaLnBrk="0" fontAlgn="base" hangingPunct="0">
              <a:spcBef>
                <a:spcPct val="0"/>
              </a:spcBef>
              <a:spcAft>
                <a:spcPct val="0"/>
              </a:spcAft>
              <a:buClrTx/>
              <a:buSzTx/>
              <a:buNone/>
            </a:pPr>
            <a:endParaRPr lang="en-US" altLang="en-US" dirty="0" smtClean="0">
              <a:solidFill>
                <a:schemeClr val="tx1"/>
              </a:solidFill>
              <a:latin typeface="Open Sans"/>
            </a:endParaRPr>
          </a:p>
          <a:p>
            <a:pPr marL="457200" lvl="1" indent="-457200" defTabSz="914400" eaLnBrk="0" fontAlgn="base" hangingPunct="0">
              <a:spcBef>
                <a:spcPct val="0"/>
              </a:spcBef>
              <a:spcAft>
                <a:spcPct val="0"/>
              </a:spcAft>
              <a:buClrTx/>
              <a:buSzTx/>
              <a:buNone/>
            </a:pPr>
            <a:r>
              <a:rPr lang="en-IN" b="1" u="sng" dirty="0">
                <a:solidFill>
                  <a:srgbClr val="C00000"/>
                </a:solidFill>
              </a:rPr>
              <a:t>Client error responses</a:t>
            </a:r>
          </a:p>
          <a:p>
            <a:pPr marL="457200" lvl="1" indent="-457200" defTabSz="914400" eaLnBrk="0" fontAlgn="base" hangingPunct="0">
              <a:spcBef>
                <a:spcPct val="0"/>
              </a:spcBef>
              <a:spcAft>
                <a:spcPct val="0"/>
              </a:spcAft>
              <a:buClrTx/>
              <a:buSzTx/>
              <a:buNone/>
            </a:pPr>
            <a:endParaRPr lang="en-US" altLang="en-US" dirty="0">
              <a:solidFill>
                <a:schemeClr val="tx1"/>
              </a:solidFill>
              <a:latin typeface="Open Sans"/>
            </a:endParaRPr>
          </a:p>
          <a:p>
            <a:pPr marL="0" lvl="0" indent="0" defTabSz="914400" eaLnBrk="0" fontAlgn="base" hangingPunct="0">
              <a:spcBef>
                <a:spcPct val="0"/>
              </a:spcBef>
              <a:spcAft>
                <a:spcPct val="0"/>
              </a:spcAft>
              <a:buClrTx/>
              <a:buSzTx/>
              <a:buNone/>
            </a:pPr>
            <a:r>
              <a:rPr lang="en-US" altLang="en-US" sz="1800" b="1" dirty="0" smtClean="0">
                <a:solidFill>
                  <a:schemeClr val="tx1"/>
                </a:solidFill>
                <a:latin typeface="Consolas" panose="020B0609020204030204" pitchFamily="49" charset="0"/>
                <a:hlinkClick r:id="rId4" tooltip="The HTTP 400 Bad Request response status code indicates that the server could not understand the request due to invalid syntax. The client should not repeat this request without modification."/>
              </a:rPr>
              <a:t>400 </a:t>
            </a:r>
            <a:r>
              <a:rPr lang="en-US" altLang="en-US" sz="1800" b="1" dirty="0">
                <a:solidFill>
                  <a:schemeClr val="tx1"/>
                </a:solidFill>
                <a:latin typeface="Consolas" panose="020B0609020204030204" pitchFamily="49" charset="0"/>
                <a:hlinkClick r:id="rId4" tooltip="The HTTP 400 Bad Request response status code indicates that the server could not understand the request due to invalid syntax. The client should not repeat this request without modification."/>
              </a:rPr>
              <a:t>Bad Request</a:t>
            </a:r>
            <a:endParaRPr lang="en-US" altLang="en-US" sz="1800" b="1" dirty="0">
              <a:solidFill>
                <a:schemeClr val="tx1"/>
              </a:solidFill>
              <a:latin typeface="Open Sans"/>
            </a:endParaRPr>
          </a:p>
          <a:p>
            <a:pPr marL="457200" lvl="1" indent="-457200" defTabSz="914400" eaLnBrk="0" fontAlgn="base" hangingPunct="0">
              <a:spcBef>
                <a:spcPct val="0"/>
              </a:spcBef>
              <a:spcAft>
                <a:spcPct val="0"/>
              </a:spcAft>
              <a:buClrTx/>
              <a:buSzTx/>
              <a:buNone/>
            </a:pPr>
            <a:r>
              <a:rPr lang="en-US" altLang="en-US" dirty="0">
                <a:solidFill>
                  <a:schemeClr val="tx1"/>
                </a:solidFill>
                <a:latin typeface="Open Sans"/>
              </a:rPr>
              <a:t>This response means that server could not understand the request due to invalid syntax</a:t>
            </a:r>
            <a:r>
              <a:rPr lang="en-US" altLang="en-US" dirty="0" smtClean="0">
                <a:solidFill>
                  <a:schemeClr val="tx1"/>
                </a:solidFill>
                <a:latin typeface="Open Sans"/>
              </a:rPr>
              <a:t>.</a:t>
            </a:r>
          </a:p>
          <a:p>
            <a:pPr marL="457200" lvl="1" indent="-457200" defTabSz="914400" eaLnBrk="0" fontAlgn="base" hangingPunct="0">
              <a:spcBef>
                <a:spcPct val="0"/>
              </a:spcBef>
              <a:spcAft>
                <a:spcPct val="0"/>
              </a:spcAft>
              <a:buClrTx/>
              <a:buSzTx/>
              <a:buNone/>
            </a:pPr>
            <a:endParaRPr lang="en-US" altLang="en-US" dirty="0">
              <a:solidFill>
                <a:schemeClr val="tx1"/>
              </a:solidFill>
              <a:latin typeface="Open Sans"/>
            </a:endParaRPr>
          </a:p>
          <a:p>
            <a:pPr marL="0" lvl="0" indent="0" defTabSz="914400" eaLnBrk="0" fontAlgn="base" hangingPunct="0">
              <a:spcBef>
                <a:spcPct val="0"/>
              </a:spcBef>
              <a:spcAft>
                <a:spcPct val="0"/>
              </a:spcAft>
              <a:buClrTx/>
              <a:buSzTx/>
              <a:buNone/>
            </a:pPr>
            <a:r>
              <a:rPr lang="en-US" altLang="en-US" sz="1800" b="1" dirty="0">
                <a:solidFill>
                  <a:schemeClr val="tx1"/>
                </a:solidFill>
                <a:latin typeface="Consolas" panose="020B0609020204030204" pitchFamily="49" charset="0"/>
                <a:hlinkClick r:id="rId5" tooltip="The HTTP 401 Unauthorized client error status response code indicates that the request has not been applied because it lacks valid authentication credentials for the target resource."/>
              </a:rPr>
              <a:t>401 Unauthorized</a:t>
            </a:r>
            <a:endParaRPr lang="en-US" altLang="en-US" sz="1800" b="1" dirty="0">
              <a:solidFill>
                <a:schemeClr val="tx1"/>
              </a:solidFill>
              <a:latin typeface="Open Sans"/>
            </a:endParaRPr>
          </a:p>
          <a:p>
            <a:pPr marL="457200" lvl="1" indent="-457200" defTabSz="914400" eaLnBrk="0" fontAlgn="base" hangingPunct="0">
              <a:spcBef>
                <a:spcPct val="0"/>
              </a:spcBef>
              <a:spcAft>
                <a:spcPct val="0"/>
              </a:spcAft>
              <a:buClrTx/>
              <a:buSzTx/>
              <a:buNone/>
            </a:pPr>
            <a:r>
              <a:rPr lang="en-US" altLang="en-US" dirty="0">
                <a:solidFill>
                  <a:schemeClr val="tx1"/>
                </a:solidFill>
                <a:latin typeface="Open Sans"/>
              </a:rPr>
              <a:t>Although the HTTP standard specifies "unauthorized", semantically this response means "unauthenticated". That is, the client must authenticate itself to get the requested response</a:t>
            </a:r>
            <a:r>
              <a:rPr lang="en-US" altLang="en-US" dirty="0" smtClean="0">
                <a:solidFill>
                  <a:schemeClr val="tx1"/>
                </a:solidFill>
                <a:latin typeface="Open Sans"/>
              </a:rPr>
              <a:t>.</a:t>
            </a:r>
          </a:p>
          <a:p>
            <a:pPr marL="457200" lvl="1" indent="-457200" defTabSz="914400" eaLnBrk="0" fontAlgn="base" hangingPunct="0">
              <a:spcBef>
                <a:spcPct val="0"/>
              </a:spcBef>
              <a:spcAft>
                <a:spcPct val="0"/>
              </a:spcAft>
              <a:buClrTx/>
              <a:buSzTx/>
              <a:buNone/>
            </a:pPr>
            <a:endParaRPr lang="en-US" altLang="en-US" dirty="0">
              <a:solidFill>
                <a:srgbClr val="333333"/>
              </a:solidFill>
              <a:latin typeface="Open Sans"/>
            </a:endParaRPr>
          </a:p>
          <a:p>
            <a:pPr marL="0" lvl="0" indent="0" defTabSz="914400" eaLnBrk="0" fontAlgn="base" hangingPunct="0">
              <a:spcBef>
                <a:spcPct val="0"/>
              </a:spcBef>
              <a:spcAft>
                <a:spcPct val="0"/>
              </a:spcAft>
              <a:buClrTx/>
              <a:buSzTx/>
              <a:buNone/>
            </a:pPr>
            <a:endParaRPr lang="en-US" altLang="en-US" sz="1800" dirty="0">
              <a:solidFill>
                <a:schemeClr val="tx1"/>
              </a:solidFill>
              <a:latin typeface="Arial" panose="020B0604020202020204" pitchFamily="34" charset="0"/>
            </a:endParaRPr>
          </a:p>
          <a:p>
            <a:endParaRPr lang="en-IN" u="sng" dirty="0">
              <a:solidFill>
                <a:schemeClr val="tx1"/>
              </a:solidFill>
            </a:endParaRPr>
          </a:p>
          <a:p>
            <a:endParaRPr lang="en-IN" dirty="0"/>
          </a:p>
        </p:txBody>
      </p:sp>
      <p:sp>
        <p:nvSpPr>
          <p:cNvPr id="4" name="Rectangle 1"/>
          <p:cNvSpPr>
            <a:spLocks noChangeArrowheads="1"/>
          </p:cNvSpPr>
          <p:nvPr/>
        </p:nvSpPr>
        <p:spPr bwMode="auto">
          <a:xfrm>
            <a:off x="0" y="-507642"/>
            <a:ext cx="65" cy="10152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825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30643"/>
            <a:ext cx="65" cy="461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825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53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02166" y="113492"/>
            <a:ext cx="10961649" cy="64629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505"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87894"/>
                </a:solidFill>
                <a:effectLst/>
                <a:latin typeface="Consolas" panose="020B0609020204030204" pitchFamily="49" charset="0"/>
                <a:hlinkClick r:id="rId2" tooltip="The HTTP 403 Forbidden client error status response code indicates that the server understood the request but refuses to authorize it."/>
              </a:rPr>
              <a:t>403 Forbidden</a:t>
            </a:r>
            <a:endParaRPr kumimoji="0" lang="en-US" altLang="en-US" sz="1400" b="1" i="0" u="none" strike="noStrike" cap="none" normalizeH="0" baseline="0" dirty="0" smtClean="0">
              <a:ln>
                <a:noFill/>
              </a:ln>
              <a:solidFill>
                <a:srgbClr val="333333"/>
              </a:solidFill>
              <a:effectLst/>
              <a:latin typeface="Open Sans"/>
            </a:endParaRP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Open Sans"/>
              </a:rPr>
              <a:t>The client does not have access rights to the content, i.e. they are unauthorized, so server is rejecting to give proper response. Unlike 401, the client's identity is known to the server.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87894"/>
                </a:solidFill>
                <a:effectLst/>
                <a:latin typeface="Consolas" panose="020B0609020204030204" pitchFamily="49" charset="0"/>
                <a:hlinkClick r:id="rId3" tooltip="The HTTP 404 Not Found client error response code indicates that a server can not find the requested resource. This response code probably is most famous one due to its frequency to occur in the web. These are often called broken or dead links and lead to link rot."/>
              </a:rPr>
              <a:t>404 Not Found</a:t>
            </a:r>
            <a:endParaRPr kumimoji="0" lang="en-US" altLang="en-US" sz="1400" b="1" i="0" u="none" strike="noStrike" cap="none" normalizeH="0" baseline="0" dirty="0" smtClean="0">
              <a:ln>
                <a:noFill/>
              </a:ln>
              <a:solidFill>
                <a:srgbClr val="333333"/>
              </a:solidFill>
              <a:effectLst/>
              <a:latin typeface="Open Sans"/>
            </a:endParaRP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Open Sans"/>
              </a:rPr>
              <a:t>The server can not find requested resource. In the browser, this means the URL is not recognized. In an API, this can also mean that the endpoint is valid but the resource itself does not exist. Servers may also send this response instead of 403 to hide the existence of a resource from an unauthorized client. This response code is probably the most famous one due to its frequent occurrence on the web.</a:t>
            </a:r>
          </a:p>
          <a:p>
            <a:pPr marL="457200" marR="0" lvl="1" indent="-457200" defTabSz="914400" rtl="0" eaLnBrk="0" fontAlgn="base" latinLnBrk="0" hangingPunct="0">
              <a:lnSpc>
                <a:spcPct val="100000"/>
              </a:lnSpc>
              <a:spcBef>
                <a:spcPct val="0"/>
              </a:spcBef>
              <a:spcAft>
                <a:spcPct val="0"/>
              </a:spcAft>
              <a:buClrTx/>
              <a:buSzTx/>
              <a:buFontTx/>
              <a:buNone/>
              <a:tabLst/>
            </a:pPr>
            <a:endParaRPr lang="en-US" altLang="en-US" sz="1400" dirty="0">
              <a:solidFill>
                <a:srgbClr val="333333"/>
              </a:solidFill>
              <a:latin typeface="Open Sans"/>
            </a:endParaRPr>
          </a:p>
          <a:p>
            <a:pPr marL="0" lvl="0" indent="0" defTabSz="914400" eaLnBrk="0" fontAlgn="base" hangingPunct="0">
              <a:spcBef>
                <a:spcPct val="0"/>
              </a:spcBef>
              <a:spcAft>
                <a:spcPct val="0"/>
              </a:spcAft>
              <a:buClrTx/>
              <a:buSzTx/>
              <a:buNone/>
            </a:pPr>
            <a:r>
              <a:rPr lang="en-US" altLang="en-US" sz="1400" b="1" dirty="0">
                <a:solidFill>
                  <a:srgbClr val="387894"/>
                </a:solidFill>
                <a:latin typeface="Consolas" panose="020B0609020204030204" pitchFamily="49" charset="0"/>
                <a:hlinkClick r:id="rId4" tooltip="The HTTP 408 Request Timeout response status code means that the server would like to shut down this unused connection. It is sent on an idle connection by some servers, even without any previous request by the client."/>
              </a:rPr>
              <a:t>408 Request Timeout</a:t>
            </a:r>
            <a:endParaRPr lang="en-US" altLang="en-US" sz="1400" b="1" dirty="0">
              <a:solidFill>
                <a:srgbClr val="333333"/>
              </a:solidFill>
              <a:latin typeface="Open Sans"/>
            </a:endParaRPr>
          </a:p>
          <a:p>
            <a:pPr marL="457200" lvl="1" indent="-457200" defTabSz="914400" eaLnBrk="0" fontAlgn="base" hangingPunct="0">
              <a:spcBef>
                <a:spcPct val="0"/>
              </a:spcBef>
              <a:spcAft>
                <a:spcPct val="0"/>
              </a:spcAft>
              <a:buClrTx/>
              <a:buSzTx/>
              <a:buNone/>
            </a:pPr>
            <a:r>
              <a:rPr lang="en-US" altLang="en-US" sz="1400" dirty="0">
                <a:solidFill>
                  <a:srgbClr val="333333"/>
                </a:solidFill>
                <a:latin typeface="Open Sans"/>
              </a:rPr>
              <a:t>This response is sent on an idle connection by some servers, even without any previous request by the client. It means that the server would like to shut down this unused connection</a:t>
            </a:r>
            <a:r>
              <a:rPr lang="en-US" altLang="en-US" sz="1400" dirty="0" smtClean="0">
                <a:solidFill>
                  <a:srgbClr val="333333"/>
                </a:solidFill>
                <a:latin typeface="Open Sans"/>
              </a:rPr>
              <a:t>.</a:t>
            </a:r>
          </a:p>
          <a:p>
            <a:pPr marL="457200" lvl="1" indent="-457200" defTabSz="914400" eaLnBrk="0" fontAlgn="base" hangingPunct="0">
              <a:spcBef>
                <a:spcPct val="0"/>
              </a:spcBef>
              <a:spcAft>
                <a:spcPct val="0"/>
              </a:spcAft>
              <a:buClrTx/>
              <a:buSzTx/>
              <a:buNone/>
            </a:pPr>
            <a:endParaRPr lang="en-US" altLang="en-US" sz="1400" dirty="0">
              <a:solidFill>
                <a:srgbClr val="333333"/>
              </a:solidFill>
              <a:latin typeface="Open Sans"/>
            </a:endParaRPr>
          </a:p>
          <a:p>
            <a:pPr marL="0" indent="0" defTabSz="914400" eaLnBrk="0" fontAlgn="base" hangingPunct="0">
              <a:spcBef>
                <a:spcPct val="0"/>
              </a:spcBef>
              <a:spcAft>
                <a:spcPct val="0"/>
              </a:spcAft>
              <a:buClrTx/>
              <a:buSzTx/>
              <a:buNone/>
            </a:pPr>
            <a:r>
              <a:rPr lang="en-IN" sz="1800" b="1" dirty="0" smtClean="0">
                <a:solidFill>
                  <a:srgbClr val="C00000"/>
                </a:solidFill>
              </a:rPr>
              <a:t>Server </a:t>
            </a:r>
            <a:r>
              <a:rPr lang="en-IN" sz="1800" b="1" dirty="0">
                <a:solidFill>
                  <a:srgbClr val="C00000"/>
                </a:solidFill>
              </a:rPr>
              <a:t>error responses</a:t>
            </a:r>
          </a:p>
          <a:p>
            <a:pPr marL="0" lvl="0" indent="0" defTabSz="914400" eaLnBrk="0" fontAlgn="base" hangingPunct="0">
              <a:spcBef>
                <a:spcPct val="0"/>
              </a:spcBef>
              <a:spcAft>
                <a:spcPct val="0"/>
              </a:spcAft>
              <a:buClrTx/>
              <a:buSzTx/>
              <a:buNone/>
            </a:pPr>
            <a:endParaRPr lang="en-US" altLang="en-US" sz="1400" dirty="0">
              <a:solidFill>
                <a:srgbClr val="333333"/>
              </a:solidFill>
              <a:latin typeface="x-locale-heading-primary"/>
            </a:endParaRPr>
          </a:p>
          <a:p>
            <a:pPr marL="0" lvl="0" indent="0" defTabSz="914400" eaLnBrk="0" fontAlgn="base" hangingPunct="0">
              <a:spcBef>
                <a:spcPct val="0"/>
              </a:spcBef>
              <a:spcAft>
                <a:spcPct val="0"/>
              </a:spcAft>
              <a:buClrTx/>
              <a:buSzTx/>
              <a:buNone/>
            </a:pPr>
            <a:r>
              <a:rPr lang="en-US" altLang="en-US" sz="1400" b="1" dirty="0">
                <a:solidFill>
                  <a:srgbClr val="387894"/>
                </a:solidFill>
                <a:latin typeface="Consolas" panose="020B0609020204030204" pitchFamily="49" charset="0"/>
                <a:hlinkClick r:id="rId5" tooltip="The HTTP 500 Internal Server Error server error response code indicates that the server encountered an unexpected condition that prevented it from fulfilling the request."/>
              </a:rPr>
              <a:t>500 Internal Server Error</a:t>
            </a:r>
            <a:endParaRPr lang="en-US" altLang="en-US" sz="1400" b="1" dirty="0">
              <a:solidFill>
                <a:srgbClr val="333333"/>
              </a:solidFill>
              <a:latin typeface="Open Sans"/>
            </a:endParaRPr>
          </a:p>
          <a:p>
            <a:pPr marL="457200" lvl="1" indent="-457200" defTabSz="914400" eaLnBrk="0" fontAlgn="base" hangingPunct="0">
              <a:spcBef>
                <a:spcPct val="0"/>
              </a:spcBef>
              <a:spcAft>
                <a:spcPct val="0"/>
              </a:spcAft>
              <a:buClrTx/>
              <a:buSzTx/>
              <a:buNone/>
            </a:pPr>
            <a:r>
              <a:rPr lang="en-US" altLang="en-US" sz="1400" dirty="0">
                <a:solidFill>
                  <a:srgbClr val="333333"/>
                </a:solidFill>
                <a:latin typeface="Open Sans"/>
              </a:rPr>
              <a:t>The server has encountered a situation it doesn't know how to handle.</a:t>
            </a:r>
          </a:p>
          <a:p>
            <a:pPr marL="0" lvl="0" indent="0" defTabSz="914400" eaLnBrk="0" fontAlgn="base" hangingPunct="0">
              <a:spcBef>
                <a:spcPct val="0"/>
              </a:spcBef>
              <a:spcAft>
                <a:spcPct val="0"/>
              </a:spcAft>
              <a:buClrTx/>
              <a:buSzTx/>
              <a:buNone/>
            </a:pPr>
            <a:r>
              <a:rPr lang="en-US" altLang="en-US" sz="1400" b="1" dirty="0">
                <a:solidFill>
                  <a:srgbClr val="387894"/>
                </a:solidFill>
                <a:latin typeface="Consolas" panose="020B0609020204030204" pitchFamily="49" charset="0"/>
                <a:hlinkClick r:id="rId6" tooltip="The HTTP 501 Not Implemented server error response code indicates that the request method is not supported by the server and cannot be handled. The only methods that servers are required to support (and therefore that must not return this code) are GET and HEAD."/>
              </a:rPr>
              <a:t>501 Not Implemented</a:t>
            </a:r>
            <a:endParaRPr lang="en-US" altLang="en-US" sz="1400" b="1" dirty="0">
              <a:solidFill>
                <a:srgbClr val="333333"/>
              </a:solidFill>
              <a:latin typeface="Open Sans"/>
            </a:endParaRPr>
          </a:p>
          <a:p>
            <a:pPr marL="457200" lvl="1" indent="-457200" defTabSz="914400" eaLnBrk="0" fontAlgn="base" hangingPunct="0">
              <a:spcBef>
                <a:spcPct val="0"/>
              </a:spcBef>
              <a:spcAft>
                <a:spcPct val="0"/>
              </a:spcAft>
              <a:buClrTx/>
              <a:buSzTx/>
              <a:buNone/>
            </a:pPr>
            <a:r>
              <a:rPr lang="en-US" altLang="en-US" sz="1400" dirty="0">
                <a:solidFill>
                  <a:srgbClr val="333333"/>
                </a:solidFill>
                <a:latin typeface="Open Sans"/>
              </a:rPr>
              <a:t>The request method is not supported by the server and cannot be handled. The only methods that servers are required to support (</a:t>
            </a:r>
            <a:r>
              <a:rPr lang="en-US" altLang="en-US" sz="1400" dirty="0" smtClean="0">
                <a:solidFill>
                  <a:srgbClr val="333333"/>
                </a:solidFill>
                <a:latin typeface="Open Sans"/>
              </a:rPr>
              <a:t>and therefore </a:t>
            </a:r>
            <a:r>
              <a:rPr lang="en-US" altLang="en-US" sz="1400" dirty="0">
                <a:solidFill>
                  <a:srgbClr val="333333"/>
                </a:solidFill>
                <a:latin typeface="Open Sans"/>
              </a:rPr>
              <a:t>that must not return this code) are </a:t>
            </a:r>
            <a:r>
              <a:rPr lang="en-US" altLang="en-US" sz="1400" dirty="0">
                <a:solidFill>
                  <a:srgbClr val="333333"/>
                </a:solidFill>
                <a:latin typeface="Consolas" panose="020B0609020204030204" pitchFamily="49" charset="0"/>
              </a:rPr>
              <a:t>GET</a:t>
            </a:r>
            <a:r>
              <a:rPr lang="en-US" altLang="en-US" sz="1400" dirty="0">
                <a:solidFill>
                  <a:srgbClr val="333333"/>
                </a:solidFill>
                <a:latin typeface="Open Sans"/>
              </a:rPr>
              <a:t> and </a:t>
            </a:r>
            <a:r>
              <a:rPr lang="en-US" altLang="en-US" sz="1400" dirty="0">
                <a:solidFill>
                  <a:srgbClr val="333333"/>
                </a:solidFill>
                <a:latin typeface="Consolas" panose="020B0609020204030204" pitchFamily="49" charset="0"/>
              </a:rPr>
              <a:t>HEAD</a:t>
            </a:r>
            <a:r>
              <a:rPr lang="en-US" altLang="en-US" sz="1400" dirty="0">
                <a:solidFill>
                  <a:srgbClr val="333333"/>
                </a:solidFill>
                <a:latin typeface="Open Sans"/>
              </a:rPr>
              <a:t>.</a:t>
            </a:r>
          </a:p>
          <a:p>
            <a:pPr marL="0" lvl="0" indent="0" defTabSz="914400" eaLnBrk="0" fontAlgn="base" hangingPunct="0">
              <a:spcBef>
                <a:spcPct val="0"/>
              </a:spcBef>
              <a:spcAft>
                <a:spcPct val="0"/>
              </a:spcAft>
              <a:buClrTx/>
              <a:buSzTx/>
              <a:buNone/>
            </a:pPr>
            <a:r>
              <a:rPr lang="en-US" altLang="en-US" sz="1400" b="1" dirty="0">
                <a:solidFill>
                  <a:srgbClr val="387894"/>
                </a:solidFill>
                <a:latin typeface="Consolas" panose="020B0609020204030204" pitchFamily="49" charset="0"/>
                <a:hlinkClick r:id="rId7" tooltip="The HTTP 502 Bad Gateway server error response code indicates that the server, while acting as a gateway or proxy, received an invalid response from the upstream server."/>
              </a:rPr>
              <a:t>502 Bad Gateway</a:t>
            </a:r>
            <a:endParaRPr lang="en-US" altLang="en-US" sz="1400" b="1" dirty="0">
              <a:solidFill>
                <a:srgbClr val="333333"/>
              </a:solidFill>
              <a:latin typeface="Open Sans"/>
            </a:endParaRPr>
          </a:p>
          <a:p>
            <a:pPr marL="457200" lvl="1" indent="-457200" defTabSz="914400" eaLnBrk="0" fontAlgn="base" hangingPunct="0">
              <a:spcBef>
                <a:spcPct val="0"/>
              </a:spcBef>
              <a:spcAft>
                <a:spcPct val="0"/>
              </a:spcAft>
              <a:buClrTx/>
              <a:buSzTx/>
              <a:buNone/>
            </a:pPr>
            <a:r>
              <a:rPr lang="en-US" altLang="en-US" sz="1400" dirty="0">
                <a:solidFill>
                  <a:srgbClr val="333333"/>
                </a:solidFill>
                <a:latin typeface="Open Sans"/>
              </a:rPr>
              <a:t>This error response means that the server, while working as a gateway to get a response needed to handle the request, got an invalid response.</a:t>
            </a:r>
          </a:p>
          <a:p>
            <a:pPr marL="457200" lvl="1" indent="-457200" defTabSz="914400" eaLnBrk="0" fontAlgn="base" hangingPunct="0">
              <a:spcBef>
                <a:spcPct val="0"/>
              </a:spcBef>
              <a:spcAft>
                <a:spcPct val="0"/>
              </a:spcAft>
              <a:buClrTx/>
              <a:buSzTx/>
              <a:buNone/>
            </a:pPr>
            <a:endParaRPr lang="en-US" altLang="en-US" sz="1400" dirty="0">
              <a:solidFill>
                <a:srgbClr val="333333"/>
              </a:solidFill>
              <a:latin typeface="Open Sans"/>
            </a:endParaRPr>
          </a:p>
          <a:p>
            <a:pPr marL="0" lvl="0" indent="0" defTabSz="914400" eaLnBrk="0" fontAlgn="base" hangingPunct="0">
              <a:spcBef>
                <a:spcPct val="0"/>
              </a:spcBef>
              <a:spcAft>
                <a:spcPct val="0"/>
              </a:spcAft>
              <a:buClrTx/>
              <a:buSzTx/>
              <a:buNone/>
            </a:pPr>
            <a:endParaRPr lang="en-US" altLang="en-US" sz="1800" dirty="0">
              <a:solidFill>
                <a:schemeClr val="tx1"/>
              </a:solidFill>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30643"/>
            <a:ext cx="65" cy="461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825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043"/>
            <a:ext cx="65" cy="461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825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1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739" y="417137"/>
            <a:ext cx="8534400" cy="932161"/>
          </a:xfrm>
        </p:spPr>
        <p:txBody>
          <a:bodyPr/>
          <a:lstStyle/>
          <a:p>
            <a:r>
              <a:rPr lang="en-IN" dirty="0" smtClean="0"/>
              <a:t>Action Methods Return Type</a:t>
            </a:r>
            <a:endParaRPr lang="en-IN" dirty="0"/>
          </a:p>
        </p:txBody>
      </p:sp>
      <p:sp>
        <p:nvSpPr>
          <p:cNvPr id="3" name="Content Placeholder 2"/>
          <p:cNvSpPr>
            <a:spLocks noGrp="1"/>
          </p:cNvSpPr>
          <p:nvPr>
            <p:ph idx="1"/>
          </p:nvPr>
        </p:nvSpPr>
        <p:spPr>
          <a:xfrm>
            <a:off x="1186016" y="1349298"/>
            <a:ext cx="8534400" cy="5018048"/>
          </a:xfrm>
        </p:spPr>
        <p:txBody>
          <a:bodyPr/>
          <a:lstStyle/>
          <a:p>
            <a:pPr marL="0" indent="0">
              <a:buNone/>
            </a:pPr>
            <a:r>
              <a:rPr lang="en-IN" dirty="0" smtClean="0">
                <a:solidFill>
                  <a:schemeClr val="tx1"/>
                </a:solidFill>
              </a:rPr>
              <a:t>Void</a:t>
            </a:r>
          </a:p>
          <a:p>
            <a:pPr marL="0" indent="0">
              <a:buNone/>
            </a:pPr>
            <a:r>
              <a:rPr lang="en-IN" dirty="0">
                <a:solidFill>
                  <a:schemeClr val="tx1"/>
                </a:solidFill>
              </a:rPr>
              <a:t>Primitive or Complex Type:</a:t>
            </a:r>
          </a:p>
          <a:p>
            <a:pPr marL="0" indent="0">
              <a:buNone/>
            </a:pPr>
            <a:r>
              <a:rPr lang="en-IN" dirty="0" err="1">
                <a:solidFill>
                  <a:schemeClr val="tx1"/>
                </a:solidFill>
              </a:rPr>
              <a:t>HttpResponseMessage</a:t>
            </a:r>
            <a:r>
              <a:rPr lang="en-IN" dirty="0" smtClean="0">
                <a:solidFill>
                  <a:schemeClr val="tx1"/>
                </a:solidFill>
              </a:rPr>
              <a:t>:</a:t>
            </a:r>
          </a:p>
          <a:p>
            <a:pPr marL="0" indent="0">
              <a:buNone/>
            </a:pPr>
            <a:r>
              <a:rPr lang="en-IN" dirty="0" err="1" smtClean="0">
                <a:solidFill>
                  <a:schemeClr val="tx1"/>
                </a:solidFill>
              </a:rPr>
              <a:t>IHttpActionResult</a:t>
            </a:r>
            <a:endParaRPr lang="en-IN" dirty="0" smtClean="0">
              <a:solidFill>
                <a:schemeClr val="tx1"/>
              </a:solidFill>
            </a:endParaRPr>
          </a:p>
          <a:p>
            <a:pPr marL="0" indent="0">
              <a:buNone/>
            </a:pPr>
            <a:r>
              <a:rPr lang="en-IN" dirty="0" err="1" smtClean="0">
                <a:solidFill>
                  <a:schemeClr val="tx1"/>
                </a:solidFill>
              </a:rPr>
              <a:t>CustomActionResult</a:t>
            </a:r>
            <a:endParaRPr lang="en-IN" dirty="0">
              <a:solidFill>
                <a:schemeClr val="tx1"/>
              </a:solidFill>
            </a:endParaRPr>
          </a:p>
          <a:p>
            <a:pPr marL="0" indent="0">
              <a:buNone/>
            </a:pPr>
            <a:endParaRPr lang="en-IN" dirty="0"/>
          </a:p>
        </p:txBody>
      </p:sp>
    </p:spTree>
    <p:extLst>
      <p:ext uri="{BB962C8B-B14F-4D97-AF65-F5344CB8AC3E}">
        <p14:creationId xmlns:p14="http://schemas.microsoft.com/office/powerpoint/2010/main" val="400529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866" y="836342"/>
            <a:ext cx="8534400" cy="981308"/>
          </a:xfrm>
        </p:spPr>
        <p:txBody>
          <a:bodyPr/>
          <a:lstStyle/>
          <a:p>
            <a:pPr algn="ctr"/>
            <a:r>
              <a:rPr lang="en-IN" dirty="0" err="1"/>
              <a:t>HttpResponseMessage</a:t>
            </a:r>
            <a:endParaRPr lang="en-IN" dirty="0"/>
          </a:p>
        </p:txBody>
      </p:sp>
      <p:sp>
        <p:nvSpPr>
          <p:cNvPr id="3" name="Content Placeholder 2"/>
          <p:cNvSpPr>
            <a:spLocks noGrp="1"/>
          </p:cNvSpPr>
          <p:nvPr>
            <p:ph idx="1"/>
          </p:nvPr>
        </p:nvSpPr>
        <p:spPr>
          <a:xfrm>
            <a:off x="1174866" y="2062976"/>
            <a:ext cx="8534400" cy="4446033"/>
          </a:xfrm>
        </p:spPr>
        <p:txBody>
          <a:bodyPr/>
          <a:lstStyle/>
          <a:p>
            <a:r>
              <a:rPr lang="en-IN" dirty="0"/>
              <a:t> </a:t>
            </a:r>
            <a:r>
              <a:rPr lang="en-IN" dirty="0">
                <a:solidFill>
                  <a:schemeClr val="tx1"/>
                </a:solidFill>
              </a:rPr>
              <a:t>Web API controller returns </a:t>
            </a:r>
            <a:r>
              <a:rPr lang="en-IN" dirty="0" err="1">
                <a:solidFill>
                  <a:schemeClr val="tx1"/>
                </a:solidFill>
              </a:rPr>
              <a:t>HttpResponseMessage</a:t>
            </a:r>
            <a:r>
              <a:rPr lang="en-IN" dirty="0">
                <a:solidFill>
                  <a:schemeClr val="tx1"/>
                </a:solidFill>
              </a:rPr>
              <a:t> object. You can also create and return an object of </a:t>
            </a:r>
            <a:r>
              <a:rPr lang="en-IN" dirty="0" err="1">
                <a:solidFill>
                  <a:schemeClr val="tx1"/>
                </a:solidFill>
              </a:rPr>
              <a:t>HttpResponseMessage</a:t>
            </a:r>
            <a:r>
              <a:rPr lang="en-IN" dirty="0">
                <a:solidFill>
                  <a:schemeClr val="tx1"/>
                </a:solidFill>
              </a:rPr>
              <a:t> directly from an action method.</a:t>
            </a:r>
          </a:p>
          <a:p>
            <a:r>
              <a:rPr lang="en-IN" dirty="0">
                <a:solidFill>
                  <a:schemeClr val="tx1"/>
                </a:solidFill>
              </a:rPr>
              <a:t>The advantage of sending </a:t>
            </a:r>
            <a:r>
              <a:rPr lang="en-IN" dirty="0" err="1">
                <a:solidFill>
                  <a:schemeClr val="tx1"/>
                </a:solidFill>
              </a:rPr>
              <a:t>HttpResponseMessage</a:t>
            </a:r>
            <a:r>
              <a:rPr lang="en-IN" dirty="0">
                <a:solidFill>
                  <a:schemeClr val="tx1"/>
                </a:solidFill>
              </a:rPr>
              <a:t> from an action method is that you can configure a response your way. You can set the status code, content or error message (if any) as per your requirement.</a:t>
            </a:r>
          </a:p>
          <a:p>
            <a:endParaRPr lang="en-IN" dirty="0"/>
          </a:p>
        </p:txBody>
      </p:sp>
    </p:spTree>
    <p:extLst>
      <p:ext uri="{BB962C8B-B14F-4D97-AF65-F5344CB8AC3E}">
        <p14:creationId xmlns:p14="http://schemas.microsoft.com/office/powerpoint/2010/main" val="1179794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564" y="490654"/>
            <a:ext cx="8534400" cy="1507067"/>
          </a:xfrm>
        </p:spPr>
        <p:txBody>
          <a:bodyPr/>
          <a:lstStyle/>
          <a:p>
            <a:pPr algn="ctr"/>
            <a:r>
              <a:rPr lang="en-IN" dirty="0" smtClean="0"/>
              <a:t>IHTTPACTIONRESULT</a:t>
            </a:r>
            <a:endParaRPr lang="en-IN" dirty="0"/>
          </a:p>
        </p:txBody>
      </p:sp>
      <p:sp>
        <p:nvSpPr>
          <p:cNvPr id="3" name="Content Placeholder 2"/>
          <p:cNvSpPr>
            <a:spLocks noGrp="1"/>
          </p:cNvSpPr>
          <p:nvPr>
            <p:ph idx="1"/>
          </p:nvPr>
        </p:nvSpPr>
        <p:spPr>
          <a:xfrm>
            <a:off x="1074505" y="2469996"/>
            <a:ext cx="8534400" cy="3615267"/>
          </a:xfrm>
        </p:spPr>
        <p:txBody>
          <a:bodyPr/>
          <a:lstStyle/>
          <a:p>
            <a:r>
              <a:rPr lang="en-IN" dirty="0">
                <a:solidFill>
                  <a:schemeClr val="tx1"/>
                </a:solidFill>
              </a:rPr>
              <a:t>The </a:t>
            </a:r>
            <a:r>
              <a:rPr lang="en-IN" dirty="0" err="1">
                <a:solidFill>
                  <a:schemeClr val="tx1"/>
                </a:solidFill>
              </a:rPr>
              <a:t>IHttpActionResult</a:t>
            </a:r>
            <a:r>
              <a:rPr lang="en-IN" dirty="0">
                <a:solidFill>
                  <a:schemeClr val="tx1"/>
                </a:solidFill>
              </a:rPr>
              <a:t> was introduced in Web API 2 (.NET 4.5). An action method in Web API 2 can return an implementation of </a:t>
            </a:r>
            <a:r>
              <a:rPr lang="en-IN" dirty="0" err="1">
                <a:solidFill>
                  <a:schemeClr val="tx1"/>
                </a:solidFill>
              </a:rPr>
              <a:t>IHttpActionResult</a:t>
            </a:r>
            <a:r>
              <a:rPr lang="en-IN" dirty="0">
                <a:solidFill>
                  <a:schemeClr val="tx1"/>
                </a:solidFill>
              </a:rPr>
              <a:t> class which is more or less similar to </a:t>
            </a:r>
            <a:r>
              <a:rPr lang="en-IN" dirty="0" err="1">
                <a:solidFill>
                  <a:schemeClr val="tx1"/>
                </a:solidFill>
              </a:rPr>
              <a:t>ActionResult</a:t>
            </a:r>
            <a:r>
              <a:rPr lang="en-IN" dirty="0">
                <a:solidFill>
                  <a:schemeClr val="tx1"/>
                </a:solidFill>
              </a:rPr>
              <a:t> class in ASP.NET MVC.</a:t>
            </a:r>
          </a:p>
          <a:p>
            <a:endParaRPr lang="en-IN" dirty="0"/>
          </a:p>
          <a:p>
            <a:r>
              <a:rPr lang="en-IN" dirty="0">
                <a:solidFill>
                  <a:schemeClr val="tx1"/>
                </a:solidFill>
              </a:rPr>
              <a:t>You can create your own class that implements </a:t>
            </a:r>
            <a:r>
              <a:rPr lang="en-IN" dirty="0" err="1">
                <a:solidFill>
                  <a:schemeClr val="tx1"/>
                </a:solidFill>
              </a:rPr>
              <a:t>IHttpActionResult</a:t>
            </a:r>
            <a:r>
              <a:rPr lang="en-IN" dirty="0">
                <a:solidFill>
                  <a:schemeClr val="tx1"/>
                </a:solidFill>
              </a:rPr>
              <a:t> or use various methods of </a:t>
            </a:r>
            <a:r>
              <a:rPr lang="en-IN" dirty="0" err="1">
                <a:solidFill>
                  <a:schemeClr val="tx1"/>
                </a:solidFill>
              </a:rPr>
              <a:t>ApiController</a:t>
            </a:r>
            <a:r>
              <a:rPr lang="en-IN" dirty="0">
                <a:solidFill>
                  <a:schemeClr val="tx1"/>
                </a:solidFill>
              </a:rPr>
              <a:t> class that returns an object that implement the </a:t>
            </a:r>
            <a:r>
              <a:rPr lang="en-IN" dirty="0" err="1">
                <a:solidFill>
                  <a:schemeClr val="tx1"/>
                </a:solidFill>
              </a:rPr>
              <a:t>IHttpActionResult</a:t>
            </a:r>
            <a:r>
              <a:rPr lang="en-IN" dirty="0">
                <a:solidFill>
                  <a:schemeClr val="tx1"/>
                </a:solidFill>
              </a:rPr>
              <a:t>.</a:t>
            </a:r>
          </a:p>
        </p:txBody>
      </p:sp>
    </p:spTree>
    <p:extLst>
      <p:ext uri="{BB962C8B-B14F-4D97-AF65-F5344CB8AC3E}">
        <p14:creationId xmlns:p14="http://schemas.microsoft.com/office/powerpoint/2010/main" val="2727324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52184" y="2107580"/>
            <a:ext cx="6324600" cy="4467225"/>
          </a:xfrm>
          <a:prstGeom prst="rect">
            <a:avLst/>
          </a:prstGeom>
        </p:spPr>
      </p:pic>
      <p:sp>
        <p:nvSpPr>
          <p:cNvPr id="2" name="Title 1"/>
          <p:cNvSpPr>
            <a:spLocks noGrp="1"/>
          </p:cNvSpPr>
          <p:nvPr>
            <p:ph type="title"/>
          </p:nvPr>
        </p:nvSpPr>
        <p:spPr>
          <a:xfrm>
            <a:off x="1598611" y="227567"/>
            <a:ext cx="8534400" cy="1507067"/>
          </a:xfrm>
        </p:spPr>
        <p:txBody>
          <a:bodyPr/>
          <a:lstStyle/>
          <a:p>
            <a:r>
              <a:rPr lang="en-IN" dirty="0" smtClean="0"/>
              <a:t>Custom Action Result</a:t>
            </a:r>
            <a:endParaRPr lang="en-IN" dirty="0"/>
          </a:p>
        </p:txBody>
      </p:sp>
    </p:spTree>
    <p:extLst>
      <p:ext uri="{BB962C8B-B14F-4D97-AF65-F5344CB8AC3E}">
        <p14:creationId xmlns:p14="http://schemas.microsoft.com/office/powerpoint/2010/main" val="2028425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49868"/>
            <a:ext cx="8534400" cy="1507067"/>
          </a:xfrm>
        </p:spPr>
        <p:txBody>
          <a:bodyPr/>
          <a:lstStyle/>
          <a:p>
            <a:r>
              <a:rPr lang="en-IN" dirty="0" smtClean="0"/>
              <a:t>Media Type Formatters</a:t>
            </a:r>
            <a:endParaRPr lang="en-IN" dirty="0"/>
          </a:p>
        </p:txBody>
      </p:sp>
      <p:sp>
        <p:nvSpPr>
          <p:cNvPr id="3" name="Content Placeholder 2"/>
          <p:cNvSpPr>
            <a:spLocks noGrp="1"/>
          </p:cNvSpPr>
          <p:nvPr>
            <p:ph idx="1"/>
          </p:nvPr>
        </p:nvSpPr>
        <p:spPr>
          <a:xfrm>
            <a:off x="684212" y="2191214"/>
            <a:ext cx="8534400" cy="3094463"/>
          </a:xfrm>
        </p:spPr>
        <p:txBody>
          <a:bodyPr>
            <a:normAutofit lnSpcReduction="10000"/>
          </a:bodyPr>
          <a:lstStyle/>
          <a:p>
            <a:pPr marL="0" indent="0">
              <a:buNone/>
            </a:pPr>
            <a:r>
              <a:rPr lang="en-IN" dirty="0" smtClean="0">
                <a:solidFill>
                  <a:schemeClr val="tx1"/>
                </a:solidFill>
              </a:rPr>
              <a:t>Header </a:t>
            </a:r>
            <a:r>
              <a:rPr lang="en-IN" dirty="0">
                <a:solidFill>
                  <a:schemeClr val="tx1"/>
                </a:solidFill>
              </a:rPr>
              <a:t>tells the server that the client wants either HTML, XHTML, or XML. The media type determines how Web API serializes and </a:t>
            </a:r>
            <a:r>
              <a:rPr lang="en-IN" dirty="0" err="1">
                <a:solidFill>
                  <a:schemeClr val="tx1"/>
                </a:solidFill>
              </a:rPr>
              <a:t>deserializes</a:t>
            </a:r>
            <a:r>
              <a:rPr lang="en-IN" dirty="0">
                <a:solidFill>
                  <a:schemeClr val="tx1"/>
                </a:solidFill>
              </a:rPr>
              <a:t> the HTTP message body. Web API has built-in support for XML, JSON, BSON, and form-</a:t>
            </a:r>
            <a:r>
              <a:rPr lang="en-IN" dirty="0" err="1">
                <a:solidFill>
                  <a:schemeClr val="tx1"/>
                </a:solidFill>
              </a:rPr>
              <a:t>urlencoded</a:t>
            </a:r>
            <a:r>
              <a:rPr lang="en-IN" dirty="0">
                <a:solidFill>
                  <a:schemeClr val="tx1"/>
                </a:solidFill>
              </a:rPr>
              <a:t> data, and you can support additional media types by writing a media formatter</a:t>
            </a:r>
            <a:r>
              <a:rPr lang="en-IN" dirty="0" smtClean="0">
                <a:solidFill>
                  <a:schemeClr val="tx1"/>
                </a:solidFill>
              </a:rPr>
              <a:t>.</a:t>
            </a:r>
          </a:p>
          <a:p>
            <a:pPr marL="0" indent="0">
              <a:buNone/>
            </a:pPr>
            <a:endParaRPr lang="en-IN" dirty="0">
              <a:solidFill>
                <a:schemeClr val="tx1"/>
              </a:solidFill>
            </a:endParaRPr>
          </a:p>
          <a:p>
            <a:pPr marL="0" indent="0">
              <a:buNone/>
            </a:pPr>
            <a:r>
              <a:rPr lang="en-IN" dirty="0">
                <a:solidFill>
                  <a:schemeClr val="tx1"/>
                </a:solidFill>
              </a:rPr>
              <a:t>Media type formatters are classes responsible for serializing request/response data so that Web API can understand the request data format and send data in the format which client expects</a:t>
            </a:r>
          </a:p>
        </p:txBody>
      </p:sp>
    </p:spTree>
    <p:extLst>
      <p:ext uri="{BB962C8B-B14F-4D97-AF65-F5344CB8AC3E}">
        <p14:creationId xmlns:p14="http://schemas.microsoft.com/office/powerpoint/2010/main" val="2802559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342</TotalTime>
  <Words>403</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Consolas</vt:lpstr>
      <vt:lpstr>Open Sans</vt:lpstr>
      <vt:lpstr>Wingdings 3</vt:lpstr>
      <vt:lpstr>x-locale-heading-primary</vt:lpstr>
      <vt:lpstr>Slice</vt:lpstr>
      <vt:lpstr>HTTP Status Codes</vt:lpstr>
      <vt:lpstr>PowerPoint Presentation</vt:lpstr>
      <vt:lpstr>PowerPoint Presentation</vt:lpstr>
      <vt:lpstr>PowerPoint Presentation</vt:lpstr>
      <vt:lpstr>Action Methods Return Type</vt:lpstr>
      <vt:lpstr>HttpResponseMessage</vt:lpstr>
      <vt:lpstr>IHTTPACTIONRESULT</vt:lpstr>
      <vt:lpstr>Custom Action Result</vt:lpstr>
      <vt:lpstr>Media Type Formatters</vt:lpstr>
      <vt:lpstr>PowerPoint Presentation</vt:lpstr>
      <vt:lpstr>Authentication &amp; Authorization</vt:lpstr>
      <vt:lpstr>Advantages of token based Authentication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Status Codes</dc:title>
  <dc:creator>Anu Joseph</dc:creator>
  <cp:lastModifiedBy>Anu Joseph</cp:lastModifiedBy>
  <cp:revision>17</cp:revision>
  <dcterms:created xsi:type="dcterms:W3CDTF">2017-09-01T03:44:46Z</dcterms:created>
  <dcterms:modified xsi:type="dcterms:W3CDTF">2017-09-06T08:54:19Z</dcterms:modified>
</cp:coreProperties>
</file>