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handoutMasterIdLst>
    <p:handoutMasterId r:id="rId61"/>
  </p:handoutMasterIdLst>
  <p:sldIdLst>
    <p:sldId id="348" r:id="rId2"/>
    <p:sldId id="349" r:id="rId3"/>
    <p:sldId id="350" r:id="rId4"/>
    <p:sldId id="351" r:id="rId5"/>
    <p:sldId id="354" r:id="rId6"/>
    <p:sldId id="352" r:id="rId7"/>
    <p:sldId id="355" r:id="rId8"/>
    <p:sldId id="353" r:id="rId9"/>
    <p:sldId id="256" r:id="rId10"/>
    <p:sldId id="289" r:id="rId11"/>
    <p:sldId id="257" r:id="rId12"/>
    <p:sldId id="288" r:id="rId13"/>
    <p:sldId id="291" r:id="rId14"/>
    <p:sldId id="292" r:id="rId15"/>
    <p:sldId id="293" r:id="rId16"/>
    <p:sldId id="330" r:id="rId17"/>
    <p:sldId id="331" r:id="rId18"/>
    <p:sldId id="264" r:id="rId19"/>
    <p:sldId id="263" r:id="rId20"/>
    <p:sldId id="294" r:id="rId21"/>
    <p:sldId id="295" r:id="rId22"/>
    <p:sldId id="332" r:id="rId23"/>
    <p:sldId id="333" r:id="rId24"/>
    <p:sldId id="334" r:id="rId25"/>
    <p:sldId id="335" r:id="rId26"/>
    <p:sldId id="285" r:id="rId27"/>
    <p:sldId id="276" r:id="rId28"/>
    <p:sldId id="290" r:id="rId29"/>
    <p:sldId id="310" r:id="rId30"/>
    <p:sldId id="311" r:id="rId31"/>
    <p:sldId id="312" r:id="rId32"/>
    <p:sldId id="313" r:id="rId33"/>
    <p:sldId id="329" r:id="rId34"/>
    <p:sldId id="315" r:id="rId35"/>
    <p:sldId id="314" r:id="rId36"/>
    <p:sldId id="318" r:id="rId37"/>
    <p:sldId id="319" r:id="rId38"/>
    <p:sldId id="286" r:id="rId39"/>
    <p:sldId id="320" r:id="rId40"/>
    <p:sldId id="321" r:id="rId41"/>
    <p:sldId id="322" r:id="rId42"/>
    <p:sldId id="323" r:id="rId43"/>
    <p:sldId id="324" r:id="rId44"/>
    <p:sldId id="325" r:id="rId45"/>
    <p:sldId id="326" r:id="rId46"/>
    <p:sldId id="327" r:id="rId47"/>
    <p:sldId id="271" r:id="rId48"/>
    <p:sldId id="336" r:id="rId49"/>
    <p:sldId id="338" r:id="rId50"/>
    <p:sldId id="337" r:id="rId51"/>
    <p:sldId id="339" r:id="rId52"/>
    <p:sldId id="340" r:id="rId53"/>
    <p:sldId id="341" r:id="rId54"/>
    <p:sldId id="342" r:id="rId55"/>
    <p:sldId id="343" r:id="rId56"/>
    <p:sldId id="344" r:id="rId57"/>
    <p:sldId id="345" r:id="rId58"/>
    <p:sldId id="346" r:id="rId59"/>
    <p:sldId id="347" r:id="rId60"/>
  </p:sldIdLst>
  <p:sldSz cx="9144000" cy="6858000" type="screen4x3"/>
  <p:notesSz cx="6858000" cy="9236075"/>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Times New Roman" pitchFamily="18" charset="0"/>
      </a:defRPr>
    </a:lvl1pPr>
    <a:lvl2pPr marL="457200" algn="l" rtl="0" fontAlgn="base">
      <a:spcBef>
        <a:spcPct val="0"/>
      </a:spcBef>
      <a:spcAft>
        <a:spcPct val="0"/>
      </a:spcAft>
      <a:defRPr sz="2400"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sz="2400"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sz="2400"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sz="2400" kern="1200">
        <a:solidFill>
          <a:schemeClr val="tx1"/>
        </a:solidFill>
        <a:latin typeface="Tahoma" pitchFamily="34" charset="0"/>
        <a:ea typeface="+mn-ea"/>
        <a:cs typeface="Times New Roman" pitchFamily="18" charset="0"/>
      </a:defRPr>
    </a:lvl5pPr>
    <a:lvl6pPr marL="2286000" algn="l" defTabSz="914400" rtl="0" eaLnBrk="1" latinLnBrk="0" hangingPunct="1">
      <a:defRPr sz="2400" kern="1200">
        <a:solidFill>
          <a:schemeClr val="tx1"/>
        </a:solidFill>
        <a:latin typeface="Tahoma" pitchFamily="34" charset="0"/>
        <a:ea typeface="+mn-ea"/>
        <a:cs typeface="Times New Roman" pitchFamily="18" charset="0"/>
      </a:defRPr>
    </a:lvl6pPr>
    <a:lvl7pPr marL="2743200" algn="l" defTabSz="914400" rtl="0" eaLnBrk="1" latinLnBrk="0" hangingPunct="1">
      <a:defRPr sz="2400" kern="1200">
        <a:solidFill>
          <a:schemeClr val="tx1"/>
        </a:solidFill>
        <a:latin typeface="Tahoma" pitchFamily="34" charset="0"/>
        <a:ea typeface="+mn-ea"/>
        <a:cs typeface="Times New Roman" pitchFamily="18" charset="0"/>
      </a:defRPr>
    </a:lvl7pPr>
    <a:lvl8pPr marL="3200400" algn="l" defTabSz="914400" rtl="0" eaLnBrk="1" latinLnBrk="0" hangingPunct="1">
      <a:defRPr sz="2400" kern="1200">
        <a:solidFill>
          <a:schemeClr val="tx1"/>
        </a:solidFill>
        <a:latin typeface="Tahoma" pitchFamily="34" charset="0"/>
        <a:ea typeface="+mn-ea"/>
        <a:cs typeface="Times New Roman" pitchFamily="18" charset="0"/>
      </a:defRPr>
    </a:lvl8pPr>
    <a:lvl9pPr marL="3657600" algn="l" defTabSz="914400" rtl="0" eaLnBrk="1" latinLnBrk="0" hangingPunct="1">
      <a:defRPr sz="2400" kern="1200">
        <a:solidFill>
          <a:schemeClr val="tx1"/>
        </a:solidFill>
        <a:latin typeface="Tahoma" pitchFamily="34"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59" autoAdjust="0"/>
    <p:restoredTop sz="90929" autoAdjust="0"/>
  </p:normalViewPr>
  <p:slideViewPr>
    <p:cSldViewPr>
      <p:cViewPr varScale="1">
        <p:scale>
          <a:sx n="58" d="100"/>
          <a:sy n="58" d="100"/>
        </p:scale>
        <p:origin x="78" y="408"/>
      </p:cViewPr>
      <p:guideLst>
        <p:guide orient="horz" pos="2160"/>
        <p:guide pos="2880"/>
      </p:guideLst>
    </p:cSldViewPr>
  </p:slideViewPr>
  <p:outlineViewPr>
    <p:cViewPr>
      <p:scale>
        <a:sx n="33" d="100"/>
        <a:sy n="33" d="100"/>
      </p:scale>
      <p:origin x="0" y="7090"/>
    </p:cViewPr>
  </p:outlineViewPr>
  <p:notesTextViewPr>
    <p:cViewPr>
      <p:scale>
        <a:sx n="100" d="100"/>
        <a:sy n="100" d="100"/>
      </p:scale>
      <p:origin x="0" y="0"/>
    </p:cViewPr>
  </p:notesTextViewPr>
  <p:sorterViewPr>
    <p:cViewPr>
      <p:scale>
        <a:sx n="75" d="100"/>
        <a:sy n="75" d="100"/>
      </p:scale>
      <p:origin x="0" y="76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49155" name="Rectangle 3"/>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49156" name="Rectangle 4"/>
          <p:cNvSpPr>
            <a:spLocks noGrp="1" noChangeArrowheads="1"/>
          </p:cNvSpPr>
          <p:nvPr>
            <p:ph type="ftr" sz="quarter" idx="2"/>
          </p:nvPr>
        </p:nvSpPr>
        <p:spPr bwMode="auto">
          <a:xfrm>
            <a:off x="0" y="8774113"/>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49157" name="Rectangle 5"/>
          <p:cNvSpPr>
            <a:spLocks noGrp="1" noChangeArrowheads="1"/>
          </p:cNvSpPr>
          <p:nvPr>
            <p:ph type="sldNum" sz="quarter" idx="3"/>
          </p:nvPr>
        </p:nvSpPr>
        <p:spPr bwMode="auto">
          <a:xfrm>
            <a:off x="3886200" y="8774113"/>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1C2435E3-E06E-4A48-B5A0-8FB8D404181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FC9F099-5830-4753-9C5C-25056F44B9CC}"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6B321-6D54-4CEB-B04B-296B03C4BC0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AF7B25E-FDE0-4A24-9BBE-1240D9C8EF4F}"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00600" y="19050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C5B7914-05D3-4557-B9F5-0FA6DE0B32D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838200" y="19050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EB08935B-87A8-4B22-92A9-7662132757B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21DD541F-9EB1-4A68-A9A5-665A917DBEFC}"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28DF3AB-15A8-407A-9C03-421291A0F4C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B6D4E-4F07-4BE1-85C6-74F60E20C90D}"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CA1F939-31C2-43DB-8CC2-CEE6CB50E9B0}"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C87318F-6601-487F-BA6F-3EC461ED04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AB9F2DB-96FF-4892-AA69-FD2A9C39C6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8E5F2C8-9341-4B1A-8FC8-1A33F2100DD8}"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90B4C7C-E8E8-471A-8948-975010D8716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832E7BA-F3FF-4A80-A923-D57D419B5B32}"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pplication_domain"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en.wikipedia.org/wiki/Logic"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a:bodyPr>
          <a:lstStyle/>
          <a:p>
            <a:r>
              <a:rPr lang="en-IN" dirty="0" smtClean="0"/>
              <a:t>What is Programming?</a:t>
            </a:r>
            <a:endParaRPr lang="en-IN"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pic>
        <p:nvPicPr>
          <p:cNvPr id="4" name="Content Placeholder 3"/>
          <p:cNvPicPr>
            <a:picLocks noGrp="1" noChangeAspect="1"/>
          </p:cNvPicPr>
          <p:nvPr>
            <p:ph sz="quarter" idx="1"/>
          </p:nvPr>
        </p:nvPicPr>
        <p:blipFill>
          <a:blip r:embed="rId3"/>
          <a:stretch>
            <a:fillRect/>
          </a:stretch>
        </p:blipFill>
        <p:spPr>
          <a:xfrm>
            <a:off x="967581" y="2127250"/>
            <a:ext cx="7172325" cy="3371850"/>
          </a:xfrm>
          <a:prstGeom prst="rect">
            <a:avLst/>
          </a:prstGeom>
        </p:spPr>
      </p:pic>
    </p:spTree>
    <p:extLst>
      <p:ext uri="{BB962C8B-B14F-4D97-AF65-F5344CB8AC3E}">
        <p14:creationId xmlns:p14="http://schemas.microsoft.com/office/powerpoint/2010/main" val="2297840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Procedural </a:t>
            </a:r>
            <a:r>
              <a:rPr lang="en-US" dirty="0" smtClean="0"/>
              <a:t>Approach</a:t>
            </a:r>
            <a:endParaRPr lang="en-US" dirty="0"/>
          </a:p>
        </p:txBody>
      </p:sp>
      <p:sp>
        <p:nvSpPr>
          <p:cNvPr id="1027" name="Rectangle 3" descr="Rectangle: Click to edit Master text styles&#10;Second level&#10;Third level&#10;Fourth level&#10;Fifth level"/>
          <p:cNvSpPr>
            <a:spLocks noGrp="1" noChangeArrowheads="1"/>
          </p:cNvSpPr>
          <p:nvPr>
            <p:ph sz="quarter" idx="1"/>
          </p:nvPr>
        </p:nvSpPr>
        <p:spPr/>
        <p:txBody>
          <a:bodyPr/>
          <a:lstStyle/>
          <a:p>
            <a:r>
              <a:rPr lang="en-US"/>
              <a:t>Focus is on procedures</a:t>
            </a:r>
          </a:p>
          <a:p>
            <a:r>
              <a:rPr lang="en-US"/>
              <a:t>All data is shared: no protection</a:t>
            </a:r>
          </a:p>
          <a:p>
            <a:r>
              <a:rPr lang="en-US"/>
              <a:t>More difficult to modify</a:t>
            </a:r>
          </a:p>
          <a:p>
            <a:r>
              <a:rPr lang="en-US"/>
              <a:t>Hard to manage complexity</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47800" y="685800"/>
            <a:ext cx="6400800" cy="609600"/>
          </a:xfrm>
        </p:spPr>
        <p:txBody>
          <a:bodyPr>
            <a:normAutofit fontScale="90000"/>
          </a:bodyPr>
          <a:lstStyle/>
          <a:p>
            <a:r>
              <a:rPr lang="en-US" b="1" dirty="0">
                <a:solidFill>
                  <a:schemeClr val="tx2"/>
                </a:solidFill>
                <a:latin typeface="+mj-lt"/>
                <a:ea typeface="+mj-ea"/>
                <a:cs typeface="+mj-cs"/>
              </a:rPr>
              <a:t>OOPs Concepts</a:t>
            </a:r>
            <a:r>
              <a:rPr lang="en-US" dirty="0">
                <a:solidFill>
                  <a:schemeClr val="tx2"/>
                </a:solidFill>
                <a:latin typeface="+mj-lt"/>
                <a:ea typeface="+mj-ea"/>
                <a:cs typeface="+mj-cs"/>
              </a:rPr>
              <a:t/>
            </a:r>
            <a:br>
              <a:rPr lang="en-US" dirty="0">
                <a:solidFill>
                  <a:schemeClr val="tx2"/>
                </a:solidFill>
                <a:latin typeface="+mj-lt"/>
                <a:ea typeface="+mj-ea"/>
                <a:cs typeface="+mj-cs"/>
              </a:rPr>
            </a:br>
            <a:endParaRPr lang="en-US" dirty="0"/>
          </a:p>
        </p:txBody>
      </p:sp>
      <p:sp>
        <p:nvSpPr>
          <p:cNvPr id="6" name="Content Placeholder 5"/>
          <p:cNvSpPr>
            <a:spLocks noGrp="1"/>
          </p:cNvSpPr>
          <p:nvPr>
            <p:ph sz="quarter" idx="1"/>
          </p:nvPr>
        </p:nvSpPr>
        <p:spPr>
          <a:xfrm>
            <a:off x="609600" y="1676400"/>
            <a:ext cx="7772400" cy="4114800"/>
          </a:xfrm>
        </p:spPr>
        <p:txBody>
          <a:bodyPr>
            <a:normAutofit fontScale="92500" lnSpcReduction="10000"/>
          </a:bodyPr>
          <a:lstStyle/>
          <a:p>
            <a:r>
              <a:rPr lang="en-US" sz="2400" dirty="0">
                <a:solidFill>
                  <a:schemeClr val="tx1"/>
                </a:solidFill>
                <a:latin typeface="+mn-lt"/>
                <a:ea typeface="+mn-ea"/>
                <a:cs typeface="+mn-cs"/>
              </a:rPr>
              <a:t>It is a system modeling technique in which the system is design with using discrete objects</a:t>
            </a:r>
            <a:r>
              <a:rPr lang="en-US" sz="2400" dirty="0" smtClean="0">
                <a:solidFill>
                  <a:schemeClr val="tx1"/>
                </a:solidFill>
                <a:latin typeface="+mn-lt"/>
                <a:ea typeface="+mn-ea"/>
                <a:cs typeface="+mn-cs"/>
              </a:rPr>
              <a:t>.</a:t>
            </a:r>
          </a:p>
          <a:p>
            <a:endParaRPr lang="en-US" sz="2400" dirty="0" smtClean="0">
              <a:solidFill>
                <a:schemeClr val="tx1"/>
              </a:solidFill>
              <a:latin typeface="+mn-lt"/>
              <a:ea typeface="+mn-ea"/>
              <a:cs typeface="+mn-cs"/>
            </a:endParaRPr>
          </a:p>
          <a:p>
            <a:pPr>
              <a:buNone/>
            </a:pPr>
            <a:r>
              <a:rPr lang="en-US" sz="2800" b="1" u="sng" dirty="0">
                <a:solidFill>
                  <a:schemeClr val="tx2"/>
                </a:solidFill>
                <a:latin typeface="+mn-lt"/>
                <a:ea typeface="+mn-ea"/>
                <a:cs typeface="+mn-cs"/>
              </a:rPr>
              <a:t>The basic components of OOP’s are</a:t>
            </a:r>
            <a:r>
              <a:rPr lang="en-US" sz="2800" b="1" u="sng" dirty="0" smtClean="0">
                <a:solidFill>
                  <a:schemeClr val="tx2"/>
                </a:solidFill>
                <a:latin typeface="+mn-lt"/>
                <a:ea typeface="+mn-ea"/>
                <a:cs typeface="+mn-cs"/>
              </a:rPr>
              <a:t>:-</a:t>
            </a:r>
          </a:p>
          <a:p>
            <a:pPr>
              <a:buNone/>
            </a:pPr>
            <a:endParaRPr lang="en-US" sz="2800" b="1" u="sng" dirty="0">
              <a:solidFill>
                <a:schemeClr val="tx2"/>
              </a:solidFill>
              <a:latin typeface="+mn-lt"/>
              <a:ea typeface="+mn-ea"/>
              <a:cs typeface="+mn-cs"/>
            </a:endParaRPr>
          </a:p>
          <a:p>
            <a:pPr lvl="0"/>
            <a:r>
              <a:rPr lang="en-US" sz="2400" dirty="0">
                <a:solidFill>
                  <a:schemeClr val="tx2"/>
                </a:solidFill>
                <a:latin typeface="+mn-lt"/>
                <a:ea typeface="+mn-ea"/>
                <a:cs typeface="+mn-cs"/>
              </a:rPr>
              <a:t>Class</a:t>
            </a:r>
            <a:r>
              <a:rPr lang="en-US" sz="2400" dirty="0">
                <a:solidFill>
                  <a:schemeClr val="tx1"/>
                </a:solidFill>
                <a:latin typeface="+mn-lt"/>
                <a:ea typeface="+mn-ea"/>
                <a:cs typeface="+mn-cs"/>
              </a:rPr>
              <a:t>:- It is written </a:t>
            </a:r>
            <a:r>
              <a:rPr lang="en-US" sz="2400" dirty="0" smtClean="0">
                <a:solidFill>
                  <a:schemeClr val="tx1"/>
                </a:solidFill>
                <a:latin typeface="+mn-lt"/>
                <a:ea typeface="+mn-ea"/>
                <a:cs typeface="+mn-cs"/>
              </a:rPr>
              <a:t>description </a:t>
            </a:r>
            <a:r>
              <a:rPr lang="en-US" sz="2400" dirty="0">
                <a:solidFill>
                  <a:schemeClr val="tx1"/>
                </a:solidFill>
                <a:latin typeface="+mn-lt"/>
                <a:ea typeface="+mn-ea"/>
                <a:cs typeface="+mn-cs"/>
              </a:rPr>
              <a:t>of objects, It is collection of properties and </a:t>
            </a:r>
            <a:r>
              <a:rPr lang="en-US" sz="2400" dirty="0" smtClean="0">
                <a:solidFill>
                  <a:schemeClr val="tx1"/>
                </a:solidFill>
                <a:latin typeface="+mn-lt"/>
                <a:ea typeface="+mn-ea"/>
                <a:cs typeface="+mn-cs"/>
              </a:rPr>
              <a:t>behaviors.</a:t>
            </a:r>
            <a:endParaRPr lang="en-US" sz="2400" dirty="0">
              <a:solidFill>
                <a:schemeClr val="tx1"/>
              </a:solidFill>
              <a:latin typeface="+mn-lt"/>
              <a:ea typeface="+mn-ea"/>
              <a:cs typeface="+mn-cs"/>
            </a:endParaRPr>
          </a:p>
          <a:p>
            <a:pPr lvl="0"/>
            <a:r>
              <a:rPr lang="en-US" sz="2400" dirty="0">
                <a:solidFill>
                  <a:schemeClr val="tx2"/>
                </a:solidFill>
                <a:latin typeface="+mn-lt"/>
                <a:ea typeface="+mn-ea"/>
                <a:cs typeface="+mn-cs"/>
              </a:rPr>
              <a:t>Object</a:t>
            </a:r>
            <a:r>
              <a:rPr lang="en-US" sz="2400" dirty="0">
                <a:solidFill>
                  <a:schemeClr val="tx1"/>
                </a:solidFill>
                <a:latin typeface="+mn-lt"/>
                <a:ea typeface="+mn-ea"/>
                <a:cs typeface="+mn-cs"/>
              </a:rPr>
              <a:t>:- They are real time things, something that exist, something that </a:t>
            </a:r>
            <a:r>
              <a:rPr lang="en-US" sz="2400" dirty="0" smtClean="0">
                <a:solidFill>
                  <a:schemeClr val="tx1"/>
                </a:solidFill>
                <a:latin typeface="+mn-lt"/>
                <a:ea typeface="+mn-ea"/>
                <a:cs typeface="+mn-cs"/>
              </a:rPr>
              <a:t>is used.</a:t>
            </a:r>
            <a:r>
              <a:rPr lang="en-US" sz="2400" dirty="0" smtClean="0"/>
              <a:t> </a:t>
            </a:r>
          </a:p>
          <a:p>
            <a:pPr lvl="0">
              <a:buNone/>
            </a:pPr>
            <a:r>
              <a:rPr lang="en-US" sz="2400" dirty="0"/>
              <a:t>	</a:t>
            </a:r>
            <a:r>
              <a:rPr lang="en-US" sz="2400" dirty="0" smtClean="0"/>
              <a:t>Object is anything that is identifiable as a single material item.</a:t>
            </a:r>
            <a:endParaRPr lang="en-US" sz="2400" dirty="0">
              <a:solidFill>
                <a:schemeClr val="tx1"/>
              </a:solidFill>
              <a:latin typeface="+mn-lt"/>
              <a:ea typeface="+mn-ea"/>
              <a:cs typeface="+mn-cs"/>
            </a:endParaRPr>
          </a:p>
          <a:p>
            <a:endParaRPr lang="en-US" sz="2400" dirty="0">
              <a:solidFill>
                <a:schemeClr val="tx1"/>
              </a:solidFill>
              <a:latin typeface="+mn-lt"/>
              <a:ea typeface="+mn-ea"/>
              <a:cs typeface="+mn-cs"/>
            </a:endParaRPr>
          </a:p>
          <a:p>
            <a:endParaRPr lang="en-US" sz="2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09600" y="457200"/>
            <a:ext cx="7772400" cy="608012"/>
          </a:xfrm>
        </p:spPr>
        <p:txBody>
          <a:bodyPr/>
          <a:lstStyle/>
          <a:p>
            <a:r>
              <a:rPr lang="en-US" dirty="0"/>
              <a:t>Objects and Classes</a:t>
            </a:r>
          </a:p>
        </p:txBody>
      </p:sp>
      <p:sp>
        <p:nvSpPr>
          <p:cNvPr id="43011" name="Rectangle 3" descr="Rectangle: Click to edit Master text styles&#10;Second level&#10;Third level&#10;Fourth level&#10;Fifth level"/>
          <p:cNvSpPr>
            <a:spLocks noGrp="1" noChangeArrowheads="1"/>
          </p:cNvSpPr>
          <p:nvPr>
            <p:ph type="body" sz="half" idx="1"/>
          </p:nvPr>
        </p:nvSpPr>
        <p:spPr>
          <a:xfrm>
            <a:off x="838200" y="1905000"/>
            <a:ext cx="7458075" cy="4114800"/>
          </a:xfrm>
        </p:spPr>
        <p:txBody>
          <a:bodyPr/>
          <a:lstStyle/>
          <a:p>
            <a:r>
              <a:rPr lang="en-US" sz="2800" dirty="0"/>
              <a:t>Classes reflect concepts, objects reflect instances that embody those concepts.</a:t>
            </a:r>
          </a:p>
          <a:p>
            <a:endParaRPr lang="en-US" sz="1400" dirty="0">
              <a:latin typeface="Times New Roman" pitchFamily="18" charset="0"/>
            </a:endParaRPr>
          </a:p>
        </p:txBody>
      </p:sp>
      <p:sp>
        <p:nvSpPr>
          <p:cNvPr id="43013" name="Rectangle 5"/>
          <p:cNvSpPr>
            <a:spLocks noChangeArrowheads="1"/>
          </p:cNvSpPr>
          <p:nvPr/>
        </p:nvSpPr>
        <p:spPr bwMode="auto">
          <a:xfrm>
            <a:off x="0" y="1412875"/>
            <a:ext cx="9144000" cy="0"/>
          </a:xfrm>
          <a:prstGeom prst="rect">
            <a:avLst/>
          </a:prstGeom>
          <a:noFill/>
          <a:ln w="9525">
            <a:noFill/>
            <a:miter lim="800000"/>
            <a:headEnd/>
            <a:tailEnd/>
          </a:ln>
          <a:effectLst/>
        </p:spPr>
        <p:txBody>
          <a:bodyPr>
            <a:spAutoFit/>
          </a:bodyPr>
          <a:lstStyle/>
          <a:p>
            <a:endParaRPr lang="en-US"/>
          </a:p>
        </p:txBody>
      </p:sp>
      <p:grpSp>
        <p:nvGrpSpPr>
          <p:cNvPr id="2" name="Group 57"/>
          <p:cNvGrpSpPr>
            <a:grpSpLocks/>
          </p:cNvGrpSpPr>
          <p:nvPr/>
        </p:nvGrpSpPr>
        <p:grpSpPr bwMode="auto">
          <a:xfrm>
            <a:off x="2843213" y="4267200"/>
            <a:ext cx="685800" cy="2036763"/>
            <a:chOff x="1152" y="2688"/>
            <a:chExt cx="432" cy="1283"/>
          </a:xfrm>
        </p:grpSpPr>
        <p:pic>
          <p:nvPicPr>
            <p:cNvPr id="43015" name="Picture 7" descr="Daria Morgendorffer"/>
            <p:cNvPicPr>
              <a:picLocks noChangeAspect="1" noChangeArrowheads="1"/>
            </p:cNvPicPr>
            <p:nvPr/>
          </p:nvPicPr>
          <p:blipFill>
            <a:blip r:embed="rId2" cstate="print"/>
            <a:srcRect/>
            <a:stretch>
              <a:fillRect/>
            </a:stretch>
          </p:blipFill>
          <p:spPr bwMode="auto">
            <a:xfrm>
              <a:off x="1185" y="2688"/>
              <a:ext cx="312" cy="1108"/>
            </a:xfrm>
            <a:prstGeom prst="rect">
              <a:avLst/>
            </a:prstGeom>
            <a:noFill/>
          </p:spPr>
        </p:pic>
        <p:sp>
          <p:nvSpPr>
            <p:cNvPr id="43020" name="Text Box 12"/>
            <p:cNvSpPr txBox="1">
              <a:spLocks noChangeArrowheads="1"/>
            </p:cNvSpPr>
            <p:nvPr/>
          </p:nvSpPr>
          <p:spPr bwMode="auto">
            <a:xfrm>
              <a:off x="1152" y="3779"/>
              <a:ext cx="432" cy="192"/>
            </a:xfrm>
            <a:prstGeom prst="rect">
              <a:avLst/>
            </a:prstGeom>
            <a:noFill/>
            <a:ln w="9525">
              <a:noFill/>
              <a:miter lim="800000"/>
              <a:headEnd/>
              <a:tailEnd/>
            </a:ln>
            <a:effectLst/>
          </p:spPr>
          <p:txBody>
            <a:bodyPr>
              <a:spAutoFit/>
            </a:bodyPr>
            <a:lstStyle/>
            <a:p>
              <a:pPr>
                <a:spcBef>
                  <a:spcPct val="50000"/>
                </a:spcBef>
              </a:pPr>
              <a:r>
                <a:rPr lang="en-US" sz="1400">
                  <a:latin typeface="Times New Roman" pitchFamily="18" charset="0"/>
                </a:rPr>
                <a:t> Daria</a:t>
              </a:r>
            </a:p>
          </p:txBody>
        </p:sp>
      </p:grpSp>
      <p:sp>
        <p:nvSpPr>
          <p:cNvPr id="43021" name="Rectangle 13"/>
          <p:cNvSpPr>
            <a:spLocks noChangeArrowheads="1"/>
          </p:cNvSpPr>
          <p:nvPr/>
        </p:nvSpPr>
        <p:spPr bwMode="auto">
          <a:xfrm>
            <a:off x="0" y="1412875"/>
            <a:ext cx="9144000" cy="0"/>
          </a:xfrm>
          <a:prstGeom prst="rect">
            <a:avLst/>
          </a:prstGeom>
          <a:noFill/>
          <a:ln w="9525">
            <a:noFill/>
            <a:miter lim="800000"/>
            <a:headEnd/>
            <a:tailEnd/>
          </a:ln>
          <a:effectLst/>
        </p:spPr>
        <p:txBody>
          <a:bodyPr>
            <a:spAutoFit/>
          </a:bodyPr>
          <a:lstStyle/>
          <a:p>
            <a:endParaRPr lang="en-US"/>
          </a:p>
        </p:txBody>
      </p:sp>
      <p:sp>
        <p:nvSpPr>
          <p:cNvPr id="43029" name="Rectangle 21"/>
          <p:cNvSpPr>
            <a:spLocks noChangeArrowheads="1"/>
          </p:cNvSpPr>
          <p:nvPr/>
        </p:nvSpPr>
        <p:spPr bwMode="auto">
          <a:xfrm>
            <a:off x="0" y="1412875"/>
            <a:ext cx="9144000" cy="0"/>
          </a:xfrm>
          <a:prstGeom prst="rect">
            <a:avLst/>
          </a:prstGeom>
          <a:noFill/>
          <a:ln w="9525">
            <a:noFill/>
            <a:miter lim="800000"/>
            <a:headEnd/>
            <a:tailEnd/>
          </a:ln>
          <a:effectLst/>
        </p:spPr>
        <p:txBody>
          <a:bodyPr>
            <a:spAutoFit/>
          </a:bodyPr>
          <a:lstStyle/>
          <a:p>
            <a:endParaRPr lang="en-US"/>
          </a:p>
        </p:txBody>
      </p:sp>
      <p:grpSp>
        <p:nvGrpSpPr>
          <p:cNvPr id="3" name="Group 53"/>
          <p:cNvGrpSpPr>
            <a:grpSpLocks/>
          </p:cNvGrpSpPr>
          <p:nvPr/>
        </p:nvGrpSpPr>
        <p:grpSpPr bwMode="auto">
          <a:xfrm>
            <a:off x="3757613" y="4298950"/>
            <a:ext cx="685800" cy="1982788"/>
            <a:chOff x="3168" y="2256"/>
            <a:chExt cx="672" cy="1872"/>
          </a:xfrm>
        </p:grpSpPr>
        <p:pic>
          <p:nvPicPr>
            <p:cNvPr id="43031" name="Picture 23" descr="Jane Lane"/>
            <p:cNvPicPr>
              <a:picLocks noChangeAspect="1" noChangeArrowheads="1"/>
            </p:cNvPicPr>
            <p:nvPr/>
          </p:nvPicPr>
          <p:blipFill>
            <a:blip r:embed="rId3" cstate="print"/>
            <a:srcRect/>
            <a:stretch>
              <a:fillRect/>
            </a:stretch>
          </p:blipFill>
          <p:spPr bwMode="auto">
            <a:xfrm>
              <a:off x="3168" y="2256"/>
              <a:ext cx="584" cy="1584"/>
            </a:xfrm>
            <a:prstGeom prst="rect">
              <a:avLst/>
            </a:prstGeom>
            <a:noFill/>
          </p:spPr>
        </p:pic>
        <p:sp>
          <p:nvSpPr>
            <p:cNvPr id="43036" name="Text Box 28"/>
            <p:cNvSpPr txBox="1">
              <a:spLocks noChangeArrowheads="1"/>
            </p:cNvSpPr>
            <p:nvPr/>
          </p:nvSpPr>
          <p:spPr bwMode="auto">
            <a:xfrm>
              <a:off x="3216" y="3840"/>
              <a:ext cx="624" cy="288"/>
            </a:xfrm>
            <a:prstGeom prst="rect">
              <a:avLst/>
            </a:prstGeom>
            <a:noFill/>
            <a:ln w="9525">
              <a:noFill/>
              <a:miter lim="800000"/>
              <a:headEnd/>
              <a:tailEnd/>
            </a:ln>
            <a:effectLst/>
          </p:spPr>
          <p:txBody>
            <a:bodyPr>
              <a:spAutoFit/>
            </a:bodyPr>
            <a:lstStyle/>
            <a:p>
              <a:pPr>
                <a:spcBef>
                  <a:spcPct val="50000"/>
                </a:spcBef>
              </a:pPr>
              <a:r>
                <a:rPr lang="en-US" sz="1400">
                  <a:latin typeface="Times New Roman" pitchFamily="18" charset="0"/>
                </a:rPr>
                <a:t>Jane</a:t>
              </a:r>
            </a:p>
          </p:txBody>
        </p:sp>
      </p:grpSp>
      <p:sp>
        <p:nvSpPr>
          <p:cNvPr id="43037" name="Rectangle 29"/>
          <p:cNvSpPr>
            <a:spLocks noChangeArrowheads="1"/>
          </p:cNvSpPr>
          <p:nvPr/>
        </p:nvSpPr>
        <p:spPr bwMode="auto">
          <a:xfrm>
            <a:off x="0" y="1412875"/>
            <a:ext cx="9144000" cy="0"/>
          </a:xfrm>
          <a:prstGeom prst="rect">
            <a:avLst/>
          </a:prstGeom>
          <a:noFill/>
          <a:ln w="9525">
            <a:noFill/>
            <a:miter lim="800000"/>
            <a:headEnd/>
            <a:tailEnd/>
          </a:ln>
          <a:effectLst/>
        </p:spPr>
        <p:txBody>
          <a:bodyPr>
            <a:spAutoFit/>
          </a:bodyPr>
          <a:lstStyle/>
          <a:p>
            <a:endParaRPr lang="en-US"/>
          </a:p>
        </p:txBody>
      </p:sp>
      <p:grpSp>
        <p:nvGrpSpPr>
          <p:cNvPr id="4" name="Group 56"/>
          <p:cNvGrpSpPr>
            <a:grpSpLocks/>
          </p:cNvGrpSpPr>
          <p:nvPr/>
        </p:nvGrpSpPr>
        <p:grpSpPr bwMode="auto">
          <a:xfrm>
            <a:off x="4367213" y="4267200"/>
            <a:ext cx="1066800" cy="2014538"/>
            <a:chOff x="2064" y="2592"/>
            <a:chExt cx="672" cy="1471"/>
          </a:xfrm>
        </p:grpSpPr>
        <p:pic>
          <p:nvPicPr>
            <p:cNvPr id="43039" name="Picture 31" descr="Brittany Taylor"/>
            <p:cNvPicPr>
              <a:picLocks noChangeAspect="1" noChangeArrowheads="1"/>
            </p:cNvPicPr>
            <p:nvPr/>
          </p:nvPicPr>
          <p:blipFill>
            <a:blip r:embed="rId4" cstate="print"/>
            <a:srcRect/>
            <a:stretch>
              <a:fillRect/>
            </a:stretch>
          </p:blipFill>
          <p:spPr bwMode="auto">
            <a:xfrm>
              <a:off x="2208" y="2592"/>
              <a:ext cx="363" cy="1292"/>
            </a:xfrm>
            <a:prstGeom prst="rect">
              <a:avLst/>
            </a:prstGeom>
            <a:noFill/>
          </p:spPr>
        </p:pic>
        <p:sp>
          <p:nvSpPr>
            <p:cNvPr id="43044" name="Text Box 36"/>
            <p:cNvSpPr txBox="1">
              <a:spLocks noChangeArrowheads="1"/>
            </p:cNvSpPr>
            <p:nvPr/>
          </p:nvSpPr>
          <p:spPr bwMode="auto">
            <a:xfrm>
              <a:off x="2064" y="3840"/>
              <a:ext cx="672" cy="223"/>
            </a:xfrm>
            <a:prstGeom prst="rect">
              <a:avLst/>
            </a:prstGeom>
            <a:noFill/>
            <a:ln w="9525">
              <a:noFill/>
              <a:miter lim="800000"/>
              <a:headEnd/>
              <a:tailEnd/>
            </a:ln>
            <a:effectLst/>
          </p:spPr>
          <p:txBody>
            <a:bodyPr>
              <a:spAutoFit/>
            </a:bodyPr>
            <a:lstStyle/>
            <a:p>
              <a:pPr algn="ctr">
                <a:spcBef>
                  <a:spcPct val="50000"/>
                </a:spcBef>
              </a:pPr>
              <a:r>
                <a:rPr lang="en-US" sz="1400">
                  <a:latin typeface="Times New Roman" pitchFamily="18" charset="0"/>
                </a:rPr>
                <a:t>Brittany</a:t>
              </a:r>
            </a:p>
          </p:txBody>
        </p:sp>
      </p:grpSp>
      <p:sp>
        <p:nvSpPr>
          <p:cNvPr id="43045" name="Rectangle 37"/>
          <p:cNvSpPr>
            <a:spLocks noChangeArrowheads="1"/>
          </p:cNvSpPr>
          <p:nvPr/>
        </p:nvSpPr>
        <p:spPr bwMode="auto">
          <a:xfrm>
            <a:off x="0" y="1412875"/>
            <a:ext cx="9144000" cy="0"/>
          </a:xfrm>
          <a:prstGeom prst="rect">
            <a:avLst/>
          </a:prstGeom>
          <a:noFill/>
          <a:ln w="9525">
            <a:noFill/>
            <a:miter lim="800000"/>
            <a:headEnd/>
            <a:tailEnd/>
          </a:ln>
          <a:effectLst/>
        </p:spPr>
        <p:txBody>
          <a:bodyPr>
            <a:spAutoFit/>
          </a:bodyPr>
          <a:lstStyle/>
          <a:p>
            <a:endParaRPr lang="en-US"/>
          </a:p>
        </p:txBody>
      </p:sp>
      <p:grpSp>
        <p:nvGrpSpPr>
          <p:cNvPr id="5" name="Group 55"/>
          <p:cNvGrpSpPr>
            <a:grpSpLocks/>
          </p:cNvGrpSpPr>
          <p:nvPr/>
        </p:nvGrpSpPr>
        <p:grpSpPr bwMode="auto">
          <a:xfrm>
            <a:off x="2081213" y="4324350"/>
            <a:ext cx="609600" cy="1957388"/>
            <a:chOff x="912" y="2208"/>
            <a:chExt cx="624" cy="2103"/>
          </a:xfrm>
        </p:grpSpPr>
        <p:pic>
          <p:nvPicPr>
            <p:cNvPr id="43047" name="Picture 39" descr="Jodie Landon"/>
            <p:cNvPicPr>
              <a:picLocks noChangeAspect="1" noChangeArrowheads="1"/>
            </p:cNvPicPr>
            <p:nvPr/>
          </p:nvPicPr>
          <p:blipFill>
            <a:blip r:embed="rId5" cstate="print"/>
            <a:srcRect/>
            <a:stretch>
              <a:fillRect/>
            </a:stretch>
          </p:blipFill>
          <p:spPr bwMode="auto">
            <a:xfrm>
              <a:off x="960" y="2208"/>
              <a:ext cx="416" cy="1800"/>
            </a:xfrm>
            <a:prstGeom prst="rect">
              <a:avLst/>
            </a:prstGeom>
            <a:noFill/>
          </p:spPr>
        </p:pic>
        <p:sp>
          <p:nvSpPr>
            <p:cNvPr id="43052" name="Text Box 44"/>
            <p:cNvSpPr txBox="1">
              <a:spLocks noChangeArrowheads="1"/>
            </p:cNvSpPr>
            <p:nvPr/>
          </p:nvSpPr>
          <p:spPr bwMode="auto">
            <a:xfrm>
              <a:off x="912" y="3984"/>
              <a:ext cx="624" cy="327"/>
            </a:xfrm>
            <a:prstGeom prst="rect">
              <a:avLst/>
            </a:prstGeom>
            <a:noFill/>
            <a:ln w="9525">
              <a:noFill/>
              <a:miter lim="800000"/>
              <a:headEnd/>
              <a:tailEnd/>
            </a:ln>
            <a:effectLst/>
          </p:spPr>
          <p:txBody>
            <a:bodyPr>
              <a:spAutoFit/>
            </a:bodyPr>
            <a:lstStyle/>
            <a:p>
              <a:pPr>
                <a:spcBef>
                  <a:spcPct val="50000"/>
                </a:spcBef>
              </a:pPr>
              <a:r>
                <a:rPr lang="en-US" sz="1400">
                  <a:latin typeface="Times New Roman" pitchFamily="18" charset="0"/>
                </a:rPr>
                <a:t>Jodie</a:t>
              </a:r>
            </a:p>
          </p:txBody>
        </p:sp>
      </p:grpSp>
      <p:sp>
        <p:nvSpPr>
          <p:cNvPr id="43053" name="Rectangle 45"/>
          <p:cNvSpPr>
            <a:spLocks noChangeArrowheads="1"/>
          </p:cNvSpPr>
          <p:nvPr/>
        </p:nvSpPr>
        <p:spPr bwMode="auto">
          <a:xfrm>
            <a:off x="0" y="1412875"/>
            <a:ext cx="9144000" cy="0"/>
          </a:xfrm>
          <a:prstGeom prst="rect">
            <a:avLst/>
          </a:prstGeom>
          <a:noFill/>
          <a:ln w="9525">
            <a:noFill/>
            <a:miter lim="800000"/>
            <a:headEnd/>
            <a:tailEnd/>
          </a:ln>
          <a:effectLst/>
        </p:spPr>
        <p:txBody>
          <a:bodyPr>
            <a:spAutoFit/>
          </a:bodyPr>
          <a:lstStyle/>
          <a:p>
            <a:endParaRPr lang="en-US"/>
          </a:p>
        </p:txBody>
      </p:sp>
      <p:pic>
        <p:nvPicPr>
          <p:cNvPr id="43055" name="Picture 47" descr="Michael Jordan 'Mack' MacKenzie"/>
          <p:cNvPicPr>
            <a:picLocks noChangeAspect="1" noChangeArrowheads="1"/>
          </p:cNvPicPr>
          <p:nvPr/>
        </p:nvPicPr>
        <p:blipFill>
          <a:blip r:embed="rId6" cstate="print"/>
          <a:srcRect/>
          <a:stretch>
            <a:fillRect/>
          </a:stretch>
        </p:blipFill>
        <p:spPr bwMode="auto">
          <a:xfrm>
            <a:off x="6881813" y="4343400"/>
            <a:ext cx="814387" cy="2019300"/>
          </a:xfrm>
          <a:prstGeom prst="rect">
            <a:avLst/>
          </a:prstGeom>
          <a:noFill/>
        </p:spPr>
      </p:pic>
      <p:sp>
        <p:nvSpPr>
          <p:cNvPr id="43066" name="AutoShape 58"/>
          <p:cNvSpPr>
            <a:spLocks noChangeArrowheads="1"/>
          </p:cNvSpPr>
          <p:nvPr/>
        </p:nvSpPr>
        <p:spPr bwMode="auto">
          <a:xfrm>
            <a:off x="5815013" y="3048000"/>
            <a:ext cx="1295400" cy="1066800"/>
          </a:xfrm>
          <a:prstGeom prst="cloudCallout">
            <a:avLst>
              <a:gd name="adj1" fmla="val -43750"/>
              <a:gd name="adj2" fmla="val 70000"/>
            </a:avLst>
          </a:prstGeom>
          <a:solidFill>
            <a:schemeClr val="bg1"/>
          </a:solidFill>
          <a:ln w="9525">
            <a:solidFill>
              <a:schemeClr val="tx1"/>
            </a:solidFill>
            <a:round/>
            <a:headEnd/>
            <a:tailEnd/>
          </a:ln>
          <a:effectLst/>
        </p:spPr>
        <p:txBody>
          <a:bodyPr/>
          <a:lstStyle/>
          <a:p>
            <a:pPr algn="ctr"/>
            <a:endParaRPr lang="en-US">
              <a:latin typeface="Times New Roman" pitchFamily="18" charset="0"/>
            </a:endParaRPr>
          </a:p>
        </p:txBody>
      </p:sp>
      <p:sp>
        <p:nvSpPr>
          <p:cNvPr id="43067" name="Text Box 59"/>
          <p:cNvSpPr txBox="1">
            <a:spLocks noChangeArrowheads="1"/>
          </p:cNvSpPr>
          <p:nvPr/>
        </p:nvSpPr>
        <p:spPr bwMode="auto">
          <a:xfrm>
            <a:off x="6119813" y="3276600"/>
            <a:ext cx="685800" cy="457200"/>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girl</a:t>
            </a:r>
          </a:p>
        </p:txBody>
      </p:sp>
      <p:sp>
        <p:nvSpPr>
          <p:cNvPr id="43068" name="Text Box 60"/>
          <p:cNvSpPr txBox="1">
            <a:spLocks noChangeArrowheads="1"/>
          </p:cNvSpPr>
          <p:nvPr/>
        </p:nvSpPr>
        <p:spPr bwMode="auto">
          <a:xfrm>
            <a:off x="3681413" y="3200400"/>
            <a:ext cx="1219200" cy="519113"/>
          </a:xfrm>
          <a:prstGeom prst="rect">
            <a:avLst/>
          </a:prstGeom>
          <a:noFill/>
          <a:ln w="9525">
            <a:noFill/>
            <a:miter lim="800000"/>
            <a:headEnd/>
            <a:tailEnd/>
          </a:ln>
          <a:effectLst/>
        </p:spPr>
        <p:txBody>
          <a:bodyPr>
            <a:spAutoFit/>
          </a:bodyPr>
          <a:lstStyle/>
          <a:p>
            <a:pPr>
              <a:spcBef>
                <a:spcPct val="50000"/>
              </a:spcBef>
            </a:pPr>
            <a:r>
              <a:rPr lang="en-US" sz="2800" i="1">
                <a:latin typeface="Arial" charset="0"/>
              </a:rPr>
              <a:t>class</a:t>
            </a:r>
          </a:p>
        </p:txBody>
      </p:sp>
      <p:sp>
        <p:nvSpPr>
          <p:cNvPr id="43070" name="Line 62"/>
          <p:cNvSpPr>
            <a:spLocks noChangeShapeType="1"/>
          </p:cNvSpPr>
          <p:nvPr/>
        </p:nvSpPr>
        <p:spPr bwMode="auto">
          <a:xfrm>
            <a:off x="4824413" y="3505200"/>
            <a:ext cx="838200" cy="0"/>
          </a:xfrm>
          <a:prstGeom prst="line">
            <a:avLst/>
          </a:prstGeom>
          <a:noFill/>
          <a:ln w="15875">
            <a:solidFill>
              <a:schemeClr val="tx1"/>
            </a:solidFill>
            <a:round/>
            <a:headEnd/>
            <a:tailEnd type="triangle" w="med" len="med"/>
          </a:ln>
          <a:effectLst/>
        </p:spPr>
        <p:txBody>
          <a:bodyPr wrap="none"/>
          <a:lstStyle/>
          <a:p>
            <a:endParaRPr lang="en-US"/>
          </a:p>
        </p:txBody>
      </p:sp>
      <p:sp>
        <p:nvSpPr>
          <p:cNvPr id="43071" name="Text Box 63"/>
          <p:cNvSpPr txBox="1">
            <a:spLocks noChangeArrowheads="1"/>
          </p:cNvSpPr>
          <p:nvPr/>
        </p:nvSpPr>
        <p:spPr bwMode="auto">
          <a:xfrm>
            <a:off x="1471613" y="3124200"/>
            <a:ext cx="1219200" cy="519113"/>
          </a:xfrm>
          <a:prstGeom prst="rect">
            <a:avLst/>
          </a:prstGeom>
          <a:noFill/>
          <a:ln w="9525">
            <a:noFill/>
            <a:miter lim="800000"/>
            <a:headEnd/>
            <a:tailEnd/>
          </a:ln>
          <a:effectLst/>
        </p:spPr>
        <p:txBody>
          <a:bodyPr>
            <a:spAutoFit/>
          </a:bodyPr>
          <a:lstStyle/>
          <a:p>
            <a:pPr>
              <a:spcBef>
                <a:spcPct val="50000"/>
              </a:spcBef>
            </a:pPr>
            <a:r>
              <a:rPr lang="en-US" sz="2800" i="1" dirty="0">
                <a:latin typeface="Arial" charset="0"/>
              </a:rPr>
              <a:t>object</a:t>
            </a:r>
          </a:p>
        </p:txBody>
      </p:sp>
      <p:sp>
        <p:nvSpPr>
          <p:cNvPr id="43072" name="Line 64"/>
          <p:cNvSpPr>
            <a:spLocks noChangeShapeType="1"/>
          </p:cNvSpPr>
          <p:nvPr/>
        </p:nvSpPr>
        <p:spPr bwMode="auto">
          <a:xfrm>
            <a:off x="1700213" y="3733800"/>
            <a:ext cx="0" cy="1066800"/>
          </a:xfrm>
          <a:prstGeom prst="line">
            <a:avLst/>
          </a:prstGeom>
          <a:noFill/>
          <a:ln w="15875">
            <a:solidFill>
              <a:schemeClr val="tx1"/>
            </a:solidFill>
            <a:round/>
            <a:headEnd/>
            <a:tailEnd/>
          </a:ln>
          <a:effectLst/>
        </p:spPr>
        <p:txBody>
          <a:bodyPr wrap="none"/>
          <a:lstStyle/>
          <a:p>
            <a:endParaRPr lang="en-US"/>
          </a:p>
        </p:txBody>
      </p:sp>
      <p:sp>
        <p:nvSpPr>
          <p:cNvPr id="43073" name="Line 65"/>
          <p:cNvSpPr>
            <a:spLocks noChangeShapeType="1"/>
          </p:cNvSpPr>
          <p:nvPr/>
        </p:nvSpPr>
        <p:spPr bwMode="auto">
          <a:xfrm>
            <a:off x="1700213" y="4800600"/>
            <a:ext cx="228600" cy="0"/>
          </a:xfrm>
          <a:prstGeom prst="line">
            <a:avLst/>
          </a:prstGeom>
          <a:noFill/>
          <a:ln w="15875">
            <a:solidFill>
              <a:schemeClr val="tx1"/>
            </a:solidFill>
            <a:round/>
            <a:headEnd/>
            <a:tailEnd type="triangle" w="med" len="med"/>
          </a:ln>
          <a:effectLst/>
        </p:spPr>
        <p:txBody>
          <a:bodyPr wrap="none"/>
          <a:lstStyle/>
          <a:p>
            <a:endParaRPr lang="en-US"/>
          </a:p>
        </p:txBody>
      </p:sp>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6"/>
          <p:cNvSpPr>
            <a:spLocks noGrp="1" noChangeArrowheads="1"/>
          </p:cNvSpPr>
          <p:nvPr>
            <p:ph type="title"/>
          </p:nvPr>
        </p:nvSpPr>
        <p:spPr>
          <a:xfrm>
            <a:off x="609600" y="457200"/>
            <a:ext cx="7772400" cy="608012"/>
          </a:xfrm>
        </p:spPr>
        <p:txBody>
          <a:bodyPr/>
          <a:lstStyle/>
          <a:p>
            <a:r>
              <a:rPr lang="en-US" dirty="0"/>
              <a:t>Objects and Classes</a:t>
            </a:r>
          </a:p>
        </p:txBody>
      </p:sp>
      <p:sp>
        <p:nvSpPr>
          <p:cNvPr id="36871" name="Rectangle 7" descr="Rectangle: Click to edit Master text styles&#10;Second level&#10;Third level&#10;Fourth level&#10;Fifth level"/>
          <p:cNvSpPr>
            <a:spLocks noGrp="1" noChangeArrowheads="1"/>
          </p:cNvSpPr>
          <p:nvPr>
            <p:ph sz="half" idx="1"/>
          </p:nvPr>
        </p:nvSpPr>
        <p:spPr>
          <a:xfrm>
            <a:off x="838200" y="1905000"/>
            <a:ext cx="3808413" cy="4114800"/>
          </a:xfrm>
        </p:spPr>
        <p:txBody>
          <a:bodyPr/>
          <a:lstStyle/>
          <a:p>
            <a:r>
              <a:rPr lang="en-US"/>
              <a:t>Class</a:t>
            </a:r>
          </a:p>
          <a:p>
            <a:pPr lvl="1"/>
            <a:r>
              <a:rPr lang="en-US"/>
              <a:t>Visible in source code</a:t>
            </a:r>
          </a:p>
          <a:p>
            <a:pPr lvl="1"/>
            <a:r>
              <a:rPr lang="en-US"/>
              <a:t>The code is not duplicated</a:t>
            </a:r>
          </a:p>
          <a:p>
            <a:pPr lvl="1"/>
            <a:endParaRPr lang="en-US"/>
          </a:p>
        </p:txBody>
      </p:sp>
      <p:sp>
        <p:nvSpPr>
          <p:cNvPr id="36872" name="Rectangle 8" descr="Rectangle: Click to edit Master text styles&#10;Second level&#10;Third level&#10;Fourth level&#10;Fifth level"/>
          <p:cNvSpPr>
            <a:spLocks noGrp="1" noChangeArrowheads="1"/>
          </p:cNvSpPr>
          <p:nvPr>
            <p:ph sz="half" idx="2"/>
          </p:nvPr>
        </p:nvSpPr>
        <p:spPr>
          <a:xfrm>
            <a:off x="4802188" y="1905000"/>
            <a:ext cx="3808412" cy="3657600"/>
          </a:xfrm>
        </p:spPr>
        <p:txBody>
          <a:bodyPr/>
          <a:lstStyle/>
          <a:p>
            <a:r>
              <a:rPr lang="en-US" dirty="0"/>
              <a:t>Object</a:t>
            </a:r>
          </a:p>
          <a:p>
            <a:pPr lvl="1"/>
            <a:r>
              <a:rPr lang="en-US" dirty="0"/>
              <a:t>Own copy of data</a:t>
            </a:r>
          </a:p>
          <a:p>
            <a:pPr lvl="1"/>
            <a:r>
              <a:rPr lang="en-US" dirty="0"/>
              <a:t>Active in running program</a:t>
            </a:r>
          </a:p>
          <a:p>
            <a:pPr lvl="1"/>
            <a:r>
              <a:rPr lang="en-US" dirty="0"/>
              <a:t>Occupies memory</a:t>
            </a:r>
          </a:p>
          <a:p>
            <a:pPr lvl="1"/>
            <a:r>
              <a:rPr lang="en-US" dirty="0"/>
              <a:t>Has the set of operations given in the class</a:t>
            </a:r>
          </a:p>
          <a:p>
            <a:pPr lvl="1"/>
            <a:endParaRPr lang="en-US" dirty="0"/>
          </a:p>
          <a:p>
            <a:endParaRPr lang="en-US" dirty="0"/>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457200"/>
            <a:ext cx="7772400" cy="608012"/>
          </a:xfrm>
        </p:spPr>
        <p:txBody>
          <a:bodyPr/>
          <a:lstStyle/>
          <a:p>
            <a:r>
              <a:rPr lang="en-US" dirty="0"/>
              <a:t>Objects and </a:t>
            </a:r>
            <a:r>
              <a:rPr lang="en-US" dirty="0" smtClean="0"/>
              <a:t>Classes</a:t>
            </a:r>
            <a:endParaRPr lang="en-US" dirty="0"/>
          </a:p>
        </p:txBody>
      </p:sp>
      <p:sp>
        <p:nvSpPr>
          <p:cNvPr id="25603" name="Rectangle 3" descr="Rectangle: Click to edit Master text styles&#10;Second level&#10;Third level&#10;Fourth level&#10;Fifth level"/>
          <p:cNvSpPr>
            <a:spLocks noGrp="1" noChangeArrowheads="1"/>
          </p:cNvSpPr>
          <p:nvPr>
            <p:ph sz="quarter" idx="1"/>
          </p:nvPr>
        </p:nvSpPr>
        <p:spPr>
          <a:xfrm>
            <a:off x="990600" y="1981200"/>
            <a:ext cx="7543800" cy="4114800"/>
          </a:xfrm>
        </p:spPr>
        <p:txBody>
          <a:bodyPr/>
          <a:lstStyle/>
          <a:p>
            <a:r>
              <a:rPr lang="en-US" dirty="0"/>
              <a:t>A </a:t>
            </a:r>
            <a:r>
              <a:rPr lang="en-US" b="1" dirty="0"/>
              <a:t>class</a:t>
            </a:r>
            <a:r>
              <a:rPr lang="en-US" dirty="0"/>
              <a:t> captures the common properties of the objects instantiated from it</a:t>
            </a:r>
          </a:p>
          <a:p>
            <a:r>
              <a:rPr lang="en-US" dirty="0"/>
              <a:t>A class characterizes the common behavior of all the objects that are its instances</a:t>
            </a:r>
          </a:p>
          <a:p>
            <a:endParaRPr lang="en-US" dirty="0"/>
          </a:p>
          <a:p>
            <a:pPr>
              <a:buFont typeface="Wingdings" pitchFamily="2" charset="2"/>
              <a:buNone/>
            </a:pPr>
            <a:endParaRPr lang="en-US" sz="2400" dirty="0" smtClean="0"/>
          </a:p>
          <a:p>
            <a:pPr>
              <a:buFont typeface="Wingdings" pitchFamily="2" charset="2"/>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381000"/>
            <a:ext cx="7772400" cy="608012"/>
          </a:xfrm>
        </p:spPr>
        <p:txBody>
          <a:bodyPr/>
          <a:lstStyle/>
          <a:p>
            <a:r>
              <a:rPr lang="en-US" dirty="0"/>
              <a:t>Instantiation</a:t>
            </a:r>
          </a:p>
        </p:txBody>
      </p:sp>
      <p:sp>
        <p:nvSpPr>
          <p:cNvPr id="38915" name="Rectangle 3" descr="Rectangle: Click to edit Master text styles&#10;Second level&#10;Third level&#10;Fourth level&#10;Fifth level"/>
          <p:cNvSpPr>
            <a:spLocks noGrp="1" noChangeArrowheads="1"/>
          </p:cNvSpPr>
          <p:nvPr>
            <p:ph sz="quarter" idx="1"/>
          </p:nvPr>
        </p:nvSpPr>
        <p:spPr/>
        <p:txBody>
          <a:bodyPr/>
          <a:lstStyle/>
          <a:p>
            <a:r>
              <a:rPr lang="en-US" dirty="0"/>
              <a:t>An Object is instantiated from a Class</a:t>
            </a:r>
          </a:p>
          <a:p>
            <a:pPr lvl="1">
              <a:buFont typeface="Wingdings" pitchFamily="2" charset="2"/>
              <a:buNone/>
            </a:pPr>
            <a:endParaRPr lang="en-US" dirty="0" smtClean="0"/>
          </a:p>
          <a:p>
            <a:pPr lvl="1">
              <a:buFont typeface="Wingdings" pitchFamily="2" charset="2"/>
              <a:buNone/>
            </a:pPr>
            <a:endParaRPr lang="en-US" sz="2000" b="1" dirty="0" smtClean="0">
              <a:latin typeface="Courier New" pitchFamily="49" charset="0"/>
            </a:endParaRPr>
          </a:p>
          <a:p>
            <a:pPr lvl="1">
              <a:buFont typeface="Wingdings" pitchFamily="2" charset="2"/>
              <a:buNone/>
            </a:pPr>
            <a:endParaRPr lang="en-US" sz="2000" b="1" dirty="0" smtClean="0">
              <a:latin typeface="Courier New" pitchFamily="49" charset="0"/>
            </a:endParaRPr>
          </a:p>
          <a:p>
            <a:pPr lvl="1">
              <a:buFont typeface="Wingdings" pitchFamily="2" charset="2"/>
              <a:buNone/>
            </a:pPr>
            <a:endParaRPr lang="en-US" sz="2000" b="1" dirty="0" smtClean="0">
              <a:latin typeface="Courier New" pitchFamily="49" charset="0"/>
            </a:endParaRPr>
          </a:p>
          <a:p>
            <a:pPr lvl="1">
              <a:buFont typeface="Wingdings" pitchFamily="2" charset="2"/>
              <a:buNone/>
            </a:pPr>
            <a:endParaRPr lang="en-US" sz="2000" b="1" dirty="0" smtClean="0">
              <a:latin typeface="Courier New" pitchFamily="49" charset="0"/>
            </a:endParaRPr>
          </a:p>
          <a:p>
            <a:pPr lvl="1">
              <a:buFont typeface="Wingdings" pitchFamily="2" charset="2"/>
              <a:buNone/>
            </a:pPr>
            <a:endParaRPr lang="en-US" sz="2000" b="1" dirty="0" smtClean="0">
              <a:latin typeface="Courier New" pitchFamily="49" charset="0"/>
            </a:endParaRPr>
          </a:p>
          <a:p>
            <a:pPr lvl="1">
              <a:buFont typeface="Wingdings" pitchFamily="2" charset="2"/>
              <a:buNone/>
            </a:pPr>
            <a:r>
              <a:rPr lang="en-US" sz="2000" dirty="0" smtClean="0">
                <a:solidFill>
                  <a:schemeClr val="tx1"/>
                </a:solidFill>
              </a:rPr>
              <a:t>Objects without memory is called Object and</a:t>
            </a:r>
          </a:p>
          <a:p>
            <a:pPr lvl="1">
              <a:buFont typeface="Wingdings" pitchFamily="2" charset="2"/>
              <a:buNone/>
            </a:pPr>
            <a:r>
              <a:rPr lang="en-US" sz="2000" dirty="0" smtClean="0">
                <a:solidFill>
                  <a:schemeClr val="tx1"/>
                </a:solidFill>
              </a:rPr>
              <a:t>Objects with memory is called Instance.</a:t>
            </a:r>
          </a:p>
          <a:p>
            <a:pPr lvl="1">
              <a:buFont typeface="Wingdings" pitchFamily="2" charset="2"/>
              <a:buNone/>
            </a:pPr>
            <a:endParaRPr lang="en-US" sz="2000" dirty="0" smtClean="0">
              <a:solidFill>
                <a:schemeClr val="tx1"/>
              </a:solidFill>
            </a:endParaRPr>
          </a:p>
          <a:p>
            <a:pPr lvl="1">
              <a:buFont typeface="Wingdings" pitchFamily="2" charset="2"/>
              <a:buNone/>
            </a:pPr>
            <a:r>
              <a:rPr lang="en-US" sz="2000" dirty="0" smtClean="0">
                <a:solidFill>
                  <a:schemeClr val="tx1"/>
                </a:solidFill>
              </a:rPr>
              <a:t>Note:- </a:t>
            </a:r>
            <a:r>
              <a:rPr lang="en-US" sz="2000" dirty="0" smtClean="0">
                <a:solidFill>
                  <a:srgbClr val="C00000"/>
                </a:solidFill>
              </a:rPr>
              <a:t>Only instance of classes are used in the program.</a:t>
            </a:r>
            <a:endParaRPr lang="en-US" sz="2000" dirty="0">
              <a:solidFill>
                <a:srgbClr val="C00000"/>
              </a:solidFill>
            </a:endParaRPr>
          </a:p>
        </p:txBody>
      </p:sp>
      <p:sp>
        <p:nvSpPr>
          <p:cNvPr id="38930" name="Text Box 18"/>
          <p:cNvSpPr txBox="1">
            <a:spLocks noChangeArrowheads="1"/>
          </p:cNvSpPr>
          <p:nvPr/>
        </p:nvSpPr>
        <p:spPr bwMode="auto">
          <a:xfrm>
            <a:off x="1295400" y="3108325"/>
            <a:ext cx="5334000" cy="854075"/>
          </a:xfrm>
          <a:prstGeom prst="rect">
            <a:avLst/>
          </a:prstGeom>
          <a:noFill/>
          <a:ln w="9525">
            <a:noFill/>
            <a:miter lim="800000"/>
            <a:headEnd/>
            <a:tailEnd/>
          </a:ln>
          <a:effectLst/>
        </p:spPr>
        <p:txBody>
          <a:bodyPr>
            <a:spAutoFit/>
          </a:bodyPr>
          <a:lstStyle/>
          <a:p>
            <a:pPr>
              <a:spcBef>
                <a:spcPct val="50000"/>
              </a:spcBef>
            </a:pPr>
            <a:r>
              <a:rPr lang="en-US" sz="2000" b="1" dirty="0" smtClean="0">
                <a:latin typeface="Courier New" pitchFamily="49" charset="0"/>
              </a:rPr>
              <a:t>MyClass1 ob;</a:t>
            </a:r>
            <a:endParaRPr lang="en-US" sz="2000" b="1" dirty="0">
              <a:latin typeface="Courier New" pitchFamily="49" charset="0"/>
            </a:endParaRPr>
          </a:p>
          <a:p>
            <a:pPr>
              <a:spcBef>
                <a:spcPct val="50000"/>
              </a:spcBef>
            </a:pPr>
            <a:r>
              <a:rPr lang="en-US" sz="2000" b="1" dirty="0" smtClean="0">
                <a:latin typeface="Courier New" pitchFamily="49" charset="0"/>
              </a:rPr>
              <a:t>ob </a:t>
            </a:r>
            <a:r>
              <a:rPr lang="en-US" sz="2000" b="1" dirty="0">
                <a:latin typeface="Courier New" pitchFamily="49" charset="0"/>
              </a:rPr>
              <a:t>= new </a:t>
            </a:r>
            <a:r>
              <a:rPr lang="en-US" sz="2000" b="1" dirty="0" smtClean="0">
                <a:latin typeface="Courier New" pitchFamily="49" charset="0"/>
              </a:rPr>
              <a:t>MyClass1; </a:t>
            </a:r>
            <a:endParaRPr lang="en-US" sz="2000" b="1" dirty="0">
              <a:latin typeface="Courier New"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Variables:</a:t>
            </a:r>
            <a:endParaRPr lang="en-US" dirty="0"/>
          </a:p>
        </p:txBody>
      </p:sp>
      <p:sp>
        <p:nvSpPr>
          <p:cNvPr id="3" name="Content Placeholder 2"/>
          <p:cNvSpPr>
            <a:spLocks noGrp="1"/>
          </p:cNvSpPr>
          <p:nvPr>
            <p:ph sz="quarter" idx="1"/>
          </p:nvPr>
        </p:nvSpPr>
        <p:spPr/>
        <p:txBody>
          <a:bodyPr/>
          <a:lstStyle/>
          <a:p>
            <a:r>
              <a:rPr lang="en-US" dirty="0" smtClean="0"/>
              <a:t>Class Variable</a:t>
            </a:r>
            <a:r>
              <a:rPr lang="en-US" sz="2000" dirty="0" smtClean="0"/>
              <a:t>: They are Static members and accessed with the name of class rather than reference to objects. (by using “Static” keyword)</a:t>
            </a:r>
          </a:p>
          <a:p>
            <a:endParaRPr lang="en-US" sz="2000" dirty="0" smtClean="0"/>
          </a:p>
          <a:p>
            <a:endParaRPr lang="en-US" sz="2000" dirty="0" smtClean="0"/>
          </a:p>
          <a:p>
            <a:r>
              <a:rPr lang="en-US" sz="2800" dirty="0" smtClean="0"/>
              <a:t>Instance Variable: </a:t>
            </a:r>
            <a:r>
              <a:rPr lang="en-US" sz="2000" dirty="0" smtClean="0"/>
              <a:t>They are used with instance not through 				        class.</a:t>
            </a:r>
            <a:endParaRPr lang="en-US" sz="2800" dirty="0" smtClean="0"/>
          </a:p>
          <a:p>
            <a:r>
              <a:rPr lang="en-US" dirty="0" smtClean="0"/>
              <a:t>Local Variable: </a:t>
            </a:r>
            <a:r>
              <a:rPr lang="en-US" sz="2000" dirty="0" smtClean="0"/>
              <a:t>They are defined within a method</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Variables</a:t>
            </a:r>
            <a:endParaRPr lang="en-US" dirty="0"/>
          </a:p>
        </p:txBody>
      </p:sp>
      <p:sp>
        <p:nvSpPr>
          <p:cNvPr id="3" name="Content Placeholder 2"/>
          <p:cNvSpPr>
            <a:spLocks noGrp="1"/>
          </p:cNvSpPr>
          <p:nvPr>
            <p:ph sz="quarter" idx="1"/>
          </p:nvPr>
        </p:nvSpPr>
        <p:spPr/>
        <p:txBody>
          <a:bodyPr/>
          <a:lstStyle/>
          <a:p>
            <a:pPr>
              <a:buNone/>
            </a:pPr>
            <a:r>
              <a:rPr lang="en-US" dirty="0" smtClean="0"/>
              <a:t>Class Employee</a:t>
            </a:r>
          </a:p>
          <a:p>
            <a:pPr>
              <a:buNone/>
            </a:pPr>
            <a:r>
              <a:rPr lang="en-US" dirty="0" smtClean="0"/>
              <a:t>{</a:t>
            </a:r>
          </a:p>
          <a:p>
            <a:pPr>
              <a:buNone/>
            </a:pPr>
            <a:r>
              <a:rPr lang="en-US" dirty="0" smtClean="0"/>
              <a:t>	private static </a:t>
            </a:r>
            <a:r>
              <a:rPr lang="en-US" dirty="0" err="1" smtClean="0"/>
              <a:t>int</a:t>
            </a:r>
            <a:r>
              <a:rPr lang="en-US" dirty="0" smtClean="0"/>
              <a:t>  </a:t>
            </a:r>
            <a:r>
              <a:rPr lang="en-US" dirty="0" err="1" smtClean="0"/>
              <a:t>C_vbl</a:t>
            </a:r>
            <a:r>
              <a:rPr lang="en-US" dirty="0" smtClean="0"/>
              <a:t>;</a:t>
            </a:r>
          </a:p>
          <a:p>
            <a:pPr>
              <a:buNone/>
            </a:pPr>
            <a:r>
              <a:rPr lang="en-US" dirty="0" smtClean="0"/>
              <a:t>	private </a:t>
            </a:r>
            <a:r>
              <a:rPr lang="en-US" dirty="0" err="1" smtClean="0"/>
              <a:t>int</a:t>
            </a:r>
            <a:r>
              <a:rPr lang="en-US" dirty="0" smtClean="0"/>
              <a:t>  </a:t>
            </a:r>
            <a:r>
              <a:rPr lang="en-US" dirty="0" err="1" smtClean="0"/>
              <a:t>I_vbl</a:t>
            </a:r>
            <a:r>
              <a:rPr lang="en-US" dirty="0" smtClean="0"/>
              <a:t>;</a:t>
            </a:r>
          </a:p>
          <a:p>
            <a:pPr>
              <a:buNone/>
            </a:pPr>
            <a:r>
              <a:rPr lang="en-US" dirty="0" smtClean="0"/>
              <a:t>Public void </a:t>
            </a:r>
            <a:r>
              <a:rPr lang="en-US" dirty="0" err="1" smtClean="0"/>
              <a:t>Class_Method</a:t>
            </a:r>
            <a:r>
              <a:rPr lang="en-US" dirty="0" smtClean="0"/>
              <a:t>()</a:t>
            </a:r>
          </a:p>
          <a:p>
            <a:pPr>
              <a:buNone/>
            </a:pPr>
            <a:r>
              <a:rPr lang="en-US" dirty="0" smtClean="0"/>
              <a:t>	{</a:t>
            </a:r>
          </a:p>
          <a:p>
            <a:pPr>
              <a:buNone/>
            </a:pPr>
            <a:r>
              <a:rPr lang="en-US" dirty="0" smtClean="0"/>
              <a:t>		</a:t>
            </a:r>
            <a:r>
              <a:rPr lang="en-US" dirty="0" err="1" smtClean="0"/>
              <a:t>int</a:t>
            </a:r>
            <a:r>
              <a:rPr lang="en-US" dirty="0" smtClean="0"/>
              <a:t>  </a:t>
            </a:r>
            <a:r>
              <a:rPr lang="en-US" dirty="0" err="1" smtClean="0"/>
              <a:t>L_variable</a:t>
            </a:r>
            <a:r>
              <a:rPr lang="en-US" dirty="0" smtClean="0"/>
              <a:t>=100;</a:t>
            </a:r>
          </a:p>
          <a:p>
            <a:pPr>
              <a:buNone/>
            </a:pPr>
            <a:r>
              <a:rPr lang="en-US" dirty="0" smtClean="0"/>
              <a:t>	}</a:t>
            </a:r>
          </a:p>
          <a:p>
            <a:pPr>
              <a:buNone/>
            </a:pPr>
            <a:r>
              <a:rPr lang="en-US" dirty="0" smtClean="0"/>
              <a:t>}</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Properties of OOP’s</a:t>
            </a:r>
            <a:endParaRPr lang="en-US" dirty="0"/>
          </a:p>
        </p:txBody>
      </p:sp>
      <p:sp>
        <p:nvSpPr>
          <p:cNvPr id="22" name="Content Placeholder 21"/>
          <p:cNvSpPr>
            <a:spLocks noGrp="1"/>
          </p:cNvSpPr>
          <p:nvPr>
            <p:ph sz="quarter" idx="1"/>
          </p:nvPr>
        </p:nvSpPr>
        <p:spPr/>
        <p:txBody>
          <a:bodyPr/>
          <a:lstStyle/>
          <a:p>
            <a:pPr>
              <a:buNone/>
            </a:pPr>
            <a:r>
              <a:rPr lang="en-US" sz="2800" dirty="0" smtClean="0">
                <a:solidFill>
                  <a:schemeClr val="tx2"/>
                </a:solidFill>
              </a:rPr>
              <a:t>Key Concepts of Object Orientation</a:t>
            </a:r>
          </a:p>
          <a:p>
            <a:r>
              <a:rPr lang="en-US" dirty="0" smtClean="0"/>
              <a:t>Encapsulation</a:t>
            </a:r>
          </a:p>
          <a:p>
            <a:r>
              <a:rPr lang="en-US" dirty="0" smtClean="0"/>
              <a:t>Abstraction</a:t>
            </a:r>
          </a:p>
          <a:p>
            <a:r>
              <a:rPr lang="en-US" dirty="0" smtClean="0"/>
              <a:t>Inheritance</a:t>
            </a:r>
            <a:endParaRPr lang="en-US" dirty="0"/>
          </a:p>
          <a:p>
            <a:r>
              <a:rPr lang="en-US" dirty="0" smtClean="0"/>
              <a:t>Polymorphism</a:t>
            </a:r>
          </a:p>
          <a:p>
            <a:endParaRPr lang="en-US" dirty="0" smtClean="0"/>
          </a:p>
          <a:p>
            <a:endParaRPr lang="en-US" dirty="0"/>
          </a:p>
        </p:txBody>
      </p:sp>
      <p:sp>
        <p:nvSpPr>
          <p:cNvPr id="31147" name="Freeform 427"/>
          <p:cNvSpPr>
            <a:spLocks/>
          </p:cNvSpPr>
          <p:nvPr/>
        </p:nvSpPr>
        <p:spPr bwMode="auto">
          <a:xfrm>
            <a:off x="2608263" y="3355975"/>
            <a:ext cx="3175" cy="3175"/>
          </a:xfrm>
          <a:custGeom>
            <a:avLst/>
            <a:gdLst/>
            <a:ahLst/>
            <a:cxnLst>
              <a:cxn ang="0">
                <a:pos x="0" y="0"/>
              </a:cxn>
              <a:cxn ang="0">
                <a:pos x="0" y="4"/>
              </a:cxn>
              <a:cxn ang="0">
                <a:pos x="5" y="4"/>
              </a:cxn>
              <a:cxn ang="0">
                <a:pos x="0" y="0"/>
              </a:cxn>
              <a:cxn ang="0">
                <a:pos x="0" y="0"/>
              </a:cxn>
            </a:cxnLst>
            <a:rect l="0" t="0" r="r" b="b"/>
            <a:pathLst>
              <a:path w="5" h="4">
                <a:moveTo>
                  <a:pt x="0" y="0"/>
                </a:moveTo>
                <a:lnTo>
                  <a:pt x="0" y="4"/>
                </a:lnTo>
                <a:lnTo>
                  <a:pt x="5" y="4"/>
                </a:lnTo>
                <a:lnTo>
                  <a:pt x="0" y="0"/>
                </a:lnTo>
                <a:lnTo>
                  <a:pt x="0" y="0"/>
                </a:lnTo>
                <a:close/>
              </a:path>
            </a:pathLst>
          </a:custGeom>
          <a:solidFill>
            <a:srgbClr val="C46330"/>
          </a:solidFill>
          <a:ln w="9525">
            <a:noFill/>
            <a:round/>
            <a:headEnd/>
            <a:tailEnd/>
          </a:ln>
        </p:spPr>
        <p:txBody>
          <a:bodyPr/>
          <a:lstStyle/>
          <a:p>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381000"/>
            <a:ext cx="7772400" cy="608012"/>
          </a:xfrm>
        </p:spPr>
        <p:txBody>
          <a:bodyPr/>
          <a:lstStyle/>
          <a:p>
            <a:r>
              <a:rPr lang="en-US" dirty="0"/>
              <a:t>Data Encapsulation</a:t>
            </a:r>
          </a:p>
        </p:txBody>
      </p:sp>
      <p:sp>
        <p:nvSpPr>
          <p:cNvPr id="29701" name="Text Box 5"/>
          <p:cNvSpPr txBox="1">
            <a:spLocks noChangeArrowheads="1"/>
          </p:cNvSpPr>
          <p:nvPr/>
        </p:nvSpPr>
        <p:spPr bwMode="auto">
          <a:xfrm>
            <a:off x="762000" y="2057400"/>
            <a:ext cx="8001000" cy="1631216"/>
          </a:xfrm>
          <a:prstGeom prst="rect">
            <a:avLst/>
          </a:prstGeom>
          <a:noFill/>
          <a:ln w="9525">
            <a:noFill/>
            <a:miter lim="800000"/>
            <a:headEnd/>
            <a:tailEnd/>
          </a:ln>
          <a:effectLst/>
        </p:spPr>
        <p:txBody>
          <a:bodyPr wrap="square">
            <a:spAutoFit/>
          </a:bodyPr>
          <a:lstStyle/>
          <a:p>
            <a:pPr>
              <a:spcBef>
                <a:spcPct val="50000"/>
              </a:spcBef>
            </a:pPr>
            <a:r>
              <a:rPr lang="en-US" sz="2000" b="1" dirty="0"/>
              <a:t>H</a:t>
            </a:r>
            <a:r>
              <a:rPr lang="en-US" sz="2000" b="1" dirty="0" smtClean="0"/>
              <a:t>ow the object *should* be used.</a:t>
            </a:r>
          </a:p>
          <a:p>
            <a:pPr>
              <a:spcBef>
                <a:spcPct val="50000"/>
              </a:spcBef>
            </a:pPr>
            <a:r>
              <a:rPr lang="en-US" sz="2000" dirty="0" smtClean="0"/>
              <a:t>It allow you to hide internal state of objects and abstract access to it though type members such as </a:t>
            </a:r>
          </a:p>
          <a:p>
            <a:pPr>
              <a:spcBef>
                <a:spcPct val="50000"/>
              </a:spcBef>
            </a:pPr>
            <a:r>
              <a:rPr lang="en-US" sz="2000" dirty="0" smtClean="0"/>
              <a:t>Access Modifiers, methods, properties, and indexers.</a:t>
            </a:r>
            <a:endParaRPr lang="en-US" sz="2000" b="1" dirty="0">
              <a:solidFill>
                <a:srgbClr val="000099"/>
              </a:solidFill>
              <a:latin typeface="Courier New" pitchFamily="49"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a:bodyPr>
          <a:lstStyle/>
          <a:p>
            <a:r>
              <a:rPr lang="en-IN" dirty="0" smtClean="0"/>
              <a:t>Purpose of Programming?</a:t>
            </a:r>
            <a:endParaRPr lang="en-IN"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
        <p:nvSpPr>
          <p:cNvPr id="2" name="Content Placeholder 1"/>
          <p:cNvSpPr>
            <a:spLocks noGrp="1"/>
          </p:cNvSpPr>
          <p:nvPr>
            <p:ph sz="quarter" idx="1"/>
          </p:nvPr>
        </p:nvSpPr>
        <p:spPr/>
        <p:txBody>
          <a:bodyPr>
            <a:normAutofit lnSpcReduction="10000"/>
          </a:bodyPr>
          <a:lstStyle/>
          <a:p>
            <a:r>
              <a:rPr lang="en-IN" dirty="0"/>
              <a:t>The purpose of programming is to automate </a:t>
            </a:r>
            <a:r>
              <a:rPr lang="en-IN" dirty="0" smtClean="0"/>
              <a:t>the manual processes.</a:t>
            </a:r>
          </a:p>
          <a:p>
            <a:pPr marL="0" indent="0">
              <a:buNone/>
            </a:pPr>
            <a:endParaRPr lang="en-IN" dirty="0"/>
          </a:p>
          <a:p>
            <a:r>
              <a:rPr lang="en-IN" dirty="0" smtClean="0"/>
              <a:t>The </a:t>
            </a:r>
            <a:r>
              <a:rPr lang="en-IN" dirty="0"/>
              <a:t>purpose of programming is to find a sequence of instructions that will automate performing a specific task or solving a given problem. </a:t>
            </a:r>
            <a:endParaRPr lang="en-IN" dirty="0" smtClean="0"/>
          </a:p>
          <a:p>
            <a:endParaRPr lang="en-IN" dirty="0" smtClean="0"/>
          </a:p>
          <a:p>
            <a:r>
              <a:rPr lang="en-IN" dirty="0" smtClean="0"/>
              <a:t>The </a:t>
            </a:r>
            <a:r>
              <a:rPr lang="en-IN" dirty="0"/>
              <a:t>process of programming thus often requires expertise in many different subjects, including knowledge of the </a:t>
            </a:r>
            <a:r>
              <a:rPr lang="en-IN" dirty="0">
                <a:hlinkClick r:id="rId3" tooltip="Application domain"/>
              </a:rPr>
              <a:t>application domain</a:t>
            </a:r>
            <a:r>
              <a:rPr lang="en-IN" dirty="0"/>
              <a:t>, specialized algorithms, and formal </a:t>
            </a:r>
            <a:r>
              <a:rPr lang="en-IN" dirty="0" smtClean="0">
                <a:hlinkClick r:id="rId4" tooltip="Logic"/>
              </a:rPr>
              <a:t>logic.</a:t>
            </a:r>
          </a:p>
        </p:txBody>
      </p:sp>
    </p:spTree>
    <p:extLst>
      <p:ext uri="{BB962C8B-B14F-4D97-AF65-F5344CB8AC3E}">
        <p14:creationId xmlns:p14="http://schemas.microsoft.com/office/powerpoint/2010/main" val="1039373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Access Modifiers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sz="2000" dirty="0" smtClean="0"/>
              <a:t>	C# provides us following 5 access modifiers:</a:t>
            </a:r>
          </a:p>
          <a:p>
            <a:pPr>
              <a:buNone/>
            </a:pPr>
            <a:endParaRPr lang="en-US" sz="2000" dirty="0" smtClean="0"/>
          </a:p>
          <a:p>
            <a:r>
              <a:rPr lang="en-US" dirty="0" smtClean="0">
                <a:solidFill>
                  <a:schemeClr val="tx1">
                    <a:lumMod val="95000"/>
                    <a:lumOff val="5000"/>
                  </a:schemeClr>
                </a:solidFill>
              </a:rPr>
              <a:t>Private</a:t>
            </a:r>
            <a:r>
              <a:rPr lang="en-US" dirty="0" smtClean="0"/>
              <a:t>: 	  </a:t>
            </a:r>
            <a:r>
              <a:rPr lang="en-US" dirty="0" smtClean="0">
                <a:solidFill>
                  <a:schemeClr val="tx2"/>
                </a:solidFill>
              </a:rPr>
              <a:t>Used within the same class  </a:t>
            </a:r>
          </a:p>
          <a:p>
            <a:endParaRPr lang="en-US" dirty="0" smtClean="0">
              <a:solidFill>
                <a:schemeClr val="tx2"/>
              </a:solidFill>
            </a:endParaRPr>
          </a:p>
          <a:p>
            <a:r>
              <a:rPr lang="en-US" dirty="0" smtClean="0"/>
              <a:t>Protected:</a:t>
            </a:r>
            <a:r>
              <a:rPr lang="en-US" dirty="0" smtClean="0">
                <a:solidFill>
                  <a:schemeClr val="tx2"/>
                </a:solidFill>
              </a:rPr>
              <a:t>   Can be used by Inheritance class</a:t>
            </a:r>
          </a:p>
          <a:p>
            <a:endParaRPr lang="en-US" dirty="0" smtClean="0">
              <a:solidFill>
                <a:schemeClr val="tx2"/>
              </a:solidFill>
            </a:endParaRPr>
          </a:p>
          <a:p>
            <a:r>
              <a:rPr lang="en-US" dirty="0" smtClean="0"/>
              <a:t>Public:</a:t>
            </a:r>
            <a:r>
              <a:rPr lang="en-US" dirty="0" smtClean="0">
                <a:solidFill>
                  <a:schemeClr val="tx2"/>
                </a:solidFill>
              </a:rPr>
              <a:t> 	  Can be excess by anyone</a:t>
            </a:r>
          </a:p>
          <a:p>
            <a:pPr>
              <a:buNone/>
            </a:pPr>
            <a:endParaRPr lang="en-US" dirty="0" smtClean="0">
              <a:solidFill>
                <a:schemeClr val="tx2"/>
              </a:solidFill>
            </a:endParaRPr>
          </a:p>
          <a:p>
            <a:r>
              <a:rPr lang="en-US" dirty="0" smtClean="0"/>
              <a:t>Internal:</a:t>
            </a:r>
            <a:r>
              <a:rPr lang="en-US" dirty="0" smtClean="0">
                <a:solidFill>
                  <a:schemeClr val="tx2"/>
                </a:solidFill>
              </a:rPr>
              <a:t>	  Can be used within the same project</a:t>
            </a:r>
          </a:p>
          <a:p>
            <a:pPr>
              <a:buNone/>
            </a:pPr>
            <a:endParaRPr lang="en-US" dirty="0" smtClean="0">
              <a:solidFill>
                <a:schemeClr val="tx2"/>
              </a:solidFill>
            </a:endParaRPr>
          </a:p>
          <a:p>
            <a:r>
              <a:rPr lang="en-US" dirty="0" smtClean="0"/>
              <a:t>Protected Internal: </a:t>
            </a:r>
            <a:r>
              <a:rPr lang="en-US" dirty="0" smtClean="0">
                <a:solidFill>
                  <a:schemeClr val="tx2"/>
                </a:solidFill>
              </a:rPr>
              <a:t>Can be used by Inheritance in 			    		    same project.</a:t>
            </a:r>
            <a:endParaRPr lang="en-US" dirty="0">
              <a:solidFill>
                <a:schemeClr val="tx2"/>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 Example</a:t>
            </a:r>
            <a:endParaRPr lang="en-US" dirty="0"/>
          </a:p>
        </p:txBody>
      </p:sp>
      <p:sp>
        <p:nvSpPr>
          <p:cNvPr id="3" name="Content Placeholder 2"/>
          <p:cNvSpPr>
            <a:spLocks noGrp="1"/>
          </p:cNvSpPr>
          <p:nvPr>
            <p:ph sz="quarter" idx="1"/>
          </p:nvPr>
        </p:nvSpPr>
        <p:spPr/>
        <p:txBody>
          <a:bodyPr>
            <a:normAutofit/>
          </a:bodyPr>
          <a:lstStyle/>
          <a:p>
            <a:pPr>
              <a:buNone/>
            </a:pPr>
            <a:r>
              <a:rPr lang="en-US" sz="1400" dirty="0" smtClean="0"/>
              <a:t>Class Employee</a:t>
            </a:r>
          </a:p>
          <a:p>
            <a:pPr>
              <a:buNone/>
            </a:pPr>
            <a:r>
              <a:rPr lang="en-US" sz="1400" dirty="0" smtClean="0"/>
              <a:t>{</a:t>
            </a:r>
          </a:p>
          <a:p>
            <a:pPr>
              <a:buNone/>
            </a:pPr>
            <a:r>
              <a:rPr lang="en-US" sz="1400" dirty="0" smtClean="0"/>
              <a:t>	Private </a:t>
            </a:r>
            <a:r>
              <a:rPr lang="en-US" sz="1400" dirty="0" err="1" smtClean="0"/>
              <a:t>int</a:t>
            </a:r>
            <a:r>
              <a:rPr lang="en-US" sz="1400" dirty="0" smtClean="0"/>
              <a:t> ID;</a:t>
            </a:r>
          </a:p>
          <a:p>
            <a:pPr>
              <a:buNone/>
            </a:pPr>
            <a:r>
              <a:rPr lang="en-US" sz="1400" dirty="0" smtClean="0"/>
              <a:t>	Private string NAME;</a:t>
            </a:r>
          </a:p>
          <a:p>
            <a:pPr>
              <a:buNone/>
            </a:pPr>
            <a:r>
              <a:rPr lang="en-US" sz="1400" dirty="0" smtClean="0"/>
              <a:t>	Public void </a:t>
            </a:r>
            <a:r>
              <a:rPr lang="en-US" sz="1400" dirty="0" err="1" smtClean="0"/>
              <a:t>GetDetails</a:t>
            </a:r>
            <a:r>
              <a:rPr lang="en-US" sz="1400" dirty="0" smtClean="0"/>
              <a:t>()</a:t>
            </a:r>
          </a:p>
          <a:p>
            <a:pPr>
              <a:buNone/>
            </a:pPr>
            <a:r>
              <a:rPr lang="en-US" sz="1400" dirty="0" smtClean="0"/>
              <a:t>		{</a:t>
            </a:r>
          </a:p>
          <a:p>
            <a:pPr>
              <a:buNone/>
            </a:pPr>
            <a:r>
              <a:rPr lang="en-US" sz="1400" dirty="0" smtClean="0"/>
              <a:t>			--------</a:t>
            </a:r>
          </a:p>
          <a:p>
            <a:pPr>
              <a:buNone/>
            </a:pPr>
            <a:r>
              <a:rPr lang="en-US" sz="1400" dirty="0" smtClean="0"/>
              <a:t>		}</a:t>
            </a:r>
          </a:p>
          <a:p>
            <a:pPr>
              <a:buNone/>
            </a:pPr>
            <a:r>
              <a:rPr lang="en-US" sz="1400" dirty="0" smtClean="0"/>
              <a:t>	Public void </a:t>
            </a:r>
            <a:r>
              <a:rPr lang="en-US" sz="1400" dirty="0" err="1" smtClean="0"/>
              <a:t>ShowDetails</a:t>
            </a:r>
            <a:r>
              <a:rPr lang="en-US" sz="1400" dirty="0" smtClean="0"/>
              <a:t>()</a:t>
            </a:r>
          </a:p>
          <a:p>
            <a:pPr>
              <a:buNone/>
            </a:pPr>
            <a:r>
              <a:rPr lang="en-US" sz="1400" dirty="0" smtClean="0"/>
              <a:t>		{</a:t>
            </a:r>
          </a:p>
          <a:p>
            <a:pPr>
              <a:buNone/>
            </a:pPr>
            <a:r>
              <a:rPr lang="en-US" sz="1400" dirty="0" smtClean="0"/>
              <a:t>			----------</a:t>
            </a:r>
          </a:p>
          <a:p>
            <a:pPr>
              <a:buNone/>
            </a:pPr>
            <a:r>
              <a:rPr lang="en-US" sz="1400" dirty="0" smtClean="0"/>
              <a:t>		}</a:t>
            </a:r>
          </a:p>
          <a:p>
            <a:pPr>
              <a:buNone/>
            </a:pPr>
            <a:r>
              <a:rPr lang="en-US" sz="1400" dirty="0" smtClean="0"/>
              <a:t>}</a:t>
            </a:r>
          </a:p>
          <a:p>
            <a:pPr>
              <a:buNone/>
            </a:pPr>
            <a:endParaRPr lang="en-US" sz="1400" dirty="0" smtClean="0"/>
          </a:p>
          <a:p>
            <a:pPr>
              <a:buNone/>
            </a:pPr>
            <a:r>
              <a:rPr lang="en-US" sz="1400" dirty="0" smtClean="0"/>
              <a:t>Tips:- </a:t>
            </a:r>
            <a:r>
              <a:rPr lang="en-US" sz="1400" dirty="0" smtClean="0">
                <a:solidFill>
                  <a:srgbClr val="C00000"/>
                </a:solidFill>
              </a:rPr>
              <a:t>In construction of class prefer to use “Private” access for fields and “Public” access for methods.</a:t>
            </a:r>
          </a:p>
          <a:p>
            <a:pPr>
              <a:buNone/>
            </a:pPr>
            <a:r>
              <a:rPr lang="en-US" sz="1400" dirty="0" smtClean="0">
                <a:solidFill>
                  <a:srgbClr val="C00000"/>
                </a:solidFill>
              </a:rPr>
              <a:t>	      We can access a private field of class by defining it into a public method of that class.</a:t>
            </a:r>
          </a:p>
          <a:p>
            <a:pPr>
              <a:buNone/>
            </a:pPr>
            <a:endParaRPr lang="en-US" sz="1400" dirty="0" smtClean="0"/>
          </a:p>
          <a:p>
            <a:pPr>
              <a:buNone/>
            </a:pPr>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Properties</a:t>
            </a:r>
            <a:endParaRPr lang="en-US" dirty="0"/>
          </a:p>
        </p:txBody>
      </p:sp>
      <p:sp>
        <p:nvSpPr>
          <p:cNvPr id="3" name="Content Placeholder 2"/>
          <p:cNvSpPr>
            <a:spLocks noGrp="1"/>
          </p:cNvSpPr>
          <p:nvPr>
            <p:ph sz="quarter" idx="1"/>
          </p:nvPr>
        </p:nvSpPr>
        <p:spPr/>
        <p:txBody>
          <a:bodyPr/>
          <a:lstStyle/>
          <a:p>
            <a:pPr>
              <a:buFont typeface="Wingdings" pitchFamily="2" charset="2"/>
              <a:buChar char="v"/>
            </a:pPr>
            <a:r>
              <a:rPr lang="en-US" dirty="0" smtClean="0"/>
              <a:t>Properties are members that provide a flexible mechanism to read, write or compute the values of private fields</a:t>
            </a:r>
          </a:p>
          <a:p>
            <a:pPr>
              <a:buFont typeface="Wingdings" pitchFamily="2" charset="2"/>
              <a:buChar char="v"/>
            </a:pPr>
            <a:r>
              <a:rPr lang="en-US" dirty="0" smtClean="0"/>
              <a:t>Properties can be used as if they are public data members, but they are actually special methods called Accessors.</a:t>
            </a:r>
          </a:p>
          <a:p>
            <a:pPr>
              <a:buFont typeface="Wingdings" pitchFamily="2" charset="2"/>
              <a:buChar char="v"/>
            </a:pPr>
            <a:r>
              <a:rPr lang="en-US" dirty="0" smtClean="0"/>
              <a:t>It enables data to be accessed easily and still helps promote the safety and flexibility of methods.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extLst>
      <p:ext uri="{BB962C8B-B14F-4D97-AF65-F5344CB8AC3E}">
        <p14:creationId xmlns:p14="http://schemas.microsoft.com/office/powerpoint/2010/main" val="3831787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Accessors of Properties</a:t>
            </a:r>
            <a:endParaRPr lang="en-US" dirty="0"/>
          </a:p>
        </p:txBody>
      </p:sp>
      <p:sp>
        <p:nvSpPr>
          <p:cNvPr id="3" name="Content Placeholder 2"/>
          <p:cNvSpPr>
            <a:spLocks noGrp="1"/>
          </p:cNvSpPr>
          <p:nvPr>
            <p:ph sz="quarter" idx="1"/>
          </p:nvPr>
        </p:nvSpPr>
        <p:spPr/>
        <p:txBody>
          <a:bodyPr/>
          <a:lstStyle/>
          <a:p>
            <a:r>
              <a:rPr lang="en-US" dirty="0" smtClean="0"/>
              <a:t>GET: To read value from the field</a:t>
            </a:r>
          </a:p>
          <a:p>
            <a:pPr>
              <a:buNone/>
            </a:pPr>
            <a:endParaRPr lang="en-US" dirty="0" smtClean="0"/>
          </a:p>
          <a:p>
            <a:r>
              <a:rPr lang="en-US" dirty="0" smtClean="0"/>
              <a:t>SET: To write Value into the field</a:t>
            </a:r>
          </a:p>
          <a:p>
            <a:pPr>
              <a:buNone/>
            </a:pPr>
            <a:endParaRPr lang="en-US" dirty="0" smtClean="0"/>
          </a:p>
          <a:p>
            <a:pPr>
              <a:buNone/>
            </a:pPr>
            <a:r>
              <a:rPr lang="en-US" sz="2400" dirty="0" smtClean="0">
                <a:solidFill>
                  <a:schemeClr val="accent1"/>
                </a:solidFill>
              </a:rPr>
              <a:t>Tip:- SET uses an implicit parameter called “Value”, whose type is the type of the property within its declaration.</a:t>
            </a:r>
            <a:r>
              <a:rPr lang="en-US" dirty="0" smtClean="0"/>
              <a:t> </a:t>
            </a:r>
          </a:p>
          <a:p>
            <a:pPr>
              <a:buNone/>
            </a:pPr>
            <a:r>
              <a:rPr lang="en-US" sz="2400" dirty="0" smtClean="0">
                <a:solidFill>
                  <a:schemeClr val="accent1"/>
                </a:solidFill>
              </a:rPr>
              <a:t>Tip:- The methods in which argument are not passed are called accessor.</a:t>
            </a:r>
            <a:endParaRPr lang="en-US" sz="2400" dirty="0">
              <a:solidFill>
                <a:schemeClr val="accent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extLst>
      <p:ext uri="{BB962C8B-B14F-4D97-AF65-F5344CB8AC3E}">
        <p14:creationId xmlns:p14="http://schemas.microsoft.com/office/powerpoint/2010/main" val="13663309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Properties</a:t>
            </a:r>
            <a:endParaRPr lang="en-US" dirty="0"/>
          </a:p>
        </p:txBody>
      </p:sp>
      <p:sp>
        <p:nvSpPr>
          <p:cNvPr id="3" name="Content Placeholder 2"/>
          <p:cNvSpPr>
            <a:spLocks noGrp="1"/>
          </p:cNvSpPr>
          <p:nvPr>
            <p:ph sz="quarter" idx="1"/>
          </p:nvPr>
        </p:nvSpPr>
        <p:spPr>
          <a:xfrm>
            <a:off x="301752" y="1600200"/>
            <a:ext cx="8503920" cy="4572000"/>
          </a:xfrm>
        </p:spPr>
        <p:txBody>
          <a:bodyPr>
            <a:normAutofit fontScale="47500" lnSpcReduction="20000"/>
          </a:bodyPr>
          <a:lstStyle/>
          <a:p>
            <a:pPr>
              <a:buNone/>
            </a:pPr>
            <a:r>
              <a:rPr lang="en-US" dirty="0" smtClean="0"/>
              <a:t>Using System;</a:t>
            </a:r>
          </a:p>
          <a:p>
            <a:pPr>
              <a:buNone/>
            </a:pPr>
            <a:r>
              <a:rPr lang="en-US" dirty="0" smtClean="0"/>
              <a:t>Class Employee</a:t>
            </a:r>
          </a:p>
          <a:p>
            <a:pPr>
              <a:buNone/>
            </a:pPr>
            <a:r>
              <a:rPr lang="en-US" dirty="0" smtClean="0"/>
              <a:t>{</a:t>
            </a:r>
          </a:p>
          <a:p>
            <a:pPr>
              <a:buNone/>
            </a:pPr>
            <a:r>
              <a:rPr lang="en-US" dirty="0" smtClean="0"/>
              <a:t>	private </a:t>
            </a:r>
            <a:r>
              <a:rPr lang="en-US" dirty="0" err="1" smtClean="0"/>
              <a:t>int</a:t>
            </a:r>
            <a:r>
              <a:rPr lang="en-US" dirty="0" smtClean="0"/>
              <a:t> ID;</a:t>
            </a:r>
          </a:p>
          <a:p>
            <a:pPr>
              <a:buNone/>
            </a:pPr>
            <a:r>
              <a:rPr lang="en-US" dirty="0" smtClean="0"/>
              <a:t>	public </a:t>
            </a:r>
            <a:r>
              <a:rPr lang="en-US" dirty="0" err="1" smtClean="0"/>
              <a:t>int</a:t>
            </a:r>
            <a:r>
              <a:rPr lang="en-US" dirty="0" smtClean="0"/>
              <a:t> IDNO</a:t>
            </a:r>
          </a:p>
          <a:p>
            <a:pPr>
              <a:buNone/>
            </a:pPr>
            <a:r>
              <a:rPr lang="en-US" dirty="0" smtClean="0"/>
              <a:t>	{</a:t>
            </a:r>
          </a:p>
          <a:p>
            <a:pPr>
              <a:buNone/>
            </a:pPr>
            <a:r>
              <a:rPr lang="en-US" dirty="0" smtClean="0"/>
              <a:t>		get </a:t>
            </a:r>
          </a:p>
          <a:p>
            <a:pPr>
              <a:buNone/>
            </a:pPr>
            <a:r>
              <a:rPr lang="en-US" dirty="0" smtClean="0"/>
              <a:t>		{</a:t>
            </a:r>
          </a:p>
          <a:p>
            <a:pPr>
              <a:buNone/>
            </a:pPr>
            <a:r>
              <a:rPr lang="en-US" dirty="0" smtClean="0"/>
              <a:t>		    return ID;</a:t>
            </a:r>
          </a:p>
          <a:p>
            <a:pPr>
              <a:buNone/>
            </a:pPr>
            <a:r>
              <a:rPr lang="en-US" dirty="0" smtClean="0"/>
              <a:t>		}</a:t>
            </a:r>
          </a:p>
          <a:p>
            <a:pPr>
              <a:buNone/>
            </a:pPr>
            <a:r>
              <a:rPr lang="en-US" dirty="0" smtClean="0"/>
              <a:t>		set</a:t>
            </a:r>
          </a:p>
          <a:p>
            <a:pPr>
              <a:buNone/>
            </a:pPr>
            <a:r>
              <a:rPr lang="en-US" dirty="0" smtClean="0"/>
              <a:t>		{</a:t>
            </a:r>
          </a:p>
          <a:p>
            <a:pPr>
              <a:buNone/>
            </a:pPr>
            <a:r>
              <a:rPr lang="en-US" dirty="0" smtClean="0"/>
              <a:t>		     ID=Value;</a:t>
            </a:r>
          </a:p>
          <a:p>
            <a:pPr>
              <a:buNone/>
            </a:pPr>
            <a:r>
              <a:rPr lang="en-US" dirty="0" smtClean="0"/>
              <a:t>		}</a:t>
            </a:r>
          </a:p>
          <a:p>
            <a:pPr>
              <a:buNone/>
            </a:pPr>
            <a:r>
              <a:rPr lang="en-US" dirty="0" smtClean="0"/>
              <a:t>	}</a:t>
            </a:r>
          </a:p>
          <a:p>
            <a:pPr>
              <a:buNone/>
            </a:pPr>
            <a:r>
              <a:rPr lang="en-US" dirty="0" smtClean="0"/>
              <a:t>}</a:t>
            </a:r>
          </a:p>
          <a:p>
            <a:pPr>
              <a:buNone/>
            </a:pPr>
            <a:r>
              <a:rPr lang="en-US" dirty="0" smtClean="0"/>
              <a:t>Public static void main(String []</a:t>
            </a:r>
            <a:r>
              <a:rPr lang="en-US" dirty="0" err="1" smtClean="0"/>
              <a:t>args</a:t>
            </a:r>
            <a:r>
              <a:rPr lang="en-US" dirty="0" smtClean="0"/>
              <a:t>)</a:t>
            </a:r>
          </a:p>
          <a:p>
            <a:pPr>
              <a:buNone/>
            </a:pPr>
            <a:r>
              <a:rPr lang="en-US" dirty="0" smtClean="0"/>
              <a:t>{</a:t>
            </a:r>
          </a:p>
          <a:p>
            <a:pPr>
              <a:buNone/>
            </a:pPr>
            <a:r>
              <a:rPr lang="en-US" dirty="0" smtClean="0"/>
              <a:t>	Employee e1= new Employee();</a:t>
            </a:r>
          </a:p>
          <a:p>
            <a:pPr>
              <a:buNone/>
            </a:pPr>
            <a:r>
              <a:rPr lang="en-US" dirty="0" smtClean="0"/>
              <a:t>	e1.IDNO= 1010</a:t>
            </a:r>
          </a:p>
          <a:p>
            <a:pPr>
              <a:buNone/>
            </a:pPr>
            <a:r>
              <a:rPr lang="en-US" dirty="0" smtClean="0"/>
              <a:t>	C.W.L(“The given value of  IDNO IS:”+ e1.IDNO)</a:t>
            </a:r>
          </a:p>
          <a:p>
            <a:pPr>
              <a:buNone/>
            </a:pPr>
            <a:r>
              <a:rPr lang="en-US" dirty="0" smtClean="0"/>
              <a:t>}</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extLst>
      <p:ext uri="{BB962C8B-B14F-4D97-AF65-F5344CB8AC3E}">
        <p14:creationId xmlns:p14="http://schemas.microsoft.com/office/powerpoint/2010/main" val="2804531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C# Properties </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Read Only Properties:- properties that have only 					GET accessor.</a:t>
            </a:r>
          </a:p>
          <a:p>
            <a:r>
              <a:rPr lang="en-US" dirty="0" smtClean="0"/>
              <a:t>Write Only Properties:- properties that have only 					SET accessor.</a:t>
            </a:r>
          </a:p>
          <a:p>
            <a:r>
              <a:rPr lang="en-US" dirty="0" smtClean="0"/>
              <a:t>Read/Write Properties:- Having both GET and SET 					accessor.</a:t>
            </a:r>
          </a:p>
          <a:p>
            <a:r>
              <a:rPr lang="en-US" dirty="0" smtClean="0"/>
              <a:t>Auto-Implemented Properties:- When no additional logic is required, we can declare properties as shown below</a:t>
            </a:r>
          </a:p>
          <a:p>
            <a:pPr>
              <a:buNone/>
            </a:pPr>
            <a:r>
              <a:rPr lang="en-US" dirty="0" smtClean="0"/>
              <a:t>Public </a:t>
            </a:r>
            <a:r>
              <a:rPr lang="en-US" dirty="0" err="1" smtClean="0"/>
              <a:t>int</a:t>
            </a:r>
            <a:r>
              <a:rPr lang="en-US" dirty="0" smtClean="0"/>
              <a:t> EMPNO</a:t>
            </a:r>
          </a:p>
          <a:p>
            <a:pPr>
              <a:buNone/>
            </a:pPr>
            <a:r>
              <a:rPr lang="en-US" dirty="0" smtClean="0"/>
              <a:t>{ </a:t>
            </a:r>
          </a:p>
          <a:p>
            <a:pPr>
              <a:buNone/>
            </a:pPr>
            <a:r>
              <a:rPr lang="en-US" dirty="0" smtClean="0"/>
              <a:t>	get;</a:t>
            </a:r>
          </a:p>
          <a:p>
            <a:pPr>
              <a:buNone/>
            </a:pPr>
            <a:r>
              <a:rPr lang="en-US" dirty="0" smtClean="0"/>
              <a:t>	set;</a:t>
            </a:r>
          </a:p>
          <a:p>
            <a:pPr>
              <a:buNone/>
            </a:pPr>
            <a:r>
              <a:rPr lang="en-US" dirty="0" smtClean="0"/>
              <a:t>}</a:t>
            </a:r>
          </a:p>
          <a:p>
            <a:pPr>
              <a:buNone/>
            </a:pPr>
            <a:r>
              <a:rPr lang="en-US" dirty="0" smtClean="0">
                <a:solidFill>
                  <a:schemeClr val="accent1"/>
                </a:solidFill>
              </a:rPr>
              <a:t>Tip:- To create a read-only auto- implemented property, give it a private SET accessor</a:t>
            </a:r>
          </a:p>
          <a:p>
            <a:pPr>
              <a:buNone/>
            </a:pPr>
            <a:r>
              <a:rPr lang="en-US" dirty="0" smtClean="0">
                <a:solidFill>
                  <a:schemeClr val="accent1"/>
                </a:solidFill>
              </a:rPr>
              <a:t>Tip:- Auto-implemented property must declare both GET and SET accessor.</a:t>
            </a:r>
            <a:endParaRPr lang="en-US" dirty="0">
              <a:solidFill>
                <a:schemeClr val="accent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extLst>
      <p:ext uri="{BB962C8B-B14F-4D97-AF65-F5344CB8AC3E}">
        <p14:creationId xmlns:p14="http://schemas.microsoft.com/office/powerpoint/2010/main" val="25352678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Advantages of Encapsulation</a:t>
            </a:r>
          </a:p>
        </p:txBody>
      </p:sp>
      <p:sp>
        <p:nvSpPr>
          <p:cNvPr id="62467" name="Rectangle 3" descr="Rectangle: Click to edit Master text styles&#10;Second level&#10;Third level&#10;Fourth level&#10;Fifth level"/>
          <p:cNvSpPr>
            <a:spLocks noGrp="1" noChangeArrowheads="1"/>
          </p:cNvSpPr>
          <p:nvPr>
            <p:ph sz="quarter" idx="1"/>
          </p:nvPr>
        </p:nvSpPr>
        <p:spPr/>
        <p:txBody>
          <a:bodyPr/>
          <a:lstStyle/>
          <a:p>
            <a:r>
              <a:rPr lang="en-US"/>
              <a:t> Protection</a:t>
            </a:r>
          </a:p>
          <a:p>
            <a:r>
              <a:rPr lang="en-US"/>
              <a:t> Consistency</a:t>
            </a:r>
          </a:p>
          <a:p>
            <a:r>
              <a:rPr lang="en-US"/>
              <a:t> Allows change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a:xfrm>
            <a:off x="609600" y="381000"/>
            <a:ext cx="7772400" cy="608012"/>
          </a:xfrm>
        </p:spPr>
        <p:txBody>
          <a:bodyPr/>
          <a:lstStyle/>
          <a:p>
            <a:r>
              <a:rPr lang="en-US" dirty="0"/>
              <a:t>Inheritance</a:t>
            </a:r>
          </a:p>
        </p:txBody>
      </p:sp>
      <p:sp>
        <p:nvSpPr>
          <p:cNvPr id="47107" name="Rectangle 1027" descr="Rectangle: Click to edit Master text styles&#10;Second level&#10;Third level&#10;Fourth level&#10;Fifth level"/>
          <p:cNvSpPr>
            <a:spLocks noGrp="1" noChangeArrowheads="1"/>
          </p:cNvSpPr>
          <p:nvPr>
            <p:ph sz="quarter" idx="1"/>
          </p:nvPr>
        </p:nvSpPr>
        <p:spPr/>
        <p:txBody>
          <a:bodyPr>
            <a:normAutofit fontScale="92500" lnSpcReduction="10000"/>
          </a:bodyPr>
          <a:lstStyle/>
          <a:p>
            <a:r>
              <a:rPr lang="en-US" dirty="0"/>
              <a:t>A class which is a subtype of a more general class is said to be inherited from it.</a:t>
            </a:r>
          </a:p>
          <a:p>
            <a:r>
              <a:rPr lang="en-US" dirty="0"/>
              <a:t>The sub-class inherits the base class’ data members and member functions</a:t>
            </a:r>
          </a:p>
          <a:p>
            <a:r>
              <a:rPr lang="en-US" dirty="0" smtClean="0"/>
              <a:t>A sub-class has all data members of its base-class plus its own</a:t>
            </a:r>
          </a:p>
          <a:p>
            <a:r>
              <a:rPr lang="en-US" dirty="0" smtClean="0"/>
              <a:t>A sub-class has all member functions of its base class (with changes) plus its own</a:t>
            </a:r>
          </a:p>
          <a:p>
            <a:endParaRPr lang="en-US" dirty="0" smtClean="0"/>
          </a:p>
          <a:p>
            <a:r>
              <a:rPr lang="en-US" dirty="0" smtClean="0"/>
              <a:t>Tips:- </a:t>
            </a:r>
            <a:r>
              <a:rPr lang="en-US" dirty="0" smtClean="0">
                <a:solidFill>
                  <a:srgbClr val="C00000"/>
                </a:solidFill>
              </a:rPr>
              <a:t>Every class in C# is Inherited from </a:t>
            </a:r>
            <a:r>
              <a:rPr lang="en-US" dirty="0" err="1" smtClean="0">
                <a:solidFill>
                  <a:srgbClr val="C00000"/>
                </a:solidFill>
              </a:rPr>
              <a:t>System.Object</a:t>
            </a:r>
            <a:r>
              <a:rPr lang="en-US" dirty="0" smtClean="0">
                <a:solidFill>
                  <a:srgbClr val="C00000"/>
                </a:solidFill>
              </a:rPr>
              <a:t> Class of C#.(Base Class)</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a:xfrm>
            <a:off x="609600" y="-228600"/>
            <a:ext cx="7772400" cy="1143000"/>
          </a:xfrm>
        </p:spPr>
        <p:txBody>
          <a:bodyPr/>
          <a:lstStyle/>
          <a:p>
            <a:r>
              <a:rPr lang="en-US" dirty="0" smtClean="0"/>
              <a:t>Is-a Relationship in Inheritance </a:t>
            </a:r>
            <a:endParaRPr lang="en-US" dirty="0"/>
          </a:p>
        </p:txBody>
      </p:sp>
      <p:grpSp>
        <p:nvGrpSpPr>
          <p:cNvPr id="2" name="Group 1052"/>
          <p:cNvGrpSpPr>
            <a:grpSpLocks/>
          </p:cNvGrpSpPr>
          <p:nvPr/>
        </p:nvGrpSpPr>
        <p:grpSpPr bwMode="auto">
          <a:xfrm>
            <a:off x="838200" y="2057400"/>
            <a:ext cx="7315200" cy="3733800"/>
            <a:chOff x="96" y="1296"/>
            <a:chExt cx="4608" cy="2352"/>
          </a:xfrm>
        </p:grpSpPr>
        <p:sp>
          <p:nvSpPr>
            <p:cNvPr id="51204" name="Rectangle 1028"/>
            <p:cNvSpPr>
              <a:spLocks noChangeArrowheads="1"/>
            </p:cNvSpPr>
            <p:nvPr/>
          </p:nvSpPr>
          <p:spPr bwMode="auto">
            <a:xfrm>
              <a:off x="960" y="1920"/>
              <a:ext cx="1536" cy="384"/>
            </a:xfrm>
            <a:prstGeom prst="rect">
              <a:avLst/>
            </a:prstGeom>
            <a:solidFill>
              <a:schemeClr val="bg1"/>
            </a:solidFill>
            <a:ln w="9525">
              <a:solidFill>
                <a:schemeClr val="tx1"/>
              </a:solidFill>
              <a:miter lim="800000"/>
              <a:headEnd/>
              <a:tailEnd/>
            </a:ln>
            <a:effectLst/>
          </p:spPr>
          <p:txBody>
            <a:bodyPr wrap="none" anchor="ctr"/>
            <a:lstStyle/>
            <a:p>
              <a:pPr algn="ctr"/>
              <a:r>
                <a:rPr lang="en-US" dirty="0">
                  <a:latin typeface="Times New Roman" pitchFamily="18" charset="0"/>
                </a:rPr>
                <a:t>Mammal</a:t>
              </a:r>
            </a:p>
          </p:txBody>
        </p:sp>
        <p:sp>
          <p:nvSpPr>
            <p:cNvPr id="51205" name="Rectangle 1029"/>
            <p:cNvSpPr>
              <a:spLocks noChangeArrowheads="1"/>
            </p:cNvSpPr>
            <p:nvPr/>
          </p:nvSpPr>
          <p:spPr bwMode="auto">
            <a:xfrm>
              <a:off x="336" y="2592"/>
              <a:ext cx="1056" cy="384"/>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Rodent</a:t>
              </a:r>
            </a:p>
          </p:txBody>
        </p:sp>
        <p:sp>
          <p:nvSpPr>
            <p:cNvPr id="51206" name="Rectangle 1030"/>
            <p:cNvSpPr>
              <a:spLocks noChangeArrowheads="1"/>
            </p:cNvSpPr>
            <p:nvPr/>
          </p:nvSpPr>
          <p:spPr bwMode="auto">
            <a:xfrm>
              <a:off x="1536" y="2592"/>
              <a:ext cx="1152" cy="384"/>
            </a:xfrm>
            <a:prstGeom prst="rect">
              <a:avLst/>
            </a:prstGeom>
            <a:solidFill>
              <a:schemeClr val="bg1"/>
            </a:solidFill>
            <a:ln w="9525">
              <a:solidFill>
                <a:schemeClr val="tx1"/>
              </a:solidFill>
              <a:miter lim="800000"/>
              <a:headEnd/>
              <a:tailEnd/>
            </a:ln>
            <a:effectLst/>
          </p:spPr>
          <p:txBody>
            <a:bodyPr wrap="none" anchor="ctr"/>
            <a:lstStyle/>
            <a:p>
              <a:pPr algn="ctr"/>
              <a:r>
                <a:rPr lang="en-US" dirty="0">
                  <a:latin typeface="Times New Roman" pitchFamily="18" charset="0"/>
                </a:rPr>
                <a:t>Primate</a:t>
              </a:r>
            </a:p>
          </p:txBody>
        </p:sp>
        <p:sp>
          <p:nvSpPr>
            <p:cNvPr id="51207" name="Rectangle 1031"/>
            <p:cNvSpPr>
              <a:spLocks noChangeArrowheads="1"/>
            </p:cNvSpPr>
            <p:nvPr/>
          </p:nvSpPr>
          <p:spPr bwMode="auto">
            <a:xfrm>
              <a:off x="2784" y="2592"/>
              <a:ext cx="1200" cy="384"/>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Cats</a:t>
              </a:r>
            </a:p>
          </p:txBody>
        </p:sp>
        <p:sp>
          <p:nvSpPr>
            <p:cNvPr id="51208" name="Rectangle 1032"/>
            <p:cNvSpPr>
              <a:spLocks noChangeArrowheads="1"/>
            </p:cNvSpPr>
            <p:nvPr/>
          </p:nvSpPr>
          <p:spPr bwMode="auto">
            <a:xfrm>
              <a:off x="3168" y="1920"/>
              <a:ext cx="1536" cy="384"/>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Reptile</a:t>
              </a:r>
            </a:p>
          </p:txBody>
        </p:sp>
        <p:sp>
          <p:nvSpPr>
            <p:cNvPr id="51209" name="Rectangle 1033"/>
            <p:cNvSpPr>
              <a:spLocks noChangeArrowheads="1"/>
            </p:cNvSpPr>
            <p:nvPr/>
          </p:nvSpPr>
          <p:spPr bwMode="auto">
            <a:xfrm>
              <a:off x="2016" y="1296"/>
              <a:ext cx="1152" cy="384"/>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Animal</a:t>
              </a:r>
            </a:p>
          </p:txBody>
        </p:sp>
        <p:sp>
          <p:nvSpPr>
            <p:cNvPr id="51210" name="Line 1034"/>
            <p:cNvSpPr>
              <a:spLocks noChangeShapeType="1"/>
            </p:cNvSpPr>
            <p:nvPr/>
          </p:nvSpPr>
          <p:spPr bwMode="auto">
            <a:xfrm>
              <a:off x="960" y="2448"/>
              <a:ext cx="0" cy="144"/>
            </a:xfrm>
            <a:prstGeom prst="line">
              <a:avLst/>
            </a:prstGeom>
            <a:noFill/>
            <a:ln w="9525">
              <a:solidFill>
                <a:schemeClr val="tx1"/>
              </a:solidFill>
              <a:round/>
              <a:headEnd/>
              <a:tailEnd/>
            </a:ln>
            <a:effectLst/>
          </p:spPr>
          <p:txBody>
            <a:bodyPr wrap="none"/>
            <a:lstStyle/>
            <a:p>
              <a:endParaRPr lang="en-US"/>
            </a:p>
          </p:txBody>
        </p:sp>
        <p:sp>
          <p:nvSpPr>
            <p:cNvPr id="51211" name="Line 1035"/>
            <p:cNvSpPr>
              <a:spLocks noChangeShapeType="1"/>
            </p:cNvSpPr>
            <p:nvPr/>
          </p:nvSpPr>
          <p:spPr bwMode="auto">
            <a:xfrm flipV="1">
              <a:off x="1728" y="1824"/>
              <a:ext cx="0" cy="96"/>
            </a:xfrm>
            <a:prstGeom prst="line">
              <a:avLst/>
            </a:prstGeom>
            <a:noFill/>
            <a:ln w="9525">
              <a:solidFill>
                <a:schemeClr val="tx1"/>
              </a:solidFill>
              <a:round/>
              <a:headEnd/>
              <a:tailEnd/>
            </a:ln>
            <a:effectLst/>
          </p:spPr>
          <p:txBody>
            <a:bodyPr wrap="none"/>
            <a:lstStyle/>
            <a:p>
              <a:endParaRPr lang="en-US"/>
            </a:p>
          </p:txBody>
        </p:sp>
        <p:sp>
          <p:nvSpPr>
            <p:cNvPr id="51212" name="Line 1036"/>
            <p:cNvSpPr>
              <a:spLocks noChangeShapeType="1"/>
            </p:cNvSpPr>
            <p:nvPr/>
          </p:nvSpPr>
          <p:spPr bwMode="auto">
            <a:xfrm>
              <a:off x="1728" y="1824"/>
              <a:ext cx="2208" cy="0"/>
            </a:xfrm>
            <a:prstGeom prst="line">
              <a:avLst/>
            </a:prstGeom>
            <a:noFill/>
            <a:ln w="9525">
              <a:solidFill>
                <a:schemeClr val="tx1"/>
              </a:solidFill>
              <a:round/>
              <a:headEnd/>
              <a:tailEnd/>
            </a:ln>
            <a:effectLst/>
          </p:spPr>
          <p:txBody>
            <a:bodyPr wrap="none"/>
            <a:lstStyle/>
            <a:p>
              <a:endParaRPr lang="en-US"/>
            </a:p>
          </p:txBody>
        </p:sp>
        <p:sp>
          <p:nvSpPr>
            <p:cNvPr id="51213" name="Line 1037"/>
            <p:cNvSpPr>
              <a:spLocks noChangeShapeType="1"/>
            </p:cNvSpPr>
            <p:nvPr/>
          </p:nvSpPr>
          <p:spPr bwMode="auto">
            <a:xfrm>
              <a:off x="3936" y="1824"/>
              <a:ext cx="0" cy="96"/>
            </a:xfrm>
            <a:prstGeom prst="line">
              <a:avLst/>
            </a:prstGeom>
            <a:noFill/>
            <a:ln w="9525">
              <a:solidFill>
                <a:schemeClr val="tx1"/>
              </a:solidFill>
              <a:round/>
              <a:headEnd/>
              <a:tailEnd/>
            </a:ln>
            <a:effectLst/>
          </p:spPr>
          <p:txBody>
            <a:bodyPr wrap="none"/>
            <a:lstStyle/>
            <a:p>
              <a:endParaRPr lang="en-US"/>
            </a:p>
          </p:txBody>
        </p:sp>
        <p:sp>
          <p:nvSpPr>
            <p:cNvPr id="51214" name="Line 1038"/>
            <p:cNvSpPr>
              <a:spLocks noChangeShapeType="1"/>
            </p:cNvSpPr>
            <p:nvPr/>
          </p:nvSpPr>
          <p:spPr bwMode="auto">
            <a:xfrm>
              <a:off x="1776" y="2304"/>
              <a:ext cx="0" cy="144"/>
            </a:xfrm>
            <a:prstGeom prst="line">
              <a:avLst/>
            </a:prstGeom>
            <a:noFill/>
            <a:ln w="9525">
              <a:solidFill>
                <a:schemeClr val="tx1"/>
              </a:solidFill>
              <a:round/>
              <a:headEnd/>
              <a:tailEnd/>
            </a:ln>
            <a:effectLst/>
          </p:spPr>
          <p:txBody>
            <a:bodyPr wrap="none"/>
            <a:lstStyle/>
            <a:p>
              <a:endParaRPr lang="en-US"/>
            </a:p>
          </p:txBody>
        </p:sp>
        <p:sp>
          <p:nvSpPr>
            <p:cNvPr id="51215" name="Line 1039"/>
            <p:cNvSpPr>
              <a:spLocks noChangeShapeType="1"/>
            </p:cNvSpPr>
            <p:nvPr/>
          </p:nvSpPr>
          <p:spPr bwMode="auto">
            <a:xfrm>
              <a:off x="960" y="2448"/>
              <a:ext cx="2208" cy="0"/>
            </a:xfrm>
            <a:prstGeom prst="line">
              <a:avLst/>
            </a:prstGeom>
            <a:noFill/>
            <a:ln w="9525">
              <a:solidFill>
                <a:schemeClr val="tx1"/>
              </a:solidFill>
              <a:round/>
              <a:headEnd/>
              <a:tailEnd/>
            </a:ln>
            <a:effectLst/>
          </p:spPr>
          <p:txBody>
            <a:bodyPr wrap="none"/>
            <a:lstStyle/>
            <a:p>
              <a:endParaRPr lang="en-US"/>
            </a:p>
          </p:txBody>
        </p:sp>
        <p:sp>
          <p:nvSpPr>
            <p:cNvPr id="51216" name="Line 1040"/>
            <p:cNvSpPr>
              <a:spLocks noChangeShapeType="1"/>
            </p:cNvSpPr>
            <p:nvPr/>
          </p:nvSpPr>
          <p:spPr bwMode="auto">
            <a:xfrm>
              <a:off x="2016" y="2448"/>
              <a:ext cx="0" cy="144"/>
            </a:xfrm>
            <a:prstGeom prst="line">
              <a:avLst/>
            </a:prstGeom>
            <a:noFill/>
            <a:ln w="9525">
              <a:solidFill>
                <a:schemeClr val="tx1"/>
              </a:solidFill>
              <a:round/>
              <a:headEnd/>
              <a:tailEnd/>
            </a:ln>
            <a:effectLst/>
          </p:spPr>
          <p:txBody>
            <a:bodyPr wrap="none"/>
            <a:lstStyle/>
            <a:p>
              <a:endParaRPr lang="en-US"/>
            </a:p>
          </p:txBody>
        </p:sp>
        <p:sp>
          <p:nvSpPr>
            <p:cNvPr id="51217" name="Line 1041"/>
            <p:cNvSpPr>
              <a:spLocks noChangeShapeType="1"/>
            </p:cNvSpPr>
            <p:nvPr/>
          </p:nvSpPr>
          <p:spPr bwMode="auto">
            <a:xfrm>
              <a:off x="3168" y="2448"/>
              <a:ext cx="0" cy="144"/>
            </a:xfrm>
            <a:prstGeom prst="line">
              <a:avLst/>
            </a:prstGeom>
            <a:noFill/>
            <a:ln w="9525">
              <a:solidFill>
                <a:schemeClr val="tx1"/>
              </a:solidFill>
              <a:round/>
              <a:headEnd/>
              <a:tailEnd/>
            </a:ln>
            <a:effectLst/>
          </p:spPr>
          <p:txBody>
            <a:bodyPr wrap="none"/>
            <a:lstStyle/>
            <a:p>
              <a:endParaRPr lang="en-US"/>
            </a:p>
          </p:txBody>
        </p:sp>
        <p:sp>
          <p:nvSpPr>
            <p:cNvPr id="51218" name="Line 1042"/>
            <p:cNvSpPr>
              <a:spLocks noChangeShapeType="1"/>
            </p:cNvSpPr>
            <p:nvPr/>
          </p:nvSpPr>
          <p:spPr bwMode="auto">
            <a:xfrm>
              <a:off x="2640" y="1680"/>
              <a:ext cx="0" cy="144"/>
            </a:xfrm>
            <a:prstGeom prst="line">
              <a:avLst/>
            </a:prstGeom>
            <a:noFill/>
            <a:ln w="9525">
              <a:solidFill>
                <a:schemeClr val="tx1"/>
              </a:solidFill>
              <a:round/>
              <a:headEnd/>
              <a:tailEnd/>
            </a:ln>
            <a:effectLst/>
          </p:spPr>
          <p:txBody>
            <a:bodyPr wrap="none"/>
            <a:lstStyle/>
            <a:p>
              <a:endParaRPr lang="en-US"/>
            </a:p>
          </p:txBody>
        </p:sp>
        <p:sp>
          <p:nvSpPr>
            <p:cNvPr id="51220" name="Rectangle 1044"/>
            <p:cNvSpPr>
              <a:spLocks noChangeArrowheads="1"/>
            </p:cNvSpPr>
            <p:nvPr/>
          </p:nvSpPr>
          <p:spPr bwMode="auto">
            <a:xfrm>
              <a:off x="864" y="3264"/>
              <a:ext cx="1152" cy="384"/>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Squirel</a:t>
              </a:r>
            </a:p>
          </p:txBody>
        </p:sp>
        <p:sp>
          <p:nvSpPr>
            <p:cNvPr id="51221" name="Rectangle 1045"/>
            <p:cNvSpPr>
              <a:spLocks noChangeArrowheads="1"/>
            </p:cNvSpPr>
            <p:nvPr/>
          </p:nvSpPr>
          <p:spPr bwMode="auto">
            <a:xfrm>
              <a:off x="2112" y="3264"/>
              <a:ext cx="1200" cy="384"/>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Rabbit</a:t>
              </a:r>
            </a:p>
          </p:txBody>
        </p:sp>
        <p:sp>
          <p:nvSpPr>
            <p:cNvPr id="51222" name="Line 1046"/>
            <p:cNvSpPr>
              <a:spLocks noChangeShapeType="1"/>
            </p:cNvSpPr>
            <p:nvPr/>
          </p:nvSpPr>
          <p:spPr bwMode="auto">
            <a:xfrm>
              <a:off x="960" y="2976"/>
              <a:ext cx="0" cy="144"/>
            </a:xfrm>
            <a:prstGeom prst="line">
              <a:avLst/>
            </a:prstGeom>
            <a:noFill/>
            <a:ln w="9525">
              <a:solidFill>
                <a:schemeClr val="tx1"/>
              </a:solidFill>
              <a:round/>
              <a:headEnd/>
              <a:tailEnd/>
            </a:ln>
            <a:effectLst/>
          </p:spPr>
          <p:txBody>
            <a:bodyPr wrap="none"/>
            <a:lstStyle/>
            <a:p>
              <a:endParaRPr lang="en-US"/>
            </a:p>
          </p:txBody>
        </p:sp>
        <p:sp>
          <p:nvSpPr>
            <p:cNvPr id="51223" name="Line 1047"/>
            <p:cNvSpPr>
              <a:spLocks noChangeShapeType="1"/>
            </p:cNvSpPr>
            <p:nvPr/>
          </p:nvSpPr>
          <p:spPr bwMode="auto">
            <a:xfrm>
              <a:off x="288" y="3120"/>
              <a:ext cx="2208" cy="0"/>
            </a:xfrm>
            <a:prstGeom prst="line">
              <a:avLst/>
            </a:prstGeom>
            <a:noFill/>
            <a:ln w="9525">
              <a:solidFill>
                <a:schemeClr val="tx1"/>
              </a:solidFill>
              <a:round/>
              <a:headEnd/>
              <a:tailEnd/>
            </a:ln>
            <a:effectLst/>
          </p:spPr>
          <p:txBody>
            <a:bodyPr wrap="none"/>
            <a:lstStyle/>
            <a:p>
              <a:endParaRPr lang="en-US"/>
            </a:p>
          </p:txBody>
        </p:sp>
        <p:sp>
          <p:nvSpPr>
            <p:cNvPr id="51224" name="Line 1048"/>
            <p:cNvSpPr>
              <a:spLocks noChangeShapeType="1"/>
            </p:cNvSpPr>
            <p:nvPr/>
          </p:nvSpPr>
          <p:spPr bwMode="auto">
            <a:xfrm>
              <a:off x="288" y="3120"/>
              <a:ext cx="0" cy="144"/>
            </a:xfrm>
            <a:prstGeom prst="line">
              <a:avLst/>
            </a:prstGeom>
            <a:noFill/>
            <a:ln w="9525">
              <a:solidFill>
                <a:schemeClr val="tx1"/>
              </a:solidFill>
              <a:round/>
              <a:headEnd/>
              <a:tailEnd/>
            </a:ln>
            <a:effectLst/>
          </p:spPr>
          <p:txBody>
            <a:bodyPr wrap="none"/>
            <a:lstStyle/>
            <a:p>
              <a:endParaRPr lang="en-US"/>
            </a:p>
          </p:txBody>
        </p:sp>
        <p:sp>
          <p:nvSpPr>
            <p:cNvPr id="51225" name="Line 1049"/>
            <p:cNvSpPr>
              <a:spLocks noChangeShapeType="1"/>
            </p:cNvSpPr>
            <p:nvPr/>
          </p:nvSpPr>
          <p:spPr bwMode="auto">
            <a:xfrm>
              <a:off x="2496" y="3120"/>
              <a:ext cx="0" cy="144"/>
            </a:xfrm>
            <a:prstGeom prst="line">
              <a:avLst/>
            </a:prstGeom>
            <a:noFill/>
            <a:ln w="9525">
              <a:solidFill>
                <a:schemeClr val="tx1"/>
              </a:solidFill>
              <a:round/>
              <a:headEnd/>
              <a:tailEnd/>
            </a:ln>
            <a:effectLst/>
          </p:spPr>
          <p:txBody>
            <a:bodyPr wrap="none"/>
            <a:lstStyle/>
            <a:p>
              <a:endParaRPr lang="en-US"/>
            </a:p>
          </p:txBody>
        </p:sp>
        <p:sp>
          <p:nvSpPr>
            <p:cNvPr id="51226" name="Rectangle 1050"/>
            <p:cNvSpPr>
              <a:spLocks noChangeArrowheads="1"/>
            </p:cNvSpPr>
            <p:nvPr/>
          </p:nvSpPr>
          <p:spPr bwMode="auto">
            <a:xfrm>
              <a:off x="96" y="3264"/>
              <a:ext cx="624" cy="384"/>
            </a:xfrm>
            <a:prstGeom prst="rect">
              <a:avLst/>
            </a:prstGeom>
            <a:solidFill>
              <a:schemeClr val="bg1"/>
            </a:solidFill>
            <a:ln w="9525">
              <a:solidFill>
                <a:schemeClr val="tx1"/>
              </a:solidFill>
              <a:miter lim="800000"/>
              <a:headEnd/>
              <a:tailEnd/>
            </a:ln>
            <a:effectLst/>
          </p:spPr>
          <p:txBody>
            <a:bodyPr wrap="none" anchor="ctr"/>
            <a:lstStyle/>
            <a:p>
              <a:pPr algn="ctr"/>
              <a:r>
                <a:rPr lang="en-US">
                  <a:latin typeface="Times New Roman" pitchFamily="18" charset="0"/>
                </a:rPr>
                <a:t>Mouse</a:t>
              </a:r>
            </a:p>
          </p:txBody>
        </p:sp>
        <p:sp>
          <p:nvSpPr>
            <p:cNvPr id="51227" name="Line 1051"/>
            <p:cNvSpPr>
              <a:spLocks noChangeShapeType="1"/>
            </p:cNvSpPr>
            <p:nvPr/>
          </p:nvSpPr>
          <p:spPr bwMode="auto">
            <a:xfrm>
              <a:off x="1440" y="3120"/>
              <a:ext cx="0" cy="144"/>
            </a:xfrm>
            <a:prstGeom prst="line">
              <a:avLst/>
            </a:prstGeom>
            <a:noFill/>
            <a:ln w="9525">
              <a:solidFill>
                <a:schemeClr val="tx1"/>
              </a:solidFill>
              <a:round/>
              <a:headEnd/>
              <a:tailEnd/>
            </a:ln>
            <a:effectLst/>
          </p:spPr>
          <p:txBody>
            <a:bodyPr wrap="none"/>
            <a:lstStyle/>
            <a:p>
              <a:endParaRPr lang="en-US"/>
            </a:p>
          </p:txBody>
        </p:sp>
      </p:grpSp>
      <p:cxnSp>
        <p:nvCxnSpPr>
          <p:cNvPr id="28" name="Straight Arrow Connector 27"/>
          <p:cNvCxnSpPr/>
          <p:nvPr/>
        </p:nvCxnSpPr>
        <p:spPr>
          <a:xfrm flipV="1">
            <a:off x="533400" y="1447800"/>
            <a:ext cx="0" cy="4572000"/>
          </a:xfrm>
          <a:prstGeom prst="straightConnector1">
            <a:avLst/>
          </a:prstGeom>
          <a:ln>
            <a:solidFill>
              <a:schemeClr val="tx1"/>
            </a:solidFill>
            <a:tailEnd type="arrow"/>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610600" y="1600200"/>
            <a:ext cx="0" cy="4495800"/>
          </a:xfrm>
          <a:prstGeom prst="straightConnector1">
            <a:avLst/>
          </a:prstGeom>
          <a:ln>
            <a:solidFill>
              <a:schemeClr val="tx1"/>
            </a:solidFill>
            <a:tailEnd type="arrow"/>
          </a:ln>
          <a:effectLst>
            <a:glow rad="101600">
              <a:schemeClr val="accent5">
                <a:satMod val="175000"/>
                <a:alpha val="40000"/>
              </a:schemeClr>
            </a:glow>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rot="16200000">
            <a:off x="-950267" y="3693467"/>
            <a:ext cx="2514600" cy="461665"/>
          </a:xfrm>
          <a:prstGeom prst="rect">
            <a:avLst/>
          </a:prstGeom>
          <a:noFill/>
        </p:spPr>
        <p:txBody>
          <a:bodyPr wrap="square" rtlCol="0">
            <a:spAutoFit/>
          </a:bodyPr>
          <a:lstStyle/>
          <a:p>
            <a:r>
              <a:rPr lang="en-US" b="1" dirty="0" smtClean="0"/>
              <a:t>Generalization</a:t>
            </a:r>
            <a:endParaRPr lang="en-US" b="1" dirty="0"/>
          </a:p>
        </p:txBody>
      </p:sp>
      <p:sp>
        <p:nvSpPr>
          <p:cNvPr id="38" name="TextBox 37"/>
          <p:cNvSpPr txBox="1"/>
          <p:nvPr/>
        </p:nvSpPr>
        <p:spPr>
          <a:xfrm rot="16200000">
            <a:off x="7732068" y="3769667"/>
            <a:ext cx="2057398" cy="461665"/>
          </a:xfrm>
          <a:prstGeom prst="rect">
            <a:avLst/>
          </a:prstGeom>
          <a:noFill/>
        </p:spPr>
        <p:txBody>
          <a:bodyPr wrap="square" rtlCol="0">
            <a:spAutoFit/>
          </a:bodyPr>
          <a:lstStyle/>
          <a:p>
            <a:r>
              <a:rPr lang="en-US" sz="1800" b="1" dirty="0" smtClean="0"/>
              <a:t>Specialization</a:t>
            </a:r>
            <a:r>
              <a:rPr lang="en-US" dirty="0" smtClean="0"/>
              <a:t> </a:t>
            </a:r>
            <a:endParaRPr lang="en-US" dirty="0"/>
          </a:p>
        </p:txBody>
      </p:sp>
      <p:sp>
        <p:nvSpPr>
          <p:cNvPr id="31" name="TextBox 30"/>
          <p:cNvSpPr txBox="1"/>
          <p:nvPr/>
        </p:nvSpPr>
        <p:spPr>
          <a:xfrm>
            <a:off x="2209800" y="6107668"/>
            <a:ext cx="4191000" cy="338554"/>
          </a:xfrm>
          <a:prstGeom prst="rect">
            <a:avLst/>
          </a:prstGeom>
          <a:noFill/>
        </p:spPr>
        <p:txBody>
          <a:bodyPr wrap="square" rtlCol="0">
            <a:spAutoFit/>
          </a:bodyPr>
          <a:lstStyle/>
          <a:p>
            <a:r>
              <a:rPr lang="en-US" sz="1600" dirty="0" smtClean="0">
                <a:solidFill>
                  <a:srgbClr val="FF0000"/>
                </a:solidFill>
                <a:latin typeface="Arial" pitchFamily="34" charset="0"/>
                <a:cs typeface="Arial" pitchFamily="34" charset="0"/>
              </a:rPr>
              <a:t>Mammal IS-A Animal, Mammal HAS-A  Cat</a:t>
            </a:r>
            <a:endParaRPr lang="en-US" sz="1600" dirty="0">
              <a:solidFill>
                <a:srgbClr val="FF0000"/>
              </a:solidFill>
              <a:latin typeface="Arial" pitchFamily="34" charset="0"/>
              <a:cs typeface="Arial" pitchFamily="34" charset="0"/>
            </a:endParaRPr>
          </a:p>
        </p:txBody>
      </p: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612648"/>
            <a:ext cx="8534400" cy="758952"/>
          </a:xfrm>
        </p:spPr>
        <p:txBody>
          <a:bodyPr>
            <a:normAutofit fontScale="90000"/>
          </a:bodyPr>
          <a:lstStyle/>
          <a:p>
            <a:r>
              <a:rPr lang="en-US" b="1" dirty="0" smtClean="0"/>
              <a:t>Inheritance: </a:t>
            </a:r>
            <a:r>
              <a:rPr lang="en-US" b="1" dirty="0" err="1" smtClean="0"/>
              <a:t>BaseClass</a:t>
            </a:r>
            <a:r>
              <a:rPr lang="en-US" b="1" dirty="0" smtClean="0"/>
              <a:t/>
            </a:r>
            <a:br>
              <a:rPr lang="en-US" b="1" dirty="0" smtClean="0"/>
            </a:br>
            <a:endParaRPr lang="en-US" dirty="0"/>
          </a:p>
        </p:txBody>
      </p:sp>
      <p:sp>
        <p:nvSpPr>
          <p:cNvPr id="6" name="Content Placeholder 5"/>
          <p:cNvSpPr>
            <a:spLocks noGrp="1"/>
          </p:cNvSpPr>
          <p:nvPr>
            <p:ph sz="quarter" idx="1"/>
          </p:nvPr>
        </p:nvSpPr>
        <p:spPr>
          <a:xfrm>
            <a:off x="301752" y="1295400"/>
            <a:ext cx="8503920" cy="5562600"/>
          </a:xfrm>
        </p:spPr>
        <p:txBody>
          <a:bodyPr>
            <a:normAutofit fontScale="47500" lnSpcReduction="20000"/>
          </a:bodyPr>
          <a:lstStyle/>
          <a:p>
            <a:pPr>
              <a:buNone/>
            </a:pPr>
            <a:r>
              <a:rPr lang="en-US" dirty="0" smtClean="0"/>
              <a:t>using System;</a:t>
            </a:r>
            <a:br>
              <a:rPr lang="en-US" dirty="0" smtClean="0"/>
            </a:br>
            <a:r>
              <a:rPr lang="en-US" dirty="0" smtClean="0"/>
              <a:t/>
            </a:r>
            <a:br>
              <a:rPr lang="en-US" dirty="0" smtClean="0"/>
            </a:br>
            <a:r>
              <a:rPr lang="en-US" dirty="0" smtClean="0"/>
              <a:t>public class </a:t>
            </a:r>
            <a:r>
              <a:rPr lang="en-US" dirty="0" err="1" smtClean="0"/>
              <a:t>ParentClass</a:t>
            </a:r>
            <a:r>
              <a:rPr lang="en-US" dirty="0" smtClean="0"/>
              <a:t/>
            </a:r>
            <a:br>
              <a:rPr lang="en-US" dirty="0" smtClean="0"/>
            </a:br>
            <a:r>
              <a:rPr lang="en-US" dirty="0" smtClean="0"/>
              <a:t>{</a:t>
            </a:r>
            <a:br>
              <a:rPr lang="en-US" dirty="0" smtClean="0"/>
            </a:br>
            <a:r>
              <a:rPr lang="en-US" dirty="0" smtClean="0"/>
              <a:t>    public </a:t>
            </a:r>
            <a:r>
              <a:rPr lang="en-US" dirty="0" err="1" smtClean="0"/>
              <a:t>ParentClass</a:t>
            </a:r>
            <a:r>
              <a:rPr lang="en-US" dirty="0" smtClean="0"/>
              <a:t>()</a:t>
            </a:r>
            <a:br>
              <a:rPr lang="en-US" dirty="0" smtClean="0"/>
            </a:br>
            <a:r>
              <a:rPr lang="en-US" dirty="0" smtClean="0"/>
              <a:t>    {</a:t>
            </a:r>
            <a:br>
              <a:rPr lang="en-US" dirty="0" smtClean="0"/>
            </a:br>
            <a:r>
              <a:rPr lang="en-US" dirty="0" smtClean="0"/>
              <a:t>        </a:t>
            </a:r>
            <a:r>
              <a:rPr lang="en-US" dirty="0" err="1" smtClean="0"/>
              <a:t>Console.WriteLine</a:t>
            </a:r>
            <a:r>
              <a:rPr lang="en-US" dirty="0" smtClean="0"/>
              <a:t>("Parent Constructor.");</a:t>
            </a:r>
            <a:br>
              <a:rPr lang="en-US" dirty="0" smtClean="0"/>
            </a:br>
            <a:r>
              <a:rPr lang="en-US" dirty="0" smtClean="0"/>
              <a:t>    }</a:t>
            </a:r>
            <a:br>
              <a:rPr lang="en-US" dirty="0" smtClean="0"/>
            </a:br>
            <a:r>
              <a:rPr lang="en-US" dirty="0" smtClean="0"/>
              <a:t/>
            </a:r>
            <a:br>
              <a:rPr lang="en-US" dirty="0" smtClean="0"/>
            </a:br>
            <a:r>
              <a:rPr lang="en-US" dirty="0" smtClean="0"/>
              <a:t>    public void print()</a:t>
            </a:r>
            <a:br>
              <a:rPr lang="en-US" dirty="0" smtClean="0"/>
            </a:br>
            <a:r>
              <a:rPr lang="en-US" dirty="0" smtClean="0"/>
              <a:t>    {</a:t>
            </a:r>
            <a:br>
              <a:rPr lang="en-US" dirty="0" smtClean="0"/>
            </a:br>
            <a:r>
              <a:rPr lang="en-US" dirty="0" smtClean="0"/>
              <a:t>        </a:t>
            </a:r>
            <a:r>
              <a:rPr lang="en-US" dirty="0" err="1" smtClean="0"/>
              <a:t>Console.WriteLine</a:t>
            </a:r>
            <a:r>
              <a:rPr lang="en-US" dirty="0" smtClean="0"/>
              <a:t>("I'm a Parent Class.");</a:t>
            </a:r>
            <a:br>
              <a:rPr lang="en-US" dirty="0" smtClean="0"/>
            </a:br>
            <a:r>
              <a:rPr lang="en-US" dirty="0" smtClean="0"/>
              <a:t>    }</a:t>
            </a:r>
            <a:br>
              <a:rPr lang="en-US" dirty="0" smtClean="0"/>
            </a:br>
            <a:r>
              <a:rPr lang="en-US" dirty="0" smtClean="0"/>
              <a:t>}</a:t>
            </a:r>
            <a:br>
              <a:rPr lang="en-US" dirty="0" smtClean="0"/>
            </a:br>
            <a:r>
              <a:rPr lang="en-US" dirty="0" smtClean="0"/>
              <a:t/>
            </a:r>
            <a:br>
              <a:rPr lang="en-US" dirty="0" smtClean="0"/>
            </a:br>
            <a:r>
              <a:rPr lang="en-US" dirty="0" smtClean="0"/>
              <a:t>public class </a:t>
            </a:r>
            <a:r>
              <a:rPr lang="en-US" dirty="0" err="1" smtClean="0"/>
              <a:t>ChildClass</a:t>
            </a:r>
            <a:r>
              <a:rPr lang="en-US" dirty="0" smtClean="0"/>
              <a:t> : </a:t>
            </a:r>
            <a:r>
              <a:rPr lang="en-US" dirty="0" err="1" smtClean="0"/>
              <a:t>ParentClass</a:t>
            </a:r>
            <a:r>
              <a:rPr lang="en-US" dirty="0" smtClean="0"/>
              <a:t/>
            </a:r>
            <a:br>
              <a:rPr lang="en-US" dirty="0" smtClean="0"/>
            </a:br>
            <a:r>
              <a:rPr lang="en-US" dirty="0" smtClean="0"/>
              <a:t>{</a:t>
            </a:r>
            <a:br>
              <a:rPr lang="en-US" dirty="0" smtClean="0"/>
            </a:br>
            <a:r>
              <a:rPr lang="en-US" dirty="0" smtClean="0"/>
              <a:t>    public </a:t>
            </a:r>
            <a:r>
              <a:rPr lang="en-US" dirty="0" err="1" smtClean="0"/>
              <a:t>ChildClass</a:t>
            </a:r>
            <a:r>
              <a:rPr lang="en-US" dirty="0" smtClean="0"/>
              <a:t>()</a:t>
            </a:r>
            <a:br>
              <a:rPr lang="en-US" dirty="0" smtClean="0"/>
            </a:br>
            <a:r>
              <a:rPr lang="en-US" dirty="0" smtClean="0"/>
              <a:t>    {</a:t>
            </a:r>
            <a:br>
              <a:rPr lang="en-US" dirty="0" smtClean="0"/>
            </a:br>
            <a:r>
              <a:rPr lang="en-US" dirty="0" smtClean="0"/>
              <a:t>        </a:t>
            </a:r>
            <a:r>
              <a:rPr lang="en-US" dirty="0" err="1" smtClean="0"/>
              <a:t>Console.WriteLine</a:t>
            </a:r>
            <a:r>
              <a:rPr lang="en-US" dirty="0" smtClean="0"/>
              <a:t>("Child Constructor.");</a:t>
            </a:r>
            <a:br>
              <a:rPr lang="en-US" dirty="0" smtClean="0"/>
            </a:br>
            <a:r>
              <a:rPr lang="en-US" dirty="0" smtClean="0"/>
              <a:t>    }</a:t>
            </a:r>
            <a:br>
              <a:rPr lang="en-US" dirty="0" smtClean="0"/>
            </a:br>
            <a:r>
              <a:rPr lang="en-US" dirty="0" smtClean="0"/>
              <a:t/>
            </a:r>
            <a:br>
              <a:rPr lang="en-US" dirty="0" smtClean="0"/>
            </a:br>
            <a:r>
              <a:rPr lang="en-US" dirty="0" smtClean="0"/>
              <a:t>    public static void Main()</a:t>
            </a:r>
            <a:br>
              <a:rPr lang="en-US" dirty="0" smtClean="0"/>
            </a:br>
            <a:r>
              <a:rPr lang="en-US" dirty="0" smtClean="0"/>
              <a:t>    {</a:t>
            </a:r>
            <a:br>
              <a:rPr lang="en-US" dirty="0" smtClean="0"/>
            </a:br>
            <a:r>
              <a:rPr lang="en-US" dirty="0" smtClean="0"/>
              <a:t>        </a:t>
            </a:r>
            <a:r>
              <a:rPr lang="en-US" dirty="0" err="1" smtClean="0"/>
              <a:t>ChildClass</a:t>
            </a:r>
            <a:r>
              <a:rPr lang="en-US" dirty="0" smtClean="0"/>
              <a:t> child = new </a:t>
            </a:r>
            <a:r>
              <a:rPr lang="en-US" dirty="0" err="1" smtClean="0"/>
              <a:t>ChildClass</a:t>
            </a:r>
            <a:r>
              <a:rPr lang="en-US" dirty="0" smtClean="0"/>
              <a:t>();</a:t>
            </a:r>
            <a:br>
              <a:rPr lang="en-US" dirty="0" smtClean="0"/>
            </a:br>
            <a:r>
              <a:rPr lang="en-US" dirty="0" smtClean="0"/>
              <a:t/>
            </a:r>
            <a:br>
              <a:rPr lang="en-US" dirty="0" smtClean="0"/>
            </a:br>
            <a:r>
              <a:rPr lang="en-US" dirty="0" smtClean="0"/>
              <a:t>        </a:t>
            </a:r>
            <a:r>
              <a:rPr lang="en-US" dirty="0" err="1" smtClean="0"/>
              <a:t>child.print</a:t>
            </a:r>
            <a:r>
              <a:rPr lang="en-US" dirty="0" smtClean="0"/>
              <a:t>();</a:t>
            </a:r>
            <a:br>
              <a:rPr lang="en-US" dirty="0" smtClean="0"/>
            </a:br>
            <a:r>
              <a:rPr lang="en-US" dirty="0" smtClean="0"/>
              <a:t>    }</a:t>
            </a:r>
            <a:br>
              <a:rPr lang="en-US" dirty="0" smtClean="0"/>
            </a:br>
            <a:r>
              <a:rPr lang="en-US" dirty="0" smtClean="0"/>
              <a:t>} </a:t>
            </a:r>
          </a:p>
          <a:p>
            <a:r>
              <a:rPr lang="en-US" dirty="0" smtClean="0"/>
              <a:t>Output: </a:t>
            </a:r>
          </a:p>
          <a:p>
            <a:pPr>
              <a:buNone/>
            </a:pPr>
            <a:r>
              <a:rPr lang="en-US" dirty="0" smtClean="0"/>
              <a:t>	Parent Constructor. </a:t>
            </a:r>
          </a:p>
          <a:p>
            <a:pPr>
              <a:buNone/>
            </a:pPr>
            <a:r>
              <a:rPr lang="en-US" dirty="0" smtClean="0"/>
              <a:t>	Child Constructor. </a:t>
            </a:r>
          </a:p>
          <a:p>
            <a:pPr>
              <a:buNone/>
            </a:pPr>
            <a:r>
              <a:rPr lang="en-US" dirty="0" smtClean="0"/>
              <a:t>	I'm a Parent Class.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a:bodyPr>
          <a:lstStyle/>
          <a:p>
            <a:r>
              <a:rPr lang="en-IN" dirty="0" smtClean="0"/>
              <a:t>Roles of a Programmer?</a:t>
            </a:r>
            <a:endParaRPr lang="en-IN"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
        <p:nvSpPr>
          <p:cNvPr id="2" name="Content Placeholder 1"/>
          <p:cNvSpPr>
            <a:spLocks noGrp="1"/>
          </p:cNvSpPr>
          <p:nvPr>
            <p:ph sz="quarter" idx="1"/>
          </p:nvPr>
        </p:nvSpPr>
        <p:spPr/>
        <p:txBody>
          <a:bodyPr>
            <a:normAutofit/>
          </a:bodyPr>
          <a:lstStyle/>
          <a:p>
            <a:r>
              <a:rPr lang="en-IN" dirty="0"/>
              <a:t>Computer programmers are those who write computer software. </a:t>
            </a:r>
            <a:r>
              <a:rPr lang="en-IN" dirty="0" smtClean="0"/>
              <a:t>Their </a:t>
            </a:r>
            <a:r>
              <a:rPr lang="en-IN" dirty="0"/>
              <a:t>jobs usually involve</a:t>
            </a:r>
            <a:r>
              <a:rPr lang="en-IN" dirty="0" smtClean="0"/>
              <a:t>:</a:t>
            </a:r>
          </a:p>
          <a:p>
            <a:endParaRPr lang="en-IN" dirty="0"/>
          </a:p>
          <a:p>
            <a:pPr lvl="2"/>
            <a:r>
              <a:rPr lang="en-IN" dirty="0"/>
              <a:t>Requirements analysis</a:t>
            </a:r>
          </a:p>
          <a:p>
            <a:pPr lvl="2"/>
            <a:r>
              <a:rPr lang="en-IN" dirty="0"/>
              <a:t>Coding</a:t>
            </a:r>
          </a:p>
          <a:p>
            <a:pPr lvl="2"/>
            <a:r>
              <a:rPr lang="en-IN" dirty="0"/>
              <a:t>Debugging</a:t>
            </a:r>
          </a:p>
          <a:p>
            <a:pPr lvl="2"/>
            <a:r>
              <a:rPr lang="en-IN" dirty="0"/>
              <a:t>Documentation</a:t>
            </a:r>
          </a:p>
          <a:p>
            <a:pPr lvl="2"/>
            <a:r>
              <a:rPr lang="en-IN" dirty="0"/>
              <a:t>Integration</a:t>
            </a:r>
          </a:p>
          <a:p>
            <a:pPr lvl="2"/>
            <a:r>
              <a:rPr lang="en-IN" dirty="0"/>
              <a:t>Maintenance</a:t>
            </a:r>
          </a:p>
          <a:p>
            <a:pPr lvl="2"/>
            <a:r>
              <a:rPr lang="en-IN" dirty="0"/>
              <a:t>Software testing</a:t>
            </a:r>
          </a:p>
        </p:txBody>
      </p:sp>
    </p:spTree>
    <p:extLst>
      <p:ext uri="{BB962C8B-B14F-4D97-AF65-F5344CB8AC3E}">
        <p14:creationId xmlns:p14="http://schemas.microsoft.com/office/powerpoint/2010/main" val="2294631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Inheritance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u="sng" dirty="0" smtClean="0"/>
              <a:t>Single Inheritance</a:t>
            </a:r>
            <a:r>
              <a:rPr lang="en-US" dirty="0" smtClean="0"/>
              <a:t>:- When a derived class is derived 				        from a single base.</a:t>
            </a:r>
          </a:p>
          <a:p>
            <a:endParaRPr lang="en-US" dirty="0" smtClean="0"/>
          </a:p>
          <a:p>
            <a:r>
              <a:rPr lang="en-US" u="sng" dirty="0" smtClean="0"/>
              <a:t>Multiple Inheritance</a:t>
            </a:r>
            <a:r>
              <a:rPr lang="en-US" dirty="0" smtClean="0"/>
              <a:t>:- When a derived class is derived from more than one base class.</a:t>
            </a:r>
          </a:p>
          <a:p>
            <a:endParaRPr lang="en-US" dirty="0" smtClean="0"/>
          </a:p>
          <a:p>
            <a:r>
              <a:rPr lang="en-US" dirty="0" smtClean="0">
                <a:solidFill>
                  <a:schemeClr val="accent1"/>
                </a:solidFill>
              </a:rPr>
              <a:t>Note:- C# does not support multiple Inheritance of classes.</a:t>
            </a:r>
          </a:p>
          <a:p>
            <a:endParaRPr lang="en-US" dirty="0" smtClean="0">
              <a:solidFill>
                <a:schemeClr val="accent1"/>
              </a:solidFill>
            </a:endParaRPr>
          </a:p>
          <a:p>
            <a:r>
              <a:rPr lang="en-US" sz="2400" dirty="0" smtClean="0">
                <a:solidFill>
                  <a:schemeClr val="accent1"/>
                </a:solidFill>
              </a:rPr>
              <a:t>Tip:- In Inheritance private attributes of base class does not take part only public &amp; protected attributes are inherited</a:t>
            </a:r>
            <a:r>
              <a:rPr lang="en-US" dirty="0" smtClean="0">
                <a:solidFill>
                  <a:schemeClr val="accent1"/>
                </a:solidFill>
              </a:rPr>
              <a:t>.</a:t>
            </a:r>
          </a:p>
          <a:p>
            <a:endParaRPr lang="en-US" dirty="0" smtClean="0">
              <a:solidFill>
                <a:schemeClr val="accent1"/>
              </a:solidFill>
            </a:endParaRPr>
          </a:p>
          <a:p>
            <a:r>
              <a:rPr lang="en-US" sz="2400" dirty="0" smtClean="0">
                <a:solidFill>
                  <a:schemeClr val="accent1"/>
                </a:solidFill>
              </a:rPr>
              <a:t>Tip:- When two methods have same signature(name, attribute) in Base class and derived class, then the derived class method will overwrite the base class method.</a:t>
            </a:r>
            <a:endParaRPr lang="en-US" sz="2400" dirty="0">
              <a:solidFill>
                <a:schemeClr val="accent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&amp; Destructor in Inheritance</a:t>
            </a:r>
            <a:endParaRPr lang="en-US" dirty="0"/>
          </a:p>
        </p:txBody>
      </p:sp>
      <p:sp>
        <p:nvSpPr>
          <p:cNvPr id="3" name="Content Placeholder 2"/>
          <p:cNvSpPr>
            <a:spLocks noGrp="1"/>
          </p:cNvSpPr>
          <p:nvPr>
            <p:ph sz="quarter" idx="1"/>
          </p:nvPr>
        </p:nvSpPr>
        <p:spPr/>
        <p:txBody>
          <a:bodyPr/>
          <a:lstStyle/>
          <a:p>
            <a:r>
              <a:rPr lang="en-US" dirty="0" smtClean="0"/>
              <a:t>They are not inherited from base class to derived class</a:t>
            </a:r>
          </a:p>
          <a:p>
            <a:r>
              <a:rPr lang="en-US" dirty="0" smtClean="0"/>
              <a:t>But we can explicitly invokes base class constructors with derive class using Base keyword.</a:t>
            </a:r>
          </a:p>
          <a:p>
            <a:r>
              <a:rPr lang="en-US" dirty="0" smtClean="0"/>
              <a:t>The sequence of invoke for constructors are</a:t>
            </a:r>
          </a:p>
          <a:p>
            <a:endParaRPr lang="en-US" dirty="0" smtClean="0"/>
          </a:p>
          <a:p>
            <a:r>
              <a:rPr lang="en-US" dirty="0" smtClean="0"/>
              <a:t>Constructor				Destructor</a:t>
            </a:r>
            <a:endParaRPr lang="en-US" dirty="0"/>
          </a:p>
        </p:txBody>
      </p:sp>
      <p:cxnSp>
        <p:nvCxnSpPr>
          <p:cNvPr id="5" name="Straight Arrow Connector 4"/>
          <p:cNvCxnSpPr/>
          <p:nvPr/>
        </p:nvCxnSpPr>
        <p:spPr>
          <a:xfrm>
            <a:off x="2667000" y="4114800"/>
            <a:ext cx="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334000" y="4191000"/>
            <a:ext cx="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429000" y="42672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Base Class</a:t>
            </a:r>
            <a:endParaRPr lang="en-US" sz="1000" dirty="0"/>
          </a:p>
        </p:txBody>
      </p:sp>
      <p:sp>
        <p:nvSpPr>
          <p:cNvPr id="14" name="Down Arrow 13"/>
          <p:cNvSpPr/>
          <p:nvPr/>
        </p:nvSpPr>
        <p:spPr>
          <a:xfrm>
            <a:off x="4038600" y="48006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429000" y="52578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Derived Class</a:t>
            </a:r>
            <a:endParaRPr lang="en-US" sz="105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8674" y="6122997"/>
            <a:ext cx="1082655" cy="594347"/>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Constructor</a:t>
            </a:r>
            <a:endParaRPr lang="en-US" dirty="0"/>
          </a:p>
        </p:txBody>
      </p:sp>
      <p:sp>
        <p:nvSpPr>
          <p:cNvPr id="3" name="Content Placeholder 2"/>
          <p:cNvSpPr>
            <a:spLocks noGrp="1"/>
          </p:cNvSpPr>
          <p:nvPr>
            <p:ph sz="quarter" idx="1"/>
          </p:nvPr>
        </p:nvSpPr>
        <p:spPr>
          <a:xfrm>
            <a:off x="301752" y="1371600"/>
            <a:ext cx="8503920" cy="5334000"/>
          </a:xfrm>
        </p:spPr>
        <p:txBody>
          <a:bodyPr>
            <a:normAutofit fontScale="40000" lnSpcReduction="20000"/>
          </a:bodyPr>
          <a:lstStyle/>
          <a:p>
            <a:pPr>
              <a:buNone/>
            </a:pPr>
            <a:r>
              <a:rPr lang="en-US" dirty="0" smtClean="0"/>
              <a:t>Class </a:t>
            </a:r>
            <a:r>
              <a:rPr lang="en-US" dirty="0" err="1" smtClean="0"/>
              <a:t>Myclass</a:t>
            </a:r>
            <a:r>
              <a:rPr lang="en-US" dirty="0" smtClean="0"/>
              <a:t>()</a:t>
            </a:r>
          </a:p>
          <a:p>
            <a:pPr>
              <a:buNone/>
            </a:pPr>
            <a:r>
              <a:rPr lang="en-US" dirty="0" smtClean="0"/>
              <a:t>{</a:t>
            </a:r>
          </a:p>
          <a:p>
            <a:pPr lvl="1">
              <a:buNone/>
            </a:pPr>
            <a:r>
              <a:rPr lang="en-US" dirty="0" smtClean="0">
                <a:solidFill>
                  <a:schemeClr val="tx1"/>
                </a:solidFill>
              </a:rPr>
              <a:t>Public </a:t>
            </a:r>
            <a:r>
              <a:rPr lang="en-US" dirty="0" err="1" smtClean="0">
                <a:solidFill>
                  <a:schemeClr val="tx1"/>
                </a:solidFill>
              </a:rPr>
              <a:t>Myclass</a:t>
            </a:r>
            <a:r>
              <a:rPr lang="en-US" dirty="0" smtClean="0">
                <a:solidFill>
                  <a:schemeClr val="tx1"/>
                </a:solidFill>
              </a:rPr>
              <a:t>()</a:t>
            </a:r>
          </a:p>
          <a:p>
            <a:pPr lvl="1">
              <a:buNone/>
            </a:pPr>
            <a:r>
              <a:rPr lang="en-US" dirty="0" smtClean="0">
                <a:solidFill>
                  <a:schemeClr val="tx1"/>
                </a:solidFill>
              </a:rPr>
              <a:t>{</a:t>
            </a:r>
          </a:p>
          <a:p>
            <a:pPr lvl="1">
              <a:buNone/>
            </a:pPr>
            <a:r>
              <a:rPr lang="en-US" dirty="0" smtClean="0">
                <a:solidFill>
                  <a:schemeClr val="tx1"/>
                </a:solidFill>
              </a:rPr>
              <a:t>C.W.L(“Base Class Constructor!!”);</a:t>
            </a:r>
          </a:p>
          <a:p>
            <a:pPr lvl="1">
              <a:buNone/>
            </a:pPr>
            <a:r>
              <a:rPr lang="en-US" dirty="0" smtClean="0">
                <a:solidFill>
                  <a:schemeClr val="tx1"/>
                </a:solidFill>
              </a:rPr>
              <a:t>}</a:t>
            </a:r>
          </a:p>
          <a:p>
            <a:pPr lvl="1">
              <a:buNone/>
            </a:pPr>
            <a:r>
              <a:rPr lang="en-US" dirty="0" smtClean="0">
                <a:solidFill>
                  <a:schemeClr val="tx1"/>
                </a:solidFill>
              </a:rPr>
              <a:t>~</a:t>
            </a:r>
            <a:r>
              <a:rPr lang="en-US" dirty="0" err="1" smtClean="0">
                <a:solidFill>
                  <a:schemeClr val="tx1"/>
                </a:solidFill>
              </a:rPr>
              <a:t>Myclass</a:t>
            </a:r>
            <a:r>
              <a:rPr lang="en-US" dirty="0" smtClean="0">
                <a:solidFill>
                  <a:schemeClr val="tx1"/>
                </a:solidFill>
              </a:rPr>
              <a:t>()</a:t>
            </a:r>
          </a:p>
          <a:p>
            <a:pPr lvl="1">
              <a:buNone/>
            </a:pPr>
            <a:r>
              <a:rPr lang="en-US" dirty="0" smtClean="0">
                <a:solidFill>
                  <a:schemeClr val="tx1"/>
                </a:solidFill>
              </a:rPr>
              <a:t>{</a:t>
            </a:r>
          </a:p>
          <a:p>
            <a:pPr lvl="2">
              <a:buNone/>
            </a:pPr>
            <a:r>
              <a:rPr lang="en-US" dirty="0" smtClean="0"/>
              <a:t>C.W.L(“Base Class Destructor!!”)</a:t>
            </a:r>
          </a:p>
          <a:p>
            <a:pPr lvl="1">
              <a:buNone/>
            </a:pPr>
            <a:r>
              <a:rPr lang="en-US" dirty="0" smtClean="0">
                <a:solidFill>
                  <a:schemeClr val="tx1"/>
                </a:solidFill>
              </a:rPr>
              <a:t>}</a:t>
            </a:r>
          </a:p>
          <a:p>
            <a:pPr>
              <a:buNone/>
            </a:pPr>
            <a:r>
              <a:rPr lang="en-US" dirty="0" smtClean="0"/>
              <a:t>}</a:t>
            </a:r>
          </a:p>
          <a:p>
            <a:pPr>
              <a:buNone/>
            </a:pPr>
            <a:r>
              <a:rPr lang="en-US" dirty="0" smtClean="0"/>
              <a:t>Class </a:t>
            </a:r>
            <a:r>
              <a:rPr lang="en-US" dirty="0" err="1" smtClean="0"/>
              <a:t>Myderive:Myclass</a:t>
            </a:r>
            <a:endParaRPr lang="en-US" dirty="0" smtClean="0"/>
          </a:p>
          <a:p>
            <a:pPr>
              <a:buNone/>
            </a:pPr>
            <a:r>
              <a:rPr lang="en-US" dirty="0" smtClean="0"/>
              <a:t>{</a:t>
            </a:r>
          </a:p>
          <a:p>
            <a:pPr>
              <a:buNone/>
            </a:pPr>
            <a:r>
              <a:rPr lang="en-US" dirty="0" smtClean="0"/>
              <a:t>	public </a:t>
            </a:r>
            <a:r>
              <a:rPr lang="en-US" dirty="0" err="1" smtClean="0"/>
              <a:t>Myderive</a:t>
            </a:r>
            <a:r>
              <a:rPr lang="en-US" dirty="0" smtClean="0"/>
              <a:t>()</a:t>
            </a:r>
          </a:p>
          <a:p>
            <a:pPr>
              <a:buNone/>
            </a:pPr>
            <a:r>
              <a:rPr lang="en-US" dirty="0" smtClean="0"/>
              <a:t>	{</a:t>
            </a:r>
          </a:p>
          <a:p>
            <a:pPr>
              <a:buNone/>
            </a:pPr>
            <a:r>
              <a:rPr lang="en-US" dirty="0" smtClean="0"/>
              <a:t>	    C.W.L(“My derive class constructor!!”)</a:t>
            </a:r>
          </a:p>
          <a:p>
            <a:pPr>
              <a:buNone/>
            </a:pPr>
            <a:r>
              <a:rPr lang="en-US" dirty="0" smtClean="0"/>
              <a:t>	}</a:t>
            </a:r>
          </a:p>
          <a:p>
            <a:pPr>
              <a:buNone/>
            </a:pPr>
            <a:r>
              <a:rPr lang="en-US" dirty="0" smtClean="0"/>
              <a:t>	~</a:t>
            </a:r>
            <a:r>
              <a:rPr lang="en-US" dirty="0" err="1" smtClean="0"/>
              <a:t>Myderive</a:t>
            </a:r>
            <a:r>
              <a:rPr lang="en-US" dirty="0" smtClean="0"/>
              <a:t>()</a:t>
            </a:r>
          </a:p>
          <a:p>
            <a:pPr>
              <a:buNone/>
            </a:pPr>
            <a:r>
              <a:rPr lang="en-US" dirty="0" smtClean="0"/>
              <a:t>	{</a:t>
            </a:r>
          </a:p>
          <a:p>
            <a:pPr>
              <a:buNone/>
            </a:pPr>
            <a:r>
              <a:rPr lang="en-US" dirty="0" smtClean="0"/>
              <a:t>	    C.W.L(“My derive class Destructor!!”)</a:t>
            </a:r>
          </a:p>
          <a:p>
            <a:pPr>
              <a:buNone/>
            </a:pPr>
            <a:r>
              <a:rPr lang="en-US" dirty="0" smtClean="0"/>
              <a:t>	}</a:t>
            </a:r>
          </a:p>
          <a:p>
            <a:pPr>
              <a:buNone/>
            </a:pPr>
            <a:r>
              <a:rPr lang="en-US" dirty="0" smtClean="0"/>
              <a:t>}</a:t>
            </a:r>
          </a:p>
          <a:p>
            <a:pPr>
              <a:buNone/>
            </a:pPr>
            <a:r>
              <a:rPr lang="en-US" dirty="0" smtClean="0"/>
              <a:t>Public static void main()</a:t>
            </a:r>
          </a:p>
          <a:p>
            <a:pPr>
              <a:buNone/>
            </a:pPr>
            <a:r>
              <a:rPr lang="en-US" dirty="0" smtClean="0"/>
              <a:t>{</a:t>
            </a:r>
          </a:p>
          <a:p>
            <a:pPr>
              <a:buNone/>
            </a:pPr>
            <a:r>
              <a:rPr lang="en-US" dirty="0" smtClean="0"/>
              <a:t>	</a:t>
            </a:r>
            <a:r>
              <a:rPr lang="en-US" dirty="0" err="1" smtClean="0"/>
              <a:t>Myderive</a:t>
            </a:r>
            <a:r>
              <a:rPr lang="en-US" dirty="0" smtClean="0"/>
              <a:t> ob= new  </a:t>
            </a:r>
            <a:r>
              <a:rPr lang="en-US" dirty="0" err="1" smtClean="0"/>
              <a:t>Myderive</a:t>
            </a:r>
            <a:r>
              <a:rPr lang="en-US" dirty="0" smtClean="0"/>
              <a:t>();</a:t>
            </a:r>
          </a:p>
          <a:p>
            <a:pPr>
              <a:buNone/>
            </a:pPr>
            <a:r>
              <a:rPr lang="en-US" dirty="0" smtClean="0"/>
              <a:t>}</a:t>
            </a:r>
          </a:p>
          <a:p>
            <a:pPr>
              <a:buNone/>
            </a:pPr>
            <a:r>
              <a:rPr lang="en-US" dirty="0" smtClean="0"/>
              <a:t>Output:</a:t>
            </a:r>
          </a:p>
          <a:p>
            <a:pPr>
              <a:buNone/>
            </a:pPr>
            <a:r>
              <a:rPr lang="en-US" dirty="0" smtClean="0"/>
              <a:t>My base class constructor!!</a:t>
            </a:r>
          </a:p>
          <a:p>
            <a:pPr>
              <a:buNone/>
            </a:pPr>
            <a:r>
              <a:rPr lang="en-US" dirty="0" smtClean="0"/>
              <a:t>My derive class constructor!!</a:t>
            </a:r>
          </a:p>
          <a:p>
            <a:pPr>
              <a:buNone/>
            </a:pPr>
            <a:r>
              <a:rPr lang="en-US" dirty="0" smtClean="0"/>
              <a:t>My derive class  Destructor!!</a:t>
            </a:r>
          </a:p>
          <a:p>
            <a:pPr>
              <a:buNone/>
            </a:pPr>
            <a:r>
              <a:rPr lang="en-US" dirty="0" smtClean="0"/>
              <a:t>My base class Destructor!!</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Constructors</a:t>
            </a:r>
            <a:endParaRPr lang="en-US" dirty="0"/>
          </a:p>
        </p:txBody>
      </p:sp>
      <p:sp>
        <p:nvSpPr>
          <p:cNvPr id="3" name="Content Placeholder 2"/>
          <p:cNvSpPr>
            <a:spLocks noGrp="1"/>
          </p:cNvSpPr>
          <p:nvPr>
            <p:ph sz="quarter" idx="1"/>
          </p:nvPr>
        </p:nvSpPr>
        <p:spPr/>
        <p:txBody>
          <a:bodyPr>
            <a:normAutofit fontScale="47500" lnSpcReduction="20000"/>
          </a:bodyPr>
          <a:lstStyle/>
          <a:p>
            <a:r>
              <a:rPr lang="en-US" dirty="0" smtClean="0"/>
              <a:t>Default constructor:- </a:t>
            </a:r>
            <a:r>
              <a:rPr lang="en-US" dirty="0" smtClean="0">
                <a:solidFill>
                  <a:schemeClr val="bg2">
                    <a:lumMod val="25000"/>
                  </a:schemeClr>
                </a:solidFill>
              </a:rPr>
              <a:t>Executed when object of class is created</a:t>
            </a:r>
          </a:p>
          <a:p>
            <a:r>
              <a:rPr lang="en-US" dirty="0" smtClean="0"/>
              <a:t>Static constructor:- </a:t>
            </a:r>
            <a:r>
              <a:rPr lang="en-US" dirty="0" smtClean="0">
                <a:solidFill>
                  <a:schemeClr val="bg2">
                    <a:lumMod val="25000"/>
                  </a:schemeClr>
                </a:solidFill>
              </a:rPr>
              <a:t>executed once, when first object of class is created, Use to initialize static fields</a:t>
            </a:r>
            <a:r>
              <a:rPr lang="en-US" dirty="0" smtClean="0">
                <a:solidFill>
                  <a:srgbClr val="FF0000"/>
                </a:solidFill>
              </a:rPr>
              <a:t>.</a:t>
            </a:r>
          </a:p>
          <a:p>
            <a:r>
              <a:rPr lang="en-US" dirty="0" smtClean="0"/>
              <a:t>Parametric constructor:- </a:t>
            </a:r>
            <a:r>
              <a:rPr lang="en-US" dirty="0" smtClean="0">
                <a:solidFill>
                  <a:schemeClr val="bg2">
                    <a:lumMod val="25000"/>
                  </a:schemeClr>
                </a:solidFill>
              </a:rPr>
              <a:t>Use to initialize the fields</a:t>
            </a:r>
          </a:p>
          <a:p>
            <a:pPr>
              <a:buNone/>
            </a:pPr>
            <a:endParaRPr lang="en-US" dirty="0" smtClean="0"/>
          </a:p>
          <a:p>
            <a:pPr>
              <a:buNone/>
            </a:pPr>
            <a:r>
              <a:rPr lang="en-US" dirty="0" smtClean="0"/>
              <a:t>Example:-</a:t>
            </a:r>
          </a:p>
          <a:p>
            <a:pPr>
              <a:buNone/>
            </a:pPr>
            <a:r>
              <a:rPr lang="en-US" dirty="0" smtClean="0"/>
              <a:t>Class employee</a:t>
            </a:r>
          </a:p>
          <a:p>
            <a:pPr>
              <a:buNone/>
            </a:pPr>
            <a:r>
              <a:rPr lang="en-US" dirty="0" smtClean="0"/>
              <a:t>{</a:t>
            </a:r>
          </a:p>
          <a:p>
            <a:pPr>
              <a:buNone/>
            </a:pPr>
            <a:r>
              <a:rPr lang="en-US" dirty="0" smtClean="0"/>
              <a:t>	Private </a:t>
            </a:r>
            <a:r>
              <a:rPr lang="en-US" dirty="0" err="1" smtClean="0"/>
              <a:t>int</a:t>
            </a:r>
            <a:r>
              <a:rPr lang="en-US" dirty="0" smtClean="0"/>
              <a:t> x</a:t>
            </a:r>
          </a:p>
          <a:p>
            <a:pPr>
              <a:buNone/>
            </a:pPr>
            <a:r>
              <a:rPr lang="en-US" dirty="0" smtClean="0"/>
              <a:t>	Public employee() // default constructor</a:t>
            </a:r>
          </a:p>
          <a:p>
            <a:pPr>
              <a:buNone/>
            </a:pPr>
            <a:r>
              <a:rPr lang="en-US" dirty="0" smtClean="0"/>
              <a:t>		{</a:t>
            </a:r>
          </a:p>
          <a:p>
            <a:pPr>
              <a:buNone/>
            </a:pPr>
            <a:r>
              <a:rPr lang="en-US" dirty="0" smtClean="0"/>
              <a:t>			x=10;</a:t>
            </a:r>
          </a:p>
          <a:p>
            <a:pPr>
              <a:buNone/>
            </a:pPr>
            <a:r>
              <a:rPr lang="en-US" dirty="0" smtClean="0"/>
              <a:t>		}</a:t>
            </a:r>
          </a:p>
          <a:p>
            <a:pPr>
              <a:buNone/>
            </a:pPr>
            <a:r>
              <a:rPr lang="en-US" dirty="0" smtClean="0"/>
              <a:t>	Public employee (</a:t>
            </a:r>
            <a:r>
              <a:rPr lang="en-US" dirty="0" err="1" smtClean="0"/>
              <a:t>int</a:t>
            </a:r>
            <a:r>
              <a:rPr lang="en-US" dirty="0" smtClean="0"/>
              <a:t> a) // parametric constructor</a:t>
            </a:r>
          </a:p>
          <a:p>
            <a:pPr>
              <a:buNone/>
            </a:pPr>
            <a:r>
              <a:rPr lang="en-US" dirty="0" smtClean="0"/>
              <a:t>	{</a:t>
            </a:r>
          </a:p>
          <a:p>
            <a:pPr>
              <a:buNone/>
            </a:pPr>
            <a:r>
              <a:rPr lang="en-US" dirty="0" smtClean="0"/>
              <a:t>		x=a;</a:t>
            </a:r>
          </a:p>
          <a:p>
            <a:pPr>
              <a:buNone/>
            </a:pPr>
            <a:r>
              <a:rPr lang="en-US" dirty="0" smtClean="0"/>
              <a:t>	}	</a:t>
            </a:r>
          </a:p>
          <a:p>
            <a:pPr>
              <a:buNone/>
            </a:pPr>
            <a:r>
              <a:rPr lang="en-US" dirty="0" smtClean="0"/>
              <a:t>	Static employee()   // static constructor</a:t>
            </a:r>
          </a:p>
          <a:p>
            <a:pPr>
              <a:buNone/>
            </a:pPr>
            <a:r>
              <a:rPr lang="en-US" dirty="0" smtClean="0"/>
              <a:t>	{</a:t>
            </a:r>
          </a:p>
          <a:p>
            <a:pPr>
              <a:buNone/>
            </a:pPr>
            <a:r>
              <a:rPr lang="en-US" dirty="0" smtClean="0"/>
              <a:t>		</a:t>
            </a:r>
            <a:r>
              <a:rPr lang="en-US" dirty="0" err="1" smtClean="0"/>
              <a:t>console.writeline</a:t>
            </a:r>
            <a:r>
              <a:rPr lang="en-US" dirty="0" smtClean="0"/>
              <a:t>(“my static constructor”)</a:t>
            </a:r>
          </a:p>
          <a:p>
            <a:pPr>
              <a:buNone/>
            </a:pPr>
            <a:r>
              <a:rPr lang="en-US" dirty="0" smtClean="0"/>
              <a:t>	}</a:t>
            </a:r>
          </a:p>
          <a:p>
            <a:pPr>
              <a:buNone/>
            </a:pPr>
            <a:r>
              <a:rPr lang="en-US" dirty="0" smtClean="0"/>
              <a:t>}</a:t>
            </a:r>
          </a:p>
          <a:p>
            <a:pPr>
              <a:buNone/>
            </a:pPr>
            <a:endParaRPr lang="en-US" dirty="0" smtClean="0"/>
          </a:p>
          <a:p>
            <a:pPr>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Polymorphism</a:t>
            </a:r>
          </a:p>
        </p:txBody>
      </p:sp>
      <p:sp>
        <p:nvSpPr>
          <p:cNvPr id="64515" name="Rectangle 3" descr="Rectangle: Click to edit Master text styles&#10;Second level&#10;Third level&#10;Fourth level&#10;Fifth level"/>
          <p:cNvSpPr>
            <a:spLocks noGrp="1" noChangeArrowheads="1"/>
          </p:cNvSpPr>
          <p:nvPr>
            <p:ph sz="quarter" idx="1"/>
          </p:nvPr>
        </p:nvSpPr>
        <p:spPr/>
        <p:txBody>
          <a:bodyPr>
            <a:normAutofit lnSpcReduction="10000"/>
          </a:bodyPr>
          <a:lstStyle/>
          <a:p>
            <a:r>
              <a:rPr lang="en-US" dirty="0" smtClean="0"/>
              <a:t>One </a:t>
            </a:r>
            <a:r>
              <a:rPr lang="en-US" dirty="0"/>
              <a:t>interface</a:t>
            </a:r>
          </a:p>
          <a:p>
            <a:r>
              <a:rPr lang="en-US" dirty="0"/>
              <a:t> Multiple implementations</a:t>
            </a:r>
          </a:p>
          <a:p>
            <a:r>
              <a:rPr lang="en-US" dirty="0"/>
              <a:t> </a:t>
            </a:r>
            <a:r>
              <a:rPr lang="en-US" dirty="0" smtClean="0"/>
              <a:t>Inheritance</a:t>
            </a:r>
          </a:p>
          <a:p>
            <a:r>
              <a:rPr lang="en-US" dirty="0" smtClean="0"/>
              <a:t>This relationship between </a:t>
            </a:r>
            <a:r>
              <a:rPr lang="en-US" i="1" dirty="0" smtClean="0"/>
              <a:t>virtual</a:t>
            </a:r>
            <a:r>
              <a:rPr lang="en-US" dirty="0" smtClean="0"/>
              <a:t> methods and the derived class methods that </a:t>
            </a:r>
            <a:r>
              <a:rPr lang="en-US" i="1" dirty="0" smtClean="0"/>
              <a:t>override</a:t>
            </a:r>
            <a:r>
              <a:rPr lang="en-US" dirty="0" smtClean="0"/>
              <a:t> them enables polymorphism.</a:t>
            </a:r>
          </a:p>
          <a:p>
            <a:r>
              <a:rPr lang="en-US" dirty="0" smtClean="0"/>
              <a:t>It allows you to invoke derived class methods through a base class reference during run-time. </a:t>
            </a:r>
          </a:p>
          <a:p>
            <a:pPr>
              <a:buNone/>
            </a:pPr>
            <a:r>
              <a:rPr lang="en-US" dirty="0" smtClean="0">
                <a:solidFill>
                  <a:schemeClr val="accent1">
                    <a:lumMod val="75000"/>
                  </a:schemeClr>
                </a:solidFill>
              </a:rPr>
              <a:t>Tip:- A base class object can hold reference of all derive class object, but wise versa is not possible. </a:t>
            </a:r>
          </a:p>
          <a:p>
            <a:endParaRPr lang="en-US" dirty="0"/>
          </a:p>
          <a:p>
            <a:pPr>
              <a:buFont typeface="Wingdings" pitchFamily="2" charset="2"/>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Methods</a:t>
            </a:r>
            <a:endParaRPr lang="en-US" dirty="0"/>
          </a:p>
        </p:txBody>
      </p:sp>
      <p:sp>
        <p:nvSpPr>
          <p:cNvPr id="3" name="Content Placeholder 2"/>
          <p:cNvSpPr>
            <a:spLocks noGrp="1"/>
          </p:cNvSpPr>
          <p:nvPr>
            <p:ph sz="quarter" idx="1"/>
          </p:nvPr>
        </p:nvSpPr>
        <p:spPr/>
        <p:txBody>
          <a:bodyPr/>
          <a:lstStyle/>
          <a:p>
            <a:r>
              <a:rPr lang="en-US" dirty="0" smtClean="0"/>
              <a:t>They are used to achieve run-time polymorphism in C#.</a:t>
            </a:r>
          </a:p>
          <a:p>
            <a:r>
              <a:rPr lang="en-US" dirty="0" smtClean="0"/>
              <a:t>A virtual method is needed to override with “Override” keyword.</a:t>
            </a:r>
          </a:p>
          <a:p>
            <a:r>
              <a:rPr lang="en-US" dirty="0" smtClean="0"/>
              <a:t>We can declare a virtual methods and property by using “Virtual” keyword.</a:t>
            </a:r>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Method Declaration</a:t>
            </a:r>
            <a:endParaRPr lang="en-US" dirty="0"/>
          </a:p>
        </p:txBody>
      </p:sp>
      <p:sp>
        <p:nvSpPr>
          <p:cNvPr id="3" name="Content Placeholder 2"/>
          <p:cNvSpPr>
            <a:spLocks noGrp="1"/>
          </p:cNvSpPr>
          <p:nvPr>
            <p:ph sz="quarter" idx="1"/>
          </p:nvPr>
        </p:nvSpPr>
        <p:spPr/>
        <p:txBody>
          <a:bodyPr>
            <a:normAutofit fontScale="55000" lnSpcReduction="20000"/>
          </a:bodyPr>
          <a:lstStyle/>
          <a:p>
            <a:pPr>
              <a:buNone/>
            </a:pPr>
            <a:r>
              <a:rPr lang="en-US" dirty="0" smtClean="0"/>
              <a:t>using System;</a:t>
            </a:r>
            <a:br>
              <a:rPr lang="en-US" dirty="0" smtClean="0"/>
            </a:br>
            <a:r>
              <a:rPr lang="en-US" dirty="0" smtClean="0"/>
              <a:t/>
            </a:r>
            <a:br>
              <a:rPr lang="en-US" dirty="0" smtClean="0"/>
            </a:br>
            <a:r>
              <a:rPr lang="en-US" dirty="0" smtClean="0"/>
              <a:t>public class </a:t>
            </a:r>
            <a:r>
              <a:rPr lang="en-US" dirty="0" err="1" smtClean="0"/>
              <a:t>DrawingObject</a:t>
            </a:r>
            <a:r>
              <a:rPr lang="en-US" dirty="0" smtClean="0"/>
              <a:t/>
            </a:r>
            <a:br>
              <a:rPr lang="en-US" dirty="0" smtClean="0"/>
            </a:br>
            <a:r>
              <a:rPr lang="en-US" dirty="0" smtClean="0"/>
              <a:t>{</a:t>
            </a:r>
            <a:br>
              <a:rPr lang="en-US" dirty="0" smtClean="0"/>
            </a:br>
            <a:r>
              <a:rPr lang="en-US" dirty="0" smtClean="0"/>
              <a:t>    public virtual void Draw()</a:t>
            </a:r>
            <a:br>
              <a:rPr lang="en-US" dirty="0" smtClean="0"/>
            </a:br>
            <a:r>
              <a:rPr lang="en-US" dirty="0" smtClean="0"/>
              <a:t>    {</a:t>
            </a:r>
            <a:br>
              <a:rPr lang="en-US" dirty="0" smtClean="0"/>
            </a:br>
            <a:r>
              <a:rPr lang="en-US" dirty="0" smtClean="0"/>
              <a:t>        </a:t>
            </a:r>
            <a:r>
              <a:rPr lang="en-US" dirty="0" err="1" smtClean="0"/>
              <a:t>Console.WriteLine</a:t>
            </a:r>
            <a:r>
              <a:rPr lang="en-US" dirty="0" smtClean="0"/>
              <a:t>("I'm just a generic drawing object.");</a:t>
            </a:r>
            <a:br>
              <a:rPr lang="en-US" dirty="0" smtClean="0"/>
            </a:br>
            <a:r>
              <a:rPr lang="en-US" dirty="0" smtClean="0"/>
              <a:t>    }</a:t>
            </a:r>
            <a:br>
              <a:rPr lang="en-US" dirty="0" smtClean="0"/>
            </a:br>
            <a:r>
              <a:rPr lang="en-US" dirty="0" smtClean="0"/>
              <a:t>} </a:t>
            </a:r>
          </a:p>
          <a:p>
            <a:pPr>
              <a:buNone/>
            </a:pPr>
            <a:r>
              <a:rPr lang="en-US" dirty="0" smtClean="0"/>
              <a:t>public class Line : </a:t>
            </a:r>
            <a:r>
              <a:rPr lang="en-US" dirty="0" err="1" smtClean="0"/>
              <a:t>DrawingObject</a:t>
            </a:r>
            <a:r>
              <a:rPr lang="en-US" dirty="0" smtClean="0"/>
              <a:t/>
            </a:r>
            <a:br>
              <a:rPr lang="en-US" dirty="0" smtClean="0"/>
            </a:br>
            <a:r>
              <a:rPr lang="en-US" dirty="0" smtClean="0"/>
              <a:t>{</a:t>
            </a:r>
            <a:br>
              <a:rPr lang="en-US" dirty="0" smtClean="0"/>
            </a:br>
            <a:r>
              <a:rPr lang="en-US" dirty="0" smtClean="0"/>
              <a:t>    public override void Draw()</a:t>
            </a:r>
            <a:br>
              <a:rPr lang="en-US" dirty="0" smtClean="0"/>
            </a:br>
            <a:r>
              <a:rPr lang="en-US" dirty="0" smtClean="0"/>
              <a:t>    {</a:t>
            </a:r>
            <a:br>
              <a:rPr lang="en-US" dirty="0" smtClean="0"/>
            </a:br>
            <a:r>
              <a:rPr lang="en-US" dirty="0" smtClean="0"/>
              <a:t>        </a:t>
            </a:r>
            <a:r>
              <a:rPr lang="en-US" dirty="0" err="1" smtClean="0"/>
              <a:t>Console.WriteLine</a:t>
            </a:r>
            <a:r>
              <a:rPr lang="en-US" dirty="0" smtClean="0"/>
              <a:t>("I'm a Line.");</a:t>
            </a:r>
            <a:br>
              <a:rPr lang="en-US" dirty="0" smtClean="0"/>
            </a:br>
            <a:r>
              <a:rPr lang="en-US" dirty="0" smtClean="0"/>
              <a:t>    }</a:t>
            </a:r>
            <a:br>
              <a:rPr lang="en-US" dirty="0" smtClean="0"/>
            </a:br>
            <a:r>
              <a:rPr lang="en-US" dirty="0" smtClean="0"/>
              <a:t>}</a:t>
            </a:r>
            <a:br>
              <a:rPr lang="en-US" dirty="0" smtClean="0"/>
            </a:br>
            <a:r>
              <a:rPr lang="en-US" dirty="0" smtClean="0"/>
              <a:t/>
            </a:r>
            <a:br>
              <a:rPr lang="en-US" dirty="0" smtClean="0"/>
            </a:br>
            <a:r>
              <a:rPr lang="en-US" dirty="0" smtClean="0"/>
              <a:t>public class Circle : </a:t>
            </a:r>
            <a:r>
              <a:rPr lang="en-US" dirty="0" err="1" smtClean="0"/>
              <a:t>DrawingObject</a:t>
            </a:r>
            <a:r>
              <a:rPr lang="en-US" dirty="0" smtClean="0"/>
              <a:t/>
            </a:r>
            <a:br>
              <a:rPr lang="en-US" dirty="0" smtClean="0"/>
            </a:br>
            <a:r>
              <a:rPr lang="en-US" dirty="0" smtClean="0"/>
              <a:t>{</a:t>
            </a:r>
            <a:br>
              <a:rPr lang="en-US" dirty="0" smtClean="0"/>
            </a:br>
            <a:r>
              <a:rPr lang="en-US" dirty="0" smtClean="0"/>
              <a:t>    public override void Draw()</a:t>
            </a:r>
            <a:br>
              <a:rPr lang="en-US" dirty="0" smtClean="0"/>
            </a:br>
            <a:r>
              <a:rPr lang="en-US" dirty="0" smtClean="0"/>
              <a:t>    {</a:t>
            </a:r>
            <a:br>
              <a:rPr lang="en-US" dirty="0" smtClean="0"/>
            </a:br>
            <a:r>
              <a:rPr lang="en-US" dirty="0" smtClean="0"/>
              <a:t>        </a:t>
            </a:r>
            <a:r>
              <a:rPr lang="en-US" dirty="0" err="1" smtClean="0"/>
              <a:t>Console.WriteLine</a:t>
            </a:r>
            <a:r>
              <a:rPr lang="en-US" dirty="0" smtClean="0"/>
              <a:t>("I'm a Circle.");</a:t>
            </a:r>
            <a:br>
              <a:rPr lang="en-US" dirty="0" smtClean="0"/>
            </a:br>
            <a:r>
              <a:rPr lang="en-US" dirty="0" smtClean="0"/>
              <a:t>    }</a:t>
            </a:r>
            <a:br>
              <a:rPr lang="en-US" dirty="0" smtClean="0"/>
            </a:br>
            <a:r>
              <a:rPr lang="en-US" dirty="0" smtClean="0"/>
              <a:t>}</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Implementing Polymorphism</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dirty="0" smtClean="0"/>
              <a:t>using System;</a:t>
            </a:r>
            <a:br>
              <a:rPr lang="en-US" dirty="0" smtClean="0"/>
            </a:br>
            <a:r>
              <a:rPr lang="en-US" dirty="0" smtClean="0"/>
              <a:t/>
            </a:r>
            <a:br>
              <a:rPr lang="en-US" dirty="0" smtClean="0"/>
            </a:br>
            <a:r>
              <a:rPr lang="en-US" dirty="0" smtClean="0"/>
              <a:t>public class </a:t>
            </a:r>
            <a:r>
              <a:rPr lang="en-US" dirty="0" err="1" smtClean="0"/>
              <a:t>DrawDemo</a:t>
            </a:r>
            <a:r>
              <a:rPr lang="en-US" dirty="0" smtClean="0"/>
              <a:t/>
            </a:r>
            <a:br>
              <a:rPr lang="en-US" dirty="0" smtClean="0"/>
            </a:br>
            <a:r>
              <a:rPr lang="en-US" dirty="0" smtClean="0"/>
              <a:t>{</a:t>
            </a:r>
            <a:br>
              <a:rPr lang="en-US" dirty="0" smtClean="0"/>
            </a:br>
            <a:r>
              <a:rPr lang="en-US" dirty="0" smtClean="0"/>
              <a:t>    public static </a:t>
            </a:r>
            <a:r>
              <a:rPr lang="en-US" dirty="0" err="1" smtClean="0"/>
              <a:t>int</a:t>
            </a:r>
            <a:r>
              <a:rPr lang="en-US" dirty="0" smtClean="0"/>
              <a:t> Main( )</a:t>
            </a:r>
            <a:br>
              <a:rPr lang="en-US" dirty="0" smtClean="0"/>
            </a:br>
            <a:r>
              <a:rPr lang="en-US" dirty="0" smtClean="0"/>
              <a:t>    {</a:t>
            </a:r>
            <a:br>
              <a:rPr lang="en-US" dirty="0" smtClean="0"/>
            </a:br>
            <a:r>
              <a:rPr lang="en-US" dirty="0" smtClean="0"/>
              <a:t>        </a:t>
            </a:r>
            <a:r>
              <a:rPr lang="en-US" dirty="0" err="1" smtClean="0"/>
              <a:t>DrawingObject</a:t>
            </a:r>
            <a:r>
              <a:rPr lang="en-US" dirty="0" smtClean="0"/>
              <a:t>[] </a:t>
            </a:r>
            <a:r>
              <a:rPr lang="en-US" dirty="0" err="1" smtClean="0"/>
              <a:t>dObj</a:t>
            </a:r>
            <a:r>
              <a:rPr lang="en-US" dirty="0" smtClean="0"/>
              <a:t> = new </a:t>
            </a:r>
            <a:r>
              <a:rPr lang="en-US" dirty="0" err="1" smtClean="0"/>
              <a:t>DrawingObject</a:t>
            </a:r>
            <a:r>
              <a:rPr lang="en-US" dirty="0" smtClean="0"/>
              <a:t>[3];</a:t>
            </a:r>
            <a:br>
              <a:rPr lang="en-US" dirty="0" smtClean="0"/>
            </a:br>
            <a:r>
              <a:rPr lang="en-US" dirty="0" smtClean="0"/>
              <a:t/>
            </a:r>
            <a:br>
              <a:rPr lang="en-US" dirty="0" smtClean="0"/>
            </a:br>
            <a:r>
              <a:rPr lang="en-US" dirty="0" smtClean="0"/>
              <a:t>        </a:t>
            </a:r>
            <a:r>
              <a:rPr lang="en-US" dirty="0" err="1" smtClean="0"/>
              <a:t>dObj</a:t>
            </a:r>
            <a:r>
              <a:rPr lang="en-US" dirty="0" smtClean="0"/>
              <a:t>[0] = new Line();</a:t>
            </a:r>
            <a:br>
              <a:rPr lang="en-US" dirty="0" smtClean="0"/>
            </a:br>
            <a:r>
              <a:rPr lang="en-US" dirty="0" smtClean="0"/>
              <a:t>        </a:t>
            </a:r>
            <a:r>
              <a:rPr lang="en-US" dirty="0" err="1" smtClean="0"/>
              <a:t>dObj</a:t>
            </a:r>
            <a:r>
              <a:rPr lang="en-US" dirty="0" smtClean="0"/>
              <a:t>[1] = new Circle();</a:t>
            </a:r>
            <a:br>
              <a:rPr lang="en-US" dirty="0" smtClean="0"/>
            </a:br>
            <a:r>
              <a:rPr lang="en-US" dirty="0" smtClean="0"/>
              <a:t>        </a:t>
            </a:r>
            <a:r>
              <a:rPr lang="en-US" dirty="0" err="1" smtClean="0"/>
              <a:t>dObj</a:t>
            </a:r>
            <a:r>
              <a:rPr lang="en-US" dirty="0" smtClean="0"/>
              <a:t>[2] = new </a:t>
            </a:r>
            <a:r>
              <a:rPr lang="en-US" dirty="0" err="1" smtClean="0"/>
              <a:t>DrawingObject</a:t>
            </a:r>
            <a:r>
              <a:rPr lang="en-US" dirty="0" smtClean="0"/>
              <a:t>();</a:t>
            </a:r>
            <a:br>
              <a:rPr lang="en-US" dirty="0" smtClean="0"/>
            </a:br>
            <a:r>
              <a:rPr lang="en-US" dirty="0" smtClean="0"/>
              <a:t/>
            </a:r>
            <a:br>
              <a:rPr lang="en-US" dirty="0" smtClean="0"/>
            </a:br>
            <a:r>
              <a:rPr lang="en-US" dirty="0" smtClean="0"/>
              <a:t>        </a:t>
            </a:r>
            <a:r>
              <a:rPr lang="en-US" dirty="0" err="1" smtClean="0"/>
              <a:t>foreach</a:t>
            </a:r>
            <a:r>
              <a:rPr lang="en-US" dirty="0" smtClean="0"/>
              <a:t> (</a:t>
            </a:r>
            <a:r>
              <a:rPr lang="en-US" dirty="0" err="1" smtClean="0"/>
              <a:t>DrawingObject</a:t>
            </a:r>
            <a:r>
              <a:rPr lang="en-US" dirty="0" smtClean="0"/>
              <a:t>  </a:t>
            </a:r>
            <a:r>
              <a:rPr lang="en-US" dirty="0" err="1" smtClean="0"/>
              <a:t>iObj</a:t>
            </a:r>
            <a:r>
              <a:rPr lang="en-US" dirty="0" smtClean="0"/>
              <a:t> in </a:t>
            </a:r>
            <a:r>
              <a:rPr lang="en-US" dirty="0" err="1" smtClean="0"/>
              <a:t>dObj</a:t>
            </a:r>
            <a:r>
              <a:rPr lang="en-US" dirty="0" smtClean="0"/>
              <a:t>)</a:t>
            </a:r>
            <a:br>
              <a:rPr lang="en-US" dirty="0" smtClean="0"/>
            </a:br>
            <a:r>
              <a:rPr lang="en-US" dirty="0" smtClean="0"/>
              <a:t>        {</a:t>
            </a:r>
            <a:br>
              <a:rPr lang="en-US" dirty="0" smtClean="0"/>
            </a:br>
            <a:r>
              <a:rPr lang="en-US" dirty="0" smtClean="0"/>
              <a:t>            </a:t>
            </a:r>
            <a:r>
              <a:rPr lang="en-US" dirty="0" err="1" smtClean="0"/>
              <a:t>iObj.Draw</a:t>
            </a:r>
            <a:r>
              <a:rPr lang="en-US" dirty="0" smtClean="0"/>
              <a:t>();</a:t>
            </a:r>
            <a:br>
              <a:rPr lang="en-US" dirty="0" smtClean="0"/>
            </a:br>
            <a:r>
              <a:rPr lang="en-US" dirty="0" smtClean="0"/>
              <a:t>        }</a:t>
            </a:r>
            <a:br>
              <a:rPr lang="en-US" dirty="0" smtClean="0"/>
            </a:br>
            <a:r>
              <a:rPr lang="en-US" dirty="0" smtClean="0"/>
              <a:t/>
            </a:r>
            <a:br>
              <a:rPr lang="en-US" dirty="0" smtClean="0"/>
            </a:br>
            <a:r>
              <a:rPr lang="en-US" dirty="0" smtClean="0"/>
              <a:t>     }</a:t>
            </a:r>
            <a:br>
              <a:rPr lang="en-US" dirty="0" smtClean="0"/>
            </a:br>
            <a:r>
              <a:rPr lang="en-US" dirty="0" smtClean="0"/>
              <a:t>}</a:t>
            </a:r>
          </a:p>
          <a:p>
            <a:pPr>
              <a:buNone/>
            </a:pPr>
            <a:r>
              <a:rPr lang="en-US" dirty="0" smtClean="0">
                <a:solidFill>
                  <a:schemeClr val="accent1">
                    <a:lumMod val="75000"/>
                  </a:schemeClr>
                </a:solidFill>
              </a:rPr>
              <a:t>Tip:- We can not use the Virtual modifier with the Static, Abstract, Private or Override modifier.</a:t>
            </a:r>
            <a:endParaRPr lang="en-US" dirty="0">
              <a:solidFill>
                <a:schemeClr val="accent1">
                  <a:lumMod val="75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Abstract Class</a:t>
            </a:r>
            <a:endParaRPr lang="en-US" dirty="0"/>
          </a:p>
        </p:txBody>
      </p:sp>
      <p:sp>
        <p:nvSpPr>
          <p:cNvPr id="63491" name="Rectangle 3" descr="Rectangle: Click to edit Master text styles&#10;Second level&#10;Third level&#10;Fourth level&#10;Fifth level"/>
          <p:cNvSpPr>
            <a:spLocks noGrp="1" noChangeArrowheads="1"/>
          </p:cNvSpPr>
          <p:nvPr>
            <p:ph sz="quarter" idx="1"/>
          </p:nvPr>
        </p:nvSpPr>
        <p:spPr/>
        <p:txBody>
          <a:bodyPr>
            <a:normAutofit/>
          </a:bodyPr>
          <a:lstStyle/>
          <a:p>
            <a:pPr marL="609600" indent="-609600"/>
            <a:r>
              <a:rPr lang="en-US" dirty="0" smtClean="0"/>
              <a:t>Abstract class is a class which contains one or more abstract method</a:t>
            </a:r>
          </a:p>
          <a:p>
            <a:pPr marL="609600" indent="-609600"/>
            <a:r>
              <a:rPr lang="en-US" dirty="0" smtClean="0"/>
              <a:t>We can declare an abstract class using “Abstract” keyword.</a:t>
            </a:r>
          </a:p>
          <a:p>
            <a:pPr marL="609600" indent="-609600"/>
            <a:r>
              <a:rPr lang="en-US" dirty="0" smtClean="0"/>
              <a:t>An abstract method is a method which declaration is given somewhere and its definition is given somewhere else.</a:t>
            </a:r>
          </a:p>
          <a:p>
            <a:pPr marL="609600" indent="-609600"/>
            <a:r>
              <a:rPr lang="en-US" dirty="0" smtClean="0"/>
              <a:t>In general abstract methods are declare in Base class and their definition is given in derived class.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for abstract class and their methods</a:t>
            </a:r>
            <a:endParaRPr lang="en-US" dirty="0"/>
          </a:p>
        </p:txBody>
      </p:sp>
      <p:sp>
        <p:nvSpPr>
          <p:cNvPr id="3" name="Content Placeholder 2"/>
          <p:cNvSpPr>
            <a:spLocks noGrp="1"/>
          </p:cNvSpPr>
          <p:nvPr>
            <p:ph sz="quarter" idx="1"/>
          </p:nvPr>
        </p:nvSpPr>
        <p:spPr/>
        <p:txBody>
          <a:bodyPr>
            <a:normAutofit fontScale="55000" lnSpcReduction="20000"/>
          </a:bodyPr>
          <a:lstStyle/>
          <a:p>
            <a:pPr>
              <a:buNone/>
            </a:pPr>
            <a:r>
              <a:rPr lang="en-US" dirty="0" smtClean="0"/>
              <a:t>Abstract class </a:t>
            </a:r>
            <a:r>
              <a:rPr lang="en-US" dirty="0" err="1" smtClean="0"/>
              <a:t>myclass</a:t>
            </a:r>
            <a:endParaRPr lang="en-US" dirty="0" smtClean="0"/>
          </a:p>
          <a:p>
            <a:pPr>
              <a:buNone/>
            </a:pPr>
            <a:r>
              <a:rPr lang="en-US" dirty="0" smtClean="0"/>
              <a:t>{</a:t>
            </a:r>
          </a:p>
          <a:p>
            <a:pPr>
              <a:buNone/>
            </a:pPr>
            <a:r>
              <a:rPr lang="en-US" dirty="0" smtClean="0"/>
              <a:t>	public abstract void message();</a:t>
            </a:r>
          </a:p>
          <a:p>
            <a:pPr>
              <a:buNone/>
            </a:pPr>
            <a:r>
              <a:rPr lang="en-US" dirty="0" smtClean="0"/>
              <a:t>}</a:t>
            </a:r>
          </a:p>
          <a:p>
            <a:pPr>
              <a:buNone/>
            </a:pPr>
            <a:r>
              <a:rPr lang="en-US" dirty="0" smtClean="0"/>
              <a:t>Class </a:t>
            </a:r>
            <a:r>
              <a:rPr lang="en-US" dirty="0" err="1" smtClean="0"/>
              <a:t>checkabs:myclass</a:t>
            </a:r>
            <a:endParaRPr lang="en-US" dirty="0" smtClean="0"/>
          </a:p>
          <a:p>
            <a:pPr>
              <a:buNone/>
            </a:pPr>
            <a:r>
              <a:rPr lang="en-US" dirty="0" smtClean="0"/>
              <a:t>{</a:t>
            </a:r>
          </a:p>
          <a:p>
            <a:pPr>
              <a:buNone/>
            </a:pPr>
            <a:r>
              <a:rPr lang="en-US" dirty="0" smtClean="0"/>
              <a:t>	public override void message()</a:t>
            </a:r>
          </a:p>
          <a:p>
            <a:pPr>
              <a:buNone/>
            </a:pPr>
            <a:r>
              <a:rPr lang="en-US" dirty="0" smtClean="0"/>
              <a:t>	{</a:t>
            </a:r>
          </a:p>
          <a:p>
            <a:pPr>
              <a:buNone/>
            </a:pPr>
            <a:r>
              <a:rPr lang="en-US" dirty="0" smtClean="0"/>
              <a:t>		</a:t>
            </a:r>
            <a:r>
              <a:rPr lang="en-US" dirty="0" err="1" smtClean="0"/>
              <a:t>console.writeline</a:t>
            </a:r>
            <a:r>
              <a:rPr lang="en-US" dirty="0" smtClean="0"/>
              <a:t>(“my abstract method”)</a:t>
            </a:r>
          </a:p>
          <a:p>
            <a:pPr>
              <a:buNone/>
            </a:pPr>
            <a:r>
              <a:rPr lang="en-US" dirty="0" smtClean="0"/>
              <a:t>	}</a:t>
            </a:r>
          </a:p>
          <a:p>
            <a:pPr>
              <a:buNone/>
            </a:pPr>
            <a:r>
              <a:rPr lang="en-US" dirty="0" smtClean="0"/>
              <a:t>}</a:t>
            </a:r>
          </a:p>
          <a:p>
            <a:pPr>
              <a:buNone/>
            </a:pPr>
            <a:r>
              <a:rPr lang="en-US" dirty="0" smtClean="0"/>
              <a:t>Class program</a:t>
            </a:r>
          </a:p>
          <a:p>
            <a:pPr>
              <a:buNone/>
            </a:pPr>
            <a:r>
              <a:rPr lang="en-US" dirty="0" smtClean="0"/>
              <a:t>{</a:t>
            </a:r>
          </a:p>
          <a:p>
            <a:pPr>
              <a:buNone/>
            </a:pPr>
            <a:r>
              <a:rPr lang="en-US" dirty="0" smtClean="0"/>
              <a:t>	static void main()</a:t>
            </a:r>
          </a:p>
          <a:p>
            <a:pPr>
              <a:buNone/>
            </a:pPr>
            <a:r>
              <a:rPr lang="en-US" dirty="0" smtClean="0"/>
              <a:t>	{</a:t>
            </a:r>
          </a:p>
          <a:p>
            <a:pPr>
              <a:buNone/>
            </a:pPr>
            <a:r>
              <a:rPr lang="en-US" dirty="0" smtClean="0"/>
              <a:t>		</a:t>
            </a:r>
            <a:r>
              <a:rPr lang="en-US" dirty="0" err="1" smtClean="0"/>
              <a:t>checkabs</a:t>
            </a:r>
            <a:r>
              <a:rPr lang="en-US" dirty="0" smtClean="0"/>
              <a:t> ob= new </a:t>
            </a:r>
            <a:r>
              <a:rPr lang="en-US" dirty="0" err="1" smtClean="0"/>
              <a:t>checkabs</a:t>
            </a:r>
            <a:r>
              <a:rPr lang="en-US" dirty="0" smtClean="0"/>
              <a:t>();</a:t>
            </a:r>
          </a:p>
          <a:p>
            <a:pPr>
              <a:buNone/>
            </a:pPr>
            <a:r>
              <a:rPr lang="en-US" dirty="0" smtClean="0"/>
              <a:t>		</a:t>
            </a:r>
            <a:r>
              <a:rPr lang="en-US" dirty="0" err="1" smtClean="0"/>
              <a:t>ob.message</a:t>
            </a:r>
            <a:r>
              <a:rPr lang="en-US" dirty="0" smtClean="0"/>
              <a:t>();</a:t>
            </a:r>
          </a:p>
          <a:p>
            <a:pPr>
              <a:buNone/>
            </a:pPr>
            <a:r>
              <a:rPr lang="en-US" dirty="0" smtClean="0"/>
              <a:t>	}</a:t>
            </a:r>
          </a:p>
          <a:p>
            <a:pPr>
              <a:buNone/>
            </a:pPr>
            <a:r>
              <a:rPr lang="en-US" dirty="0" smtClean="0"/>
              <a:t>}</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8674" y="6122997"/>
            <a:ext cx="1082655" cy="59434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a:bodyPr>
          <a:lstStyle/>
          <a:p>
            <a:r>
              <a:rPr lang="en-IN" dirty="0" smtClean="0"/>
              <a:t>Programming Languages</a:t>
            </a:r>
            <a:endParaRPr lang="en-IN"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
        <p:nvSpPr>
          <p:cNvPr id="2" name="Content Placeholder 1"/>
          <p:cNvSpPr>
            <a:spLocks noGrp="1"/>
          </p:cNvSpPr>
          <p:nvPr>
            <p:ph sz="quarter" idx="1"/>
          </p:nvPr>
        </p:nvSpPr>
        <p:spPr/>
        <p:txBody>
          <a:bodyPr/>
          <a:lstStyle/>
          <a:p>
            <a:pPr lvl="6">
              <a:lnSpc>
                <a:spcPct val="150000"/>
              </a:lnSpc>
              <a:buFont typeface="Wingdings" panose="05000000000000000000" pitchFamily="2" charset="2"/>
              <a:buChar char="q"/>
            </a:pPr>
            <a:r>
              <a:rPr lang="en-IN" sz="1800" b="1" dirty="0" smtClean="0"/>
              <a:t> C</a:t>
            </a:r>
          </a:p>
          <a:p>
            <a:pPr lvl="6">
              <a:lnSpc>
                <a:spcPct val="150000"/>
              </a:lnSpc>
              <a:buFont typeface="Wingdings" panose="05000000000000000000" pitchFamily="2" charset="2"/>
              <a:buChar char="q"/>
            </a:pPr>
            <a:r>
              <a:rPr lang="en-IN" sz="1800" b="1" dirty="0" smtClean="0"/>
              <a:t> C++</a:t>
            </a:r>
          </a:p>
          <a:p>
            <a:pPr lvl="6">
              <a:lnSpc>
                <a:spcPct val="150000"/>
              </a:lnSpc>
              <a:buFont typeface="Wingdings" panose="05000000000000000000" pitchFamily="2" charset="2"/>
              <a:buChar char="q"/>
            </a:pPr>
            <a:r>
              <a:rPr lang="en-IN" sz="1800" b="1" dirty="0" smtClean="0"/>
              <a:t>  Java</a:t>
            </a:r>
          </a:p>
          <a:p>
            <a:pPr lvl="6">
              <a:lnSpc>
                <a:spcPct val="150000"/>
              </a:lnSpc>
              <a:buFont typeface="Wingdings" panose="05000000000000000000" pitchFamily="2" charset="2"/>
              <a:buChar char="q"/>
            </a:pPr>
            <a:r>
              <a:rPr lang="en-IN" sz="1800" b="1" dirty="0" smtClean="0"/>
              <a:t> .NET</a:t>
            </a:r>
          </a:p>
          <a:p>
            <a:pPr lvl="6">
              <a:lnSpc>
                <a:spcPct val="150000"/>
              </a:lnSpc>
              <a:buFont typeface="Wingdings" panose="05000000000000000000" pitchFamily="2" charset="2"/>
              <a:buChar char="q"/>
            </a:pPr>
            <a:r>
              <a:rPr lang="en-IN" sz="1800" b="1" dirty="0" smtClean="0"/>
              <a:t> PHP</a:t>
            </a:r>
          </a:p>
          <a:p>
            <a:pPr lvl="6">
              <a:lnSpc>
                <a:spcPct val="150000"/>
              </a:lnSpc>
              <a:buFont typeface="Wingdings" panose="05000000000000000000" pitchFamily="2" charset="2"/>
              <a:buChar char="q"/>
            </a:pPr>
            <a:r>
              <a:rPr lang="en-IN" sz="1800" b="1" dirty="0" smtClean="0"/>
              <a:t> ColdFusion</a:t>
            </a:r>
          </a:p>
          <a:p>
            <a:pPr lvl="6">
              <a:lnSpc>
                <a:spcPct val="150000"/>
              </a:lnSpc>
              <a:buFont typeface="Wingdings" panose="05000000000000000000" pitchFamily="2" charset="2"/>
              <a:buChar char="q"/>
            </a:pPr>
            <a:r>
              <a:rPr lang="en-IN" sz="1800" b="1" dirty="0" smtClean="0"/>
              <a:t> VB</a:t>
            </a:r>
          </a:p>
          <a:p>
            <a:pPr lvl="6">
              <a:lnSpc>
                <a:spcPct val="150000"/>
              </a:lnSpc>
              <a:buFont typeface="Wingdings" panose="05000000000000000000" pitchFamily="2" charset="2"/>
              <a:buChar char="q"/>
            </a:pPr>
            <a:r>
              <a:rPr lang="en-IN" sz="1800" b="1" dirty="0" smtClean="0"/>
              <a:t> Cobol</a:t>
            </a:r>
          </a:p>
          <a:p>
            <a:pPr lvl="6">
              <a:lnSpc>
                <a:spcPct val="150000"/>
              </a:lnSpc>
              <a:buFont typeface="Wingdings" panose="05000000000000000000" pitchFamily="2" charset="2"/>
              <a:buChar char="q"/>
            </a:pPr>
            <a:r>
              <a:rPr lang="en-IN" sz="1800" b="1" dirty="0" smtClean="0"/>
              <a:t>…</a:t>
            </a:r>
            <a:r>
              <a:rPr lang="en-IN" dirty="0" smtClean="0"/>
              <a:t>and many more..</a:t>
            </a:r>
            <a:endParaRPr lang="en-IN" dirty="0"/>
          </a:p>
        </p:txBody>
      </p:sp>
    </p:spTree>
    <p:extLst>
      <p:ext uri="{BB962C8B-B14F-4D97-AF65-F5344CB8AC3E}">
        <p14:creationId xmlns:p14="http://schemas.microsoft.com/office/powerpoint/2010/main" val="28549429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We can create an object of abstract class, but we can’t instantiation it.</a:t>
            </a:r>
          </a:p>
          <a:p>
            <a:r>
              <a:rPr lang="en-US" dirty="0" smtClean="0"/>
              <a:t>We can store the reference of a derive class in abstract class object.</a:t>
            </a:r>
          </a:p>
          <a:p>
            <a:pPr>
              <a:buNone/>
            </a:pPr>
            <a:endParaRPr lang="en-US" dirty="0" smtClean="0"/>
          </a:p>
          <a:p>
            <a:pPr>
              <a:buNone/>
            </a:pPr>
            <a:r>
              <a:rPr lang="en-US" dirty="0" smtClean="0"/>
              <a:t>Example:-</a:t>
            </a:r>
          </a:p>
          <a:p>
            <a:pPr>
              <a:buNone/>
            </a:pPr>
            <a:r>
              <a:rPr lang="en-US" dirty="0" smtClean="0"/>
              <a:t>	{</a:t>
            </a:r>
          </a:p>
          <a:p>
            <a:pPr>
              <a:buNone/>
            </a:pPr>
            <a:r>
              <a:rPr lang="en-US" dirty="0" smtClean="0"/>
              <a:t>	</a:t>
            </a:r>
            <a:r>
              <a:rPr lang="en-US" dirty="0" err="1" smtClean="0"/>
              <a:t>myclass</a:t>
            </a:r>
            <a:r>
              <a:rPr lang="en-US" dirty="0" smtClean="0"/>
              <a:t> ob= new </a:t>
            </a:r>
            <a:r>
              <a:rPr lang="en-US" dirty="0" err="1" smtClean="0"/>
              <a:t>checkabs</a:t>
            </a:r>
            <a:r>
              <a:rPr lang="en-US" dirty="0" smtClean="0"/>
              <a:t>();</a:t>
            </a:r>
          </a:p>
          <a:p>
            <a:pPr>
              <a:buNone/>
            </a:pPr>
            <a:r>
              <a:rPr lang="en-US" dirty="0" smtClean="0"/>
              <a:t>	</a:t>
            </a:r>
            <a:r>
              <a:rPr lang="en-US" dirty="0" err="1" smtClean="0"/>
              <a:t>ob.message</a:t>
            </a:r>
            <a:r>
              <a:rPr lang="en-US" dirty="0" smtClean="0"/>
              <a:t>();</a:t>
            </a:r>
          </a:p>
          <a:p>
            <a:pPr>
              <a:buNone/>
            </a:pPr>
            <a:r>
              <a:rPr lang="en-US" dirty="0" smtClean="0"/>
              <a:t>	}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It is also a reference type same as class, but it can not contain any definition within it.</a:t>
            </a:r>
          </a:p>
          <a:p>
            <a:r>
              <a:rPr lang="en-US" dirty="0" smtClean="0"/>
              <a:t>It only declares the member within it.</a:t>
            </a:r>
          </a:p>
          <a:p>
            <a:r>
              <a:rPr lang="en-US" dirty="0" smtClean="0"/>
              <a:t>Interface are also known as class with restrictions.</a:t>
            </a:r>
          </a:p>
          <a:p>
            <a:r>
              <a:rPr lang="en-US" dirty="0" smtClean="0"/>
              <a:t>We can declare interface using “Interface” keyword , generally interface name start’s with “I” latter.</a:t>
            </a:r>
          </a:p>
          <a:p>
            <a:endParaRPr lang="en-US" dirty="0" smtClean="0"/>
          </a:p>
          <a:p>
            <a:pPr>
              <a:buNone/>
            </a:pPr>
            <a:r>
              <a:rPr lang="en-US" dirty="0" smtClean="0"/>
              <a:t>Syntax:-</a:t>
            </a:r>
          </a:p>
          <a:p>
            <a:pPr>
              <a:buNone/>
            </a:pPr>
            <a:r>
              <a:rPr lang="en-US" dirty="0" smtClean="0"/>
              <a:t>Interface </a:t>
            </a:r>
            <a:r>
              <a:rPr lang="en-US" dirty="0" err="1" smtClean="0"/>
              <a:t>Iface</a:t>
            </a:r>
            <a:endParaRPr lang="en-US" dirty="0" smtClean="0"/>
          </a:p>
          <a:p>
            <a:pPr>
              <a:buNone/>
            </a:pPr>
            <a:r>
              <a:rPr lang="en-US" dirty="0" smtClean="0"/>
              <a:t>{</a:t>
            </a:r>
          </a:p>
          <a:p>
            <a:pPr>
              <a:buNone/>
            </a:pPr>
            <a:r>
              <a:rPr lang="en-US" dirty="0" smtClean="0"/>
              <a:t>	//member declaration</a:t>
            </a:r>
          </a:p>
          <a:p>
            <a:pPr>
              <a:buNone/>
            </a:pPr>
            <a:r>
              <a:rPr lang="en-US" dirty="0" smtClean="0"/>
              <a:t>}</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using Interface</a:t>
            </a:r>
            <a:endParaRPr lang="en-US" dirty="0"/>
          </a:p>
        </p:txBody>
      </p:sp>
      <p:sp>
        <p:nvSpPr>
          <p:cNvPr id="3" name="Content Placeholder 2"/>
          <p:cNvSpPr>
            <a:spLocks noGrp="1"/>
          </p:cNvSpPr>
          <p:nvPr>
            <p:ph sz="quarter" idx="1"/>
          </p:nvPr>
        </p:nvSpPr>
        <p:spPr>
          <a:xfrm>
            <a:off x="381000" y="1527048"/>
            <a:ext cx="8424672" cy="4572000"/>
          </a:xfrm>
        </p:spPr>
        <p:txBody>
          <a:bodyPr>
            <a:normAutofit/>
          </a:bodyPr>
          <a:lstStyle/>
          <a:p>
            <a:r>
              <a:rPr lang="en-US" dirty="0" smtClean="0"/>
              <a:t>Interface can not contain any implementation</a:t>
            </a:r>
          </a:p>
          <a:p>
            <a:r>
              <a:rPr lang="en-US" dirty="0" smtClean="0"/>
              <a:t>Interface methods are implicitly public &amp; abstract</a:t>
            </a:r>
          </a:p>
          <a:p>
            <a:r>
              <a:rPr lang="en-US" dirty="0" smtClean="0"/>
              <a:t>Interface member cannot be static or virtual</a:t>
            </a:r>
          </a:p>
          <a:p>
            <a:r>
              <a:rPr lang="en-US" dirty="0" smtClean="0"/>
              <a:t>Interface can’t contain constructor or destructor.</a:t>
            </a:r>
          </a:p>
          <a:p>
            <a:r>
              <a:rPr lang="en-US" dirty="0" smtClean="0"/>
              <a:t>Any non-abstract class inheriting interface must implement all its members.</a:t>
            </a:r>
          </a:p>
          <a:p>
            <a:r>
              <a:rPr lang="en-US" dirty="0" smtClean="0"/>
              <a:t>Interface can contain events, indexes, methods and properties, but it can not contain fields.</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Tips for Interface</a:t>
            </a:r>
            <a:endParaRPr lang="en-US" dirty="0"/>
          </a:p>
        </p:txBody>
      </p:sp>
      <p:sp>
        <p:nvSpPr>
          <p:cNvPr id="5" name="Content Placeholder 4"/>
          <p:cNvSpPr>
            <a:spLocks noGrp="1"/>
          </p:cNvSpPr>
          <p:nvPr>
            <p:ph sz="quarter" idx="1"/>
          </p:nvPr>
        </p:nvSpPr>
        <p:spPr/>
        <p:txBody>
          <a:bodyPr/>
          <a:lstStyle/>
          <a:p>
            <a:r>
              <a:rPr lang="en-US" dirty="0" smtClean="0"/>
              <a:t>Interface can’t be instantiated directly.</a:t>
            </a:r>
          </a:p>
          <a:p>
            <a:r>
              <a:rPr lang="en-US" dirty="0" smtClean="0"/>
              <a:t>Interface contain no implementation of methods.</a:t>
            </a:r>
          </a:p>
          <a:p>
            <a:r>
              <a:rPr lang="en-US" dirty="0" smtClean="0"/>
              <a:t>Classes and </a:t>
            </a:r>
            <a:r>
              <a:rPr lang="en-US" dirty="0" err="1" smtClean="0"/>
              <a:t>structs</a:t>
            </a:r>
            <a:r>
              <a:rPr lang="en-US" dirty="0" smtClean="0"/>
              <a:t> can inherit more than one interface.</a:t>
            </a:r>
          </a:p>
          <a:p>
            <a:r>
              <a:rPr lang="en-US" dirty="0" smtClean="0"/>
              <a:t>An interface can inherit another interface.</a:t>
            </a:r>
          </a:p>
          <a:p>
            <a:r>
              <a:rPr lang="en-US" dirty="0" smtClean="0"/>
              <a:t>We can inherit multiple interface in a derive class</a:t>
            </a:r>
          </a:p>
          <a:p>
            <a:r>
              <a:rPr lang="en-US" dirty="0" smtClean="0">
                <a:solidFill>
                  <a:schemeClr val="accent1">
                    <a:lumMod val="75000"/>
                  </a:schemeClr>
                </a:solidFill>
              </a:rPr>
              <a:t>Note:- we must override the interface method in derive class only by using public access- </a:t>
            </a:r>
            <a:r>
              <a:rPr lang="en-US" dirty="0" err="1" smtClean="0">
                <a:solidFill>
                  <a:schemeClr val="accent1">
                    <a:lumMod val="75000"/>
                  </a:schemeClr>
                </a:solidFill>
              </a:rPr>
              <a:t>specifier</a:t>
            </a:r>
            <a:r>
              <a:rPr lang="en-US" dirty="0" smtClean="0">
                <a:solidFill>
                  <a:schemeClr val="accent1">
                    <a:lumMod val="75000"/>
                  </a:schemeClr>
                </a:solidFill>
              </a:rPr>
              <a:t>.</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for Interface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Public interface Iface1</a:t>
            </a:r>
          </a:p>
          <a:p>
            <a:r>
              <a:rPr lang="en-US" dirty="0" smtClean="0"/>
              <a:t>{</a:t>
            </a:r>
          </a:p>
          <a:p>
            <a:pPr lvl="1">
              <a:buNone/>
            </a:pPr>
            <a:r>
              <a:rPr lang="en-US" dirty="0" smtClean="0"/>
              <a:t>	Void fun1() </a:t>
            </a:r>
            <a:r>
              <a:rPr lang="en-US" dirty="0" smtClean="0"/>
              <a:t>;</a:t>
            </a:r>
            <a:endParaRPr lang="en-US" dirty="0" smtClean="0"/>
          </a:p>
          <a:p>
            <a:r>
              <a:rPr lang="en-US" dirty="0" smtClean="0"/>
              <a:t>}</a:t>
            </a:r>
          </a:p>
          <a:p>
            <a:r>
              <a:rPr lang="en-US" dirty="0" smtClean="0"/>
              <a:t>Class </a:t>
            </a:r>
            <a:r>
              <a:rPr lang="en-US" dirty="0" err="1" smtClean="0"/>
              <a:t>myclass</a:t>
            </a:r>
            <a:r>
              <a:rPr lang="en-US" dirty="0"/>
              <a:t>: Iface1</a:t>
            </a:r>
            <a:endParaRPr lang="en-US" dirty="0" smtClean="0"/>
          </a:p>
          <a:p>
            <a:r>
              <a:rPr lang="en-US" dirty="0" smtClean="0"/>
              <a:t>{</a:t>
            </a:r>
          </a:p>
          <a:p>
            <a:pPr lvl="1">
              <a:buNone/>
            </a:pPr>
            <a:r>
              <a:rPr lang="en-US" dirty="0" smtClean="0"/>
              <a:t>	Public void fun1()</a:t>
            </a:r>
          </a:p>
          <a:p>
            <a:pPr lvl="1">
              <a:buNone/>
            </a:pPr>
            <a:r>
              <a:rPr lang="en-US" dirty="0" smtClean="0"/>
              <a:t>	{</a:t>
            </a:r>
          </a:p>
          <a:p>
            <a:pPr lvl="1">
              <a:buNone/>
            </a:pPr>
            <a:r>
              <a:rPr lang="en-US" dirty="0" smtClean="0"/>
              <a:t>		</a:t>
            </a:r>
            <a:r>
              <a:rPr lang="en-US" dirty="0" err="1" smtClean="0"/>
              <a:t>console.writeline</a:t>
            </a:r>
            <a:r>
              <a:rPr lang="en-US" dirty="0" smtClean="0"/>
              <a:t>(“My Interface”)</a:t>
            </a:r>
          </a:p>
          <a:p>
            <a:pPr lvl="1">
              <a:buNone/>
            </a:pPr>
            <a:r>
              <a:rPr lang="en-US" dirty="0" smtClean="0"/>
              <a:t>	} </a:t>
            </a:r>
          </a:p>
          <a:p>
            <a:r>
              <a:rPr lang="en-US" dirty="0" smtClean="0"/>
              <a:t>}</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Sealed Class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Sealed class are primarily used to prevent derivation.</a:t>
            </a:r>
          </a:p>
          <a:p>
            <a:r>
              <a:rPr lang="en-US" dirty="0" smtClean="0"/>
              <a:t>They can never be used as a base class</a:t>
            </a:r>
          </a:p>
          <a:p>
            <a:pPr>
              <a:buNone/>
            </a:pPr>
            <a:r>
              <a:rPr lang="en-US" dirty="0" smtClean="0"/>
              <a:t>Syntax:-</a:t>
            </a:r>
          </a:p>
          <a:p>
            <a:pPr>
              <a:buNone/>
            </a:pPr>
            <a:r>
              <a:rPr lang="en-US" dirty="0" smtClean="0"/>
              <a:t>	Sealed class </a:t>
            </a:r>
            <a:r>
              <a:rPr lang="en-US" dirty="0" err="1" smtClean="0"/>
              <a:t>mybase</a:t>
            </a:r>
            <a:endParaRPr lang="en-US" dirty="0" smtClean="0"/>
          </a:p>
          <a:p>
            <a:pPr>
              <a:buNone/>
            </a:pPr>
            <a:r>
              <a:rPr lang="en-US" dirty="0" smtClean="0"/>
              <a:t>	{</a:t>
            </a:r>
          </a:p>
          <a:p>
            <a:pPr>
              <a:buNone/>
            </a:pPr>
            <a:r>
              <a:rPr lang="en-US" dirty="0" smtClean="0"/>
              <a:t>	}</a:t>
            </a:r>
          </a:p>
          <a:p>
            <a:pPr>
              <a:buNone/>
            </a:pPr>
            <a:r>
              <a:rPr lang="en-US" dirty="0" smtClean="0"/>
              <a:t>Class </a:t>
            </a:r>
            <a:r>
              <a:rPr lang="en-US" dirty="0" err="1" smtClean="0"/>
              <a:t>myderive:mybase</a:t>
            </a:r>
            <a:endParaRPr lang="en-US" dirty="0" smtClean="0"/>
          </a:p>
          <a:p>
            <a:pPr>
              <a:buNone/>
            </a:pPr>
            <a:r>
              <a:rPr lang="en-US" dirty="0" smtClean="0"/>
              <a:t>{</a:t>
            </a:r>
          </a:p>
          <a:p>
            <a:pPr>
              <a:buNone/>
            </a:pPr>
            <a:r>
              <a:rPr lang="en-US" dirty="0" smtClean="0"/>
              <a:t>	// Will raise an error</a:t>
            </a:r>
          </a:p>
          <a:p>
            <a:pPr>
              <a:buNone/>
            </a:pPr>
            <a:r>
              <a:rPr lang="en-US" dirty="0" smtClean="0"/>
              <a:t>}</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Sealed Method</a:t>
            </a:r>
            <a:endParaRPr lang="en-US" dirty="0"/>
          </a:p>
        </p:txBody>
      </p:sp>
      <p:sp>
        <p:nvSpPr>
          <p:cNvPr id="3" name="Content Placeholder 2"/>
          <p:cNvSpPr>
            <a:spLocks noGrp="1"/>
          </p:cNvSpPr>
          <p:nvPr>
            <p:ph sz="quarter" idx="1"/>
          </p:nvPr>
        </p:nvSpPr>
        <p:spPr/>
        <p:txBody>
          <a:bodyPr/>
          <a:lstStyle/>
          <a:p>
            <a:r>
              <a:rPr lang="en-US" dirty="0" smtClean="0"/>
              <a:t>Sealed modifier prevents a methods to be overridden by a derived class.</a:t>
            </a:r>
          </a:p>
          <a:p>
            <a:r>
              <a:rPr lang="en-US" dirty="0" smtClean="0"/>
              <a:t>We can use “sealed” keyword to declare sealed method</a:t>
            </a:r>
          </a:p>
          <a:p>
            <a:endParaRPr lang="en-US" dirty="0" smtClean="0"/>
          </a:p>
          <a:p>
            <a:r>
              <a:rPr lang="en-US" dirty="0" smtClean="0">
                <a:solidFill>
                  <a:schemeClr val="accent1">
                    <a:lumMod val="75000"/>
                  </a:schemeClr>
                </a:solidFill>
              </a:rPr>
              <a:t>Tip:- we can’t use sealed keyword with a base class method.</a:t>
            </a:r>
          </a:p>
          <a:p>
            <a:r>
              <a:rPr lang="en-US" dirty="0" smtClean="0">
                <a:solidFill>
                  <a:schemeClr val="accent1">
                    <a:lumMod val="75000"/>
                  </a:schemeClr>
                </a:solidFill>
              </a:rPr>
              <a:t>Tip:- we can not use sealed keyword with a non- virtual method.</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lstStyle/>
          <a:p>
            <a:r>
              <a:rPr lang="en-US" dirty="0"/>
              <a:t>Summary</a:t>
            </a:r>
          </a:p>
        </p:txBody>
      </p:sp>
      <p:sp>
        <p:nvSpPr>
          <p:cNvPr id="40963" name="Rectangle 3" descr="Rectangle: Click to edit Master text styles&#10;Second level&#10;Third level&#10;Fourth level&#10;Fifth level"/>
          <p:cNvSpPr>
            <a:spLocks noGrp="1" noChangeArrowheads="1"/>
          </p:cNvSpPr>
          <p:nvPr>
            <p:ph sz="quarter" idx="1"/>
          </p:nvPr>
        </p:nvSpPr>
        <p:spPr/>
        <p:txBody>
          <a:bodyPr/>
          <a:lstStyle/>
          <a:p>
            <a:r>
              <a:rPr lang="en-US" sz="2800" b="1"/>
              <a:t>What is Object Oriented Programming?</a:t>
            </a:r>
          </a:p>
          <a:p>
            <a:r>
              <a:rPr lang="en-US" sz="2800"/>
              <a:t>Object-oriented programming is a method of implementation in which programs are organized as cooperative collections of objects, each of which represents an instance of some class, and whose classes are all members of one or more hierarchy of classes united via inheritance relationships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lstStyle/>
          <a:p>
            <a:r>
              <a:rPr lang="en-IN" b="1" dirty="0"/>
              <a:t>What Is .NET?</a:t>
            </a:r>
          </a:p>
        </p:txBody>
      </p:sp>
      <p:sp>
        <p:nvSpPr>
          <p:cNvPr id="40963" name="Rectangle 3" descr="Rectangle: Click to edit Master text styles&#10;Second level&#10;Third level&#10;Fourth level&#10;Fifth level"/>
          <p:cNvSpPr>
            <a:spLocks noGrp="1" noChangeArrowheads="1"/>
          </p:cNvSpPr>
          <p:nvPr>
            <p:ph sz="quarter" idx="1"/>
          </p:nvPr>
        </p:nvSpPr>
        <p:spPr>
          <a:xfrm>
            <a:off x="228600" y="1538651"/>
            <a:ext cx="8503920" cy="4572000"/>
          </a:xfrm>
        </p:spPr>
        <p:txBody>
          <a:bodyPr/>
          <a:lstStyle/>
          <a:p>
            <a:r>
              <a:rPr lang="en-IN" dirty="0" smtClean="0"/>
              <a:t>Microsoft .NET, is a platform for developing “managed” software. The word </a:t>
            </a:r>
            <a:r>
              <a:rPr lang="en-IN" i="1" dirty="0" smtClean="0"/>
              <a:t>managed</a:t>
            </a:r>
            <a:r>
              <a:rPr lang="en-IN" dirty="0" smtClean="0"/>
              <a:t> is key here—a concept setting the .NET platform apart from many other development environments. </a:t>
            </a:r>
          </a:p>
          <a:p>
            <a:endParaRPr lang="en-IN" sz="2800" dirty="0"/>
          </a:p>
          <a:p>
            <a:r>
              <a:rPr lang="en-IN" sz="2800" dirty="0">
                <a:solidFill>
                  <a:srgbClr val="000000"/>
                </a:solidFill>
                <a:latin typeface="Lucida Grande"/>
              </a:rPr>
              <a:t>Traditional </a:t>
            </a:r>
            <a:r>
              <a:rPr lang="en-IN" sz="2800" dirty="0" smtClean="0">
                <a:solidFill>
                  <a:srgbClr val="000000"/>
                </a:solidFill>
                <a:latin typeface="Lucida Grande"/>
              </a:rPr>
              <a:t>compilation-</a:t>
            </a:r>
            <a:r>
              <a:rPr lang="en-IN" dirty="0"/>
              <a:t> </a:t>
            </a:r>
            <a:r>
              <a:rPr lang="en-IN" sz="2400" dirty="0"/>
              <a:t>In the traditional compilation process, the executable file is binary and can be executed by the operating system immediately. </a:t>
            </a:r>
            <a:endParaRPr lang="en-US"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pic>
        <p:nvPicPr>
          <p:cNvPr id="7" name="Picture 2" descr="http://ptgmedia.pearsoncmg.com/images/chap1_9780672329814/elementLinks/01fig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267324"/>
            <a:ext cx="4762500" cy="75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3090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3481" y="748937"/>
            <a:ext cx="7772400" cy="608012"/>
          </a:xfrm>
        </p:spPr>
        <p:txBody>
          <a:bodyPr>
            <a:normAutofit fontScale="90000"/>
          </a:bodyPr>
          <a:lstStyle/>
          <a:p>
            <a:r>
              <a:rPr lang="en-IN" sz="3600" dirty="0">
                <a:solidFill>
                  <a:srgbClr val="000000"/>
                </a:solidFill>
                <a:latin typeface="Lucida Grande"/>
              </a:rPr>
              <a:t>Traditional </a:t>
            </a:r>
            <a:r>
              <a:rPr lang="en-IN" sz="3600" dirty="0" smtClean="0">
                <a:solidFill>
                  <a:srgbClr val="000000"/>
                </a:solidFill>
                <a:latin typeface="Lucida Grande"/>
              </a:rPr>
              <a:t>compilation</a:t>
            </a:r>
            <a:endParaRPr lang="en-IN"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pic>
        <p:nvPicPr>
          <p:cNvPr id="4" name="Content Placeholder 3"/>
          <p:cNvPicPr>
            <a:picLocks noGrp="1" noChangeAspect="1"/>
          </p:cNvPicPr>
          <p:nvPr>
            <p:ph sz="quarter" idx="1"/>
          </p:nvPr>
        </p:nvPicPr>
        <p:blipFill>
          <a:blip r:embed="rId3"/>
          <a:stretch>
            <a:fillRect/>
          </a:stretch>
        </p:blipFill>
        <p:spPr>
          <a:xfrm>
            <a:off x="3505200" y="1676400"/>
            <a:ext cx="2585244" cy="4293622"/>
          </a:xfrm>
          <a:prstGeom prst="rect">
            <a:avLst/>
          </a:prstGeom>
        </p:spPr>
      </p:pic>
    </p:spTree>
    <p:extLst>
      <p:ext uri="{BB962C8B-B14F-4D97-AF65-F5344CB8AC3E}">
        <p14:creationId xmlns:p14="http://schemas.microsoft.com/office/powerpoint/2010/main" val="2921728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fontScale="90000"/>
          </a:bodyPr>
          <a:lstStyle/>
          <a:p>
            <a:r>
              <a:rPr lang="en-IN" b="1" dirty="0" smtClean="0"/>
              <a:t>Types of computer Applications</a:t>
            </a:r>
            <a:r>
              <a:rPr lang="en-IN" dirty="0" smtClean="0"/>
              <a:t/>
            </a:r>
            <a:br>
              <a:rPr lang="en-IN" dirty="0" smtClean="0"/>
            </a:br>
            <a:r>
              <a:rPr lang="en-IN" b="1" dirty="0" smtClean="0"/>
              <a:t>?</a:t>
            </a:r>
            <a:endParaRPr lang="en-IN"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
        <p:nvSpPr>
          <p:cNvPr id="12" name="Content Placeholder 11"/>
          <p:cNvSpPr>
            <a:spLocks noGrp="1"/>
          </p:cNvSpPr>
          <p:nvPr>
            <p:ph sz="quarter" idx="1"/>
          </p:nvPr>
        </p:nvSpPr>
        <p:spPr/>
        <p:txBody>
          <a:bodyPr/>
          <a:lstStyle/>
          <a:p>
            <a:r>
              <a:rPr lang="en-IN" dirty="0"/>
              <a:t>H</a:t>
            </a:r>
            <a:r>
              <a:rPr lang="en-IN" dirty="0" smtClean="0"/>
              <a:t>ere </a:t>
            </a:r>
            <a:r>
              <a:rPr lang="en-IN" dirty="0"/>
              <a:t>is a small list of different types of computer applications.</a:t>
            </a:r>
            <a:br>
              <a:rPr lang="en-IN" dirty="0"/>
            </a:br>
            <a:endParaRPr lang="en-IN" dirty="0"/>
          </a:p>
          <a:p>
            <a:pPr lvl="1"/>
            <a:r>
              <a:rPr lang="en-IN" dirty="0"/>
              <a:t>1. Embedded Systems</a:t>
            </a:r>
          </a:p>
          <a:p>
            <a:pPr lvl="1"/>
            <a:r>
              <a:rPr lang="en-IN" dirty="0"/>
              <a:t>2. Windows applications (also called 'Desktop applications')</a:t>
            </a:r>
          </a:p>
          <a:p>
            <a:pPr lvl="1"/>
            <a:r>
              <a:rPr lang="en-IN" dirty="0"/>
              <a:t>3. Web Applications</a:t>
            </a:r>
          </a:p>
          <a:p>
            <a:pPr lvl="1"/>
            <a:r>
              <a:rPr lang="en-IN" dirty="0"/>
              <a:t>4. Web Services</a:t>
            </a:r>
          </a:p>
          <a:p>
            <a:pPr lvl="1"/>
            <a:r>
              <a:rPr lang="en-IN" dirty="0"/>
              <a:t>5. Console applications</a:t>
            </a:r>
          </a:p>
          <a:p>
            <a:pPr marL="0" indent="0">
              <a:buNone/>
            </a:pPr>
            <a:endParaRPr lang="en-IN" dirty="0"/>
          </a:p>
        </p:txBody>
      </p:sp>
    </p:spTree>
    <p:extLst>
      <p:ext uri="{BB962C8B-B14F-4D97-AF65-F5344CB8AC3E}">
        <p14:creationId xmlns:p14="http://schemas.microsoft.com/office/powerpoint/2010/main" val="1352194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a:bodyPr>
          <a:lstStyle/>
          <a:p>
            <a:r>
              <a:rPr lang="en-IN" dirty="0"/>
              <a:t>Managed </a:t>
            </a:r>
            <a:r>
              <a:rPr lang="en-IN" dirty="0" smtClean="0"/>
              <a:t>compilation</a:t>
            </a:r>
            <a:endParaRPr lang="en-IN" b="1" dirty="0"/>
          </a:p>
        </p:txBody>
      </p:sp>
      <p:sp>
        <p:nvSpPr>
          <p:cNvPr id="40963" name="Rectangle 3" descr="Rectangle: Click to edit Master text styles&#10;Second level&#10;Third level&#10;Fourth level&#10;Fifth level"/>
          <p:cNvSpPr>
            <a:spLocks noGrp="1" noChangeArrowheads="1"/>
          </p:cNvSpPr>
          <p:nvPr>
            <p:ph sz="quarter" idx="1"/>
          </p:nvPr>
        </p:nvSpPr>
        <p:spPr>
          <a:xfrm>
            <a:off x="301625" y="1614851"/>
            <a:ext cx="8503920" cy="4572000"/>
          </a:xfrm>
        </p:spPr>
        <p:txBody>
          <a:bodyPr/>
          <a:lstStyle/>
          <a:p>
            <a:r>
              <a:rPr lang="en-IN" dirty="0"/>
              <a:t>Managed </a:t>
            </a:r>
            <a:r>
              <a:rPr lang="en-IN" dirty="0" smtClean="0"/>
              <a:t>compilation</a:t>
            </a:r>
            <a:r>
              <a:rPr lang="en-IN" sz="2800" dirty="0" smtClean="0">
                <a:solidFill>
                  <a:srgbClr val="000000"/>
                </a:solidFill>
                <a:latin typeface="Lucida Grande"/>
              </a:rPr>
              <a:t>-</a:t>
            </a:r>
            <a:r>
              <a:rPr lang="en-IN" sz="2400" dirty="0" smtClean="0">
                <a:solidFill>
                  <a:srgbClr val="000000"/>
                </a:solidFill>
                <a:latin typeface="Lucida Grande"/>
              </a:rPr>
              <a:t>I</a:t>
            </a:r>
            <a:r>
              <a:rPr lang="en-IN" sz="2400" dirty="0" smtClean="0"/>
              <a:t>n </a:t>
            </a:r>
            <a:r>
              <a:rPr lang="en-IN" sz="2400" dirty="0"/>
              <a:t>the managed environment of .NET, the file produced by the compiler (the C# compiler in our case) is not an executable binary. Instead, it is an </a:t>
            </a:r>
            <a:r>
              <a:rPr lang="en-IN" sz="2400" dirty="0" smtClean="0"/>
              <a:t>assembly.</a:t>
            </a:r>
          </a:p>
          <a:p>
            <a:r>
              <a:rPr lang="en-IN" dirty="0"/>
              <a:t> </a:t>
            </a:r>
            <a:r>
              <a:rPr lang="en-IN" sz="2400" dirty="0"/>
              <a:t>This intermediate language is called Microsoft Intermediate Language (MSIL), which is commonly referred to as IL</a:t>
            </a:r>
            <a:endParaRPr lang="en-US"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pic>
        <p:nvPicPr>
          <p:cNvPr id="8" name="Picture 2" descr="http://ptgmedia.pearsoncmg.com/images/chap1_9780672329814/elementLinks/01fig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114800"/>
            <a:ext cx="2819400" cy="2223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1143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a:bodyPr>
          <a:lstStyle/>
          <a:p>
            <a:r>
              <a:rPr lang="en-IN" dirty="0"/>
              <a:t>Managed </a:t>
            </a:r>
            <a:r>
              <a:rPr lang="en-IN" dirty="0" smtClean="0"/>
              <a:t>compilation</a:t>
            </a:r>
            <a:endParaRPr lang="en-IN" b="1" dirty="0"/>
          </a:p>
        </p:txBody>
      </p:sp>
      <p:pic>
        <p:nvPicPr>
          <p:cNvPr id="2" name="Content Placeholder 1"/>
          <p:cNvPicPr>
            <a:picLocks noGrp="1" noChangeAspect="1"/>
          </p:cNvPicPr>
          <p:nvPr>
            <p:ph sz="quarter" idx="1"/>
          </p:nvPr>
        </p:nvPicPr>
        <p:blipFill>
          <a:blip r:embed="rId2"/>
          <a:stretch>
            <a:fillRect/>
          </a:stretch>
        </p:blipFill>
        <p:spPr>
          <a:xfrm>
            <a:off x="609601" y="1828800"/>
            <a:ext cx="4038600" cy="40386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pic>
        <p:nvPicPr>
          <p:cNvPr id="4" name="Picture 3"/>
          <p:cNvPicPr>
            <a:picLocks noChangeAspect="1"/>
          </p:cNvPicPr>
          <p:nvPr/>
        </p:nvPicPr>
        <p:blipFill>
          <a:blip r:embed="rId4"/>
          <a:stretch>
            <a:fillRect/>
          </a:stretch>
        </p:blipFill>
        <p:spPr>
          <a:xfrm>
            <a:off x="5105400" y="1828800"/>
            <a:ext cx="3276600" cy="4038600"/>
          </a:xfrm>
          <a:prstGeom prst="rect">
            <a:avLst/>
          </a:prstGeom>
        </p:spPr>
      </p:pic>
    </p:spTree>
    <p:extLst>
      <p:ext uri="{BB962C8B-B14F-4D97-AF65-F5344CB8AC3E}">
        <p14:creationId xmlns:p14="http://schemas.microsoft.com/office/powerpoint/2010/main" val="7953154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a:bodyPr>
          <a:lstStyle/>
          <a:p>
            <a:r>
              <a:rPr lang="en-IN" dirty="0"/>
              <a:t>Managed </a:t>
            </a:r>
            <a:r>
              <a:rPr lang="en-IN" dirty="0" smtClean="0"/>
              <a:t>compilation</a:t>
            </a:r>
            <a:endParaRPr lang="en-IN"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
        <p:nvSpPr>
          <p:cNvPr id="3" name="Content Placeholder 2"/>
          <p:cNvSpPr>
            <a:spLocks noGrp="1"/>
          </p:cNvSpPr>
          <p:nvPr>
            <p:ph sz="quarter"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487704" y="2098548"/>
            <a:ext cx="8132016" cy="3429000"/>
          </a:xfrm>
          <a:prstGeom prst="rect">
            <a:avLst/>
          </a:prstGeom>
        </p:spPr>
      </p:pic>
    </p:spTree>
    <p:extLst>
      <p:ext uri="{BB962C8B-B14F-4D97-AF65-F5344CB8AC3E}">
        <p14:creationId xmlns:p14="http://schemas.microsoft.com/office/powerpoint/2010/main" val="906292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a:bodyPr>
          <a:lstStyle/>
          <a:p>
            <a:r>
              <a:rPr lang="en-IN" dirty="0" smtClean="0"/>
              <a:t>CLR</a:t>
            </a:r>
            <a:endParaRPr lang="en-IN"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
        <p:nvSpPr>
          <p:cNvPr id="3" name="Content Placeholder 2"/>
          <p:cNvSpPr>
            <a:spLocks noGrp="1"/>
          </p:cNvSpPr>
          <p:nvPr>
            <p:ph sz="quarter" idx="1"/>
          </p:nvPr>
        </p:nvSpPr>
        <p:spPr/>
        <p:txBody>
          <a:bodyPr>
            <a:normAutofit fontScale="77500" lnSpcReduction="20000"/>
          </a:bodyPr>
          <a:lstStyle/>
          <a:p>
            <a:r>
              <a:rPr lang="en-IN" dirty="0"/>
              <a:t>As part of the Microsoft  .NET Framework, the Common Language Runtime (CLR) is the programming (Virtual Machine component) that manages the execution of programs written in any language that uses the .NET Framework, for example C#, </a:t>
            </a:r>
            <a:r>
              <a:rPr lang="en-IN" dirty="0" err="1"/>
              <a:t>VB.Net</a:t>
            </a:r>
            <a:r>
              <a:rPr lang="en-IN" dirty="0"/>
              <a:t>, F# and so on.</a:t>
            </a:r>
          </a:p>
          <a:p>
            <a:r>
              <a:rPr lang="en-IN" dirty="0"/>
              <a:t>Programmers write code in any language, including </a:t>
            </a:r>
            <a:r>
              <a:rPr lang="en-IN" dirty="0" err="1"/>
              <a:t>VB.Net</a:t>
            </a:r>
            <a:r>
              <a:rPr lang="en-IN" dirty="0"/>
              <a:t>, C# and F# </a:t>
            </a:r>
            <a:r>
              <a:rPr lang="en-IN" dirty="0" err="1"/>
              <a:t>yhen</a:t>
            </a:r>
            <a:r>
              <a:rPr lang="en-IN" dirty="0"/>
              <a:t> they compile their programs into an intermediate form of code called CLI in a portable execution file (PE) that can be managed and used by the CLR and then the CLR converts  it into machine code to be will executed by the processor.</a:t>
            </a:r>
          </a:p>
          <a:p>
            <a:r>
              <a:rPr lang="en-IN" dirty="0"/>
              <a:t>The information about the environment, programming language, its version and what class libraries will be used for this code are stored in the form of metadata with the compiler that tells the CLR how to handle this code.</a:t>
            </a:r>
          </a:p>
          <a:p>
            <a:r>
              <a:rPr lang="en-IN" dirty="0"/>
              <a:t>The CLR allows an instance of a class written in one language to call a method of the class written in another language.</a:t>
            </a:r>
          </a:p>
        </p:txBody>
      </p:sp>
    </p:spTree>
    <p:extLst>
      <p:ext uri="{BB962C8B-B14F-4D97-AF65-F5344CB8AC3E}">
        <p14:creationId xmlns:p14="http://schemas.microsoft.com/office/powerpoint/2010/main" val="42365772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a:bodyPr>
          <a:lstStyle/>
          <a:p>
            <a:r>
              <a:rPr lang="en-IN" dirty="0" smtClean="0"/>
              <a:t>CLR</a:t>
            </a:r>
            <a:endParaRPr lang="en-IN"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
        <p:nvSpPr>
          <p:cNvPr id="3" name="Content Placeholder 2"/>
          <p:cNvSpPr>
            <a:spLocks noGrp="1"/>
          </p:cNvSpPr>
          <p:nvPr>
            <p:ph sz="quarter" idx="1"/>
          </p:nvPr>
        </p:nvSpPr>
        <p:spPr/>
        <p:txBody>
          <a:bodyPr>
            <a:normAutofit lnSpcReduction="10000"/>
          </a:bodyPr>
          <a:lstStyle/>
          <a:p>
            <a:r>
              <a:rPr lang="en-IN" b="1" dirty="0"/>
              <a:t>Functions of the CLR</a:t>
            </a:r>
            <a:endParaRPr lang="en-IN" dirty="0"/>
          </a:p>
          <a:p>
            <a:r>
              <a:rPr lang="en-IN" dirty="0"/>
              <a:t>Convert code into CLI.</a:t>
            </a:r>
          </a:p>
          <a:p>
            <a:r>
              <a:rPr lang="en-IN" dirty="0"/>
              <a:t>Exception handling</a:t>
            </a:r>
          </a:p>
          <a:p>
            <a:r>
              <a:rPr lang="en-IN" dirty="0"/>
              <a:t>Type safety</a:t>
            </a:r>
          </a:p>
          <a:p>
            <a:r>
              <a:rPr lang="en-IN" dirty="0"/>
              <a:t>Memory management (using the Garbage Collector)</a:t>
            </a:r>
          </a:p>
          <a:p>
            <a:r>
              <a:rPr lang="en-IN" dirty="0"/>
              <a:t>Security</a:t>
            </a:r>
          </a:p>
          <a:p>
            <a:r>
              <a:rPr lang="en-IN" dirty="0"/>
              <a:t>Improved performance</a:t>
            </a:r>
          </a:p>
          <a:p>
            <a:r>
              <a:rPr lang="en-IN" dirty="0"/>
              <a:t>Language independency</a:t>
            </a:r>
          </a:p>
          <a:p>
            <a:r>
              <a:rPr lang="en-IN" dirty="0"/>
              <a:t>Platform independency</a:t>
            </a:r>
          </a:p>
          <a:p>
            <a:r>
              <a:rPr lang="en-IN" dirty="0"/>
              <a:t>Architecture independency</a:t>
            </a:r>
          </a:p>
          <a:p>
            <a:endParaRPr lang="en-IN" dirty="0"/>
          </a:p>
        </p:txBody>
      </p:sp>
    </p:spTree>
    <p:extLst>
      <p:ext uri="{BB962C8B-B14F-4D97-AF65-F5344CB8AC3E}">
        <p14:creationId xmlns:p14="http://schemas.microsoft.com/office/powerpoint/2010/main" val="11628130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a:bodyPr>
          <a:lstStyle/>
          <a:p>
            <a:r>
              <a:rPr lang="en-IN" dirty="0" smtClean="0"/>
              <a:t>GC</a:t>
            </a:r>
            <a:endParaRPr lang="en-IN"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
        <p:nvSpPr>
          <p:cNvPr id="3" name="Content Placeholder 2"/>
          <p:cNvSpPr>
            <a:spLocks noGrp="1"/>
          </p:cNvSpPr>
          <p:nvPr>
            <p:ph sz="quarter" idx="1"/>
          </p:nvPr>
        </p:nvSpPr>
        <p:spPr/>
        <p:txBody>
          <a:bodyPr>
            <a:normAutofit/>
          </a:bodyPr>
          <a:lstStyle/>
          <a:p>
            <a:r>
              <a:rPr lang="en-IN" dirty="0"/>
              <a:t>The Garbage collection is very important technique in the </a:t>
            </a:r>
            <a:r>
              <a:rPr lang="en-IN" dirty="0" err="1"/>
              <a:t>.Net</a:t>
            </a:r>
            <a:r>
              <a:rPr lang="en-IN" dirty="0"/>
              <a:t> framework to free the unused managed code objects in the memory and free the space to the </a:t>
            </a:r>
            <a:r>
              <a:rPr lang="en-IN" dirty="0" smtClean="0"/>
              <a:t>process</a:t>
            </a:r>
          </a:p>
          <a:p>
            <a:r>
              <a:rPr lang="en-IN" dirty="0"/>
              <a:t>When we have a class that represents an object in the runtime that allocates a memory space in the heap memory. All the </a:t>
            </a:r>
            <a:r>
              <a:rPr lang="en-IN" dirty="0" err="1"/>
              <a:t>behavior</a:t>
            </a:r>
            <a:r>
              <a:rPr lang="en-IN" dirty="0"/>
              <a:t> of that objects can be done in the allotted memory in the heap. Once the activities related to that object is get finished then it will be there as unused space in the memory.</a:t>
            </a:r>
          </a:p>
        </p:txBody>
      </p:sp>
    </p:spTree>
    <p:extLst>
      <p:ext uri="{BB962C8B-B14F-4D97-AF65-F5344CB8AC3E}">
        <p14:creationId xmlns:p14="http://schemas.microsoft.com/office/powerpoint/2010/main" val="23007359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a:bodyPr>
          <a:lstStyle/>
          <a:p>
            <a:r>
              <a:rPr lang="en-IN" dirty="0" smtClean="0"/>
              <a:t>GC</a:t>
            </a:r>
            <a:endParaRPr lang="en-IN"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pic>
        <p:nvPicPr>
          <p:cNvPr id="2" name="Content Placeholder 1"/>
          <p:cNvPicPr>
            <a:picLocks noGrp="1" noChangeAspect="1"/>
          </p:cNvPicPr>
          <p:nvPr>
            <p:ph sz="quarter" idx="1"/>
          </p:nvPr>
        </p:nvPicPr>
        <p:blipFill>
          <a:blip r:embed="rId3"/>
          <a:stretch>
            <a:fillRect/>
          </a:stretch>
        </p:blipFill>
        <p:spPr>
          <a:xfrm>
            <a:off x="824309" y="1676400"/>
            <a:ext cx="7557691" cy="4285046"/>
          </a:xfrm>
          <a:prstGeom prst="rect">
            <a:avLst/>
          </a:prstGeom>
        </p:spPr>
      </p:pic>
    </p:spTree>
    <p:extLst>
      <p:ext uri="{BB962C8B-B14F-4D97-AF65-F5344CB8AC3E}">
        <p14:creationId xmlns:p14="http://schemas.microsoft.com/office/powerpoint/2010/main" val="36896795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a:bodyPr>
          <a:lstStyle/>
          <a:p>
            <a:r>
              <a:rPr lang="en-IN" dirty="0" smtClean="0"/>
              <a:t>GC</a:t>
            </a:r>
            <a:endParaRPr lang="en-IN"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pic>
        <p:nvPicPr>
          <p:cNvPr id="4" name="Content Placeholder 3"/>
          <p:cNvPicPr>
            <a:picLocks noGrp="1" noChangeAspect="1"/>
          </p:cNvPicPr>
          <p:nvPr>
            <p:ph sz="quarter" idx="1"/>
          </p:nvPr>
        </p:nvPicPr>
        <p:blipFill>
          <a:blip r:embed="rId3"/>
          <a:stretch>
            <a:fillRect/>
          </a:stretch>
        </p:blipFill>
        <p:spPr>
          <a:xfrm>
            <a:off x="609600" y="1676400"/>
            <a:ext cx="8040171" cy="4343400"/>
          </a:xfrm>
          <a:prstGeom prst="rect">
            <a:avLst/>
          </a:prstGeom>
        </p:spPr>
      </p:pic>
    </p:spTree>
    <p:extLst>
      <p:ext uri="{BB962C8B-B14F-4D97-AF65-F5344CB8AC3E}">
        <p14:creationId xmlns:p14="http://schemas.microsoft.com/office/powerpoint/2010/main" val="17962491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a:bodyPr>
          <a:lstStyle/>
          <a:p>
            <a:r>
              <a:rPr lang="en-IN" dirty="0" smtClean="0"/>
              <a:t>GC</a:t>
            </a:r>
            <a:endParaRPr lang="en-IN"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pic>
        <p:nvPicPr>
          <p:cNvPr id="4" name="Content Placeholder 3"/>
          <p:cNvPicPr>
            <a:picLocks noGrp="1" noChangeAspect="1"/>
          </p:cNvPicPr>
          <p:nvPr>
            <p:ph sz="quarter" idx="1"/>
          </p:nvPr>
        </p:nvPicPr>
        <p:blipFill>
          <a:blip r:embed="rId3"/>
          <a:stretch>
            <a:fillRect/>
          </a:stretch>
        </p:blipFill>
        <p:spPr>
          <a:xfrm>
            <a:off x="609600" y="1676400"/>
            <a:ext cx="8040171" cy="4343400"/>
          </a:xfrm>
          <a:prstGeom prst="rect">
            <a:avLst/>
          </a:prstGeom>
        </p:spPr>
      </p:pic>
    </p:spTree>
    <p:extLst>
      <p:ext uri="{BB962C8B-B14F-4D97-AF65-F5344CB8AC3E}">
        <p14:creationId xmlns:p14="http://schemas.microsoft.com/office/powerpoint/2010/main" val="36450302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a:bodyPr>
          <a:lstStyle/>
          <a:p>
            <a:r>
              <a:rPr lang="en-IN" dirty="0" smtClean="0"/>
              <a:t>GC</a:t>
            </a:r>
            <a:endParaRPr lang="en-IN"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pic>
        <p:nvPicPr>
          <p:cNvPr id="3" name="Content Placeholder 2"/>
          <p:cNvPicPr>
            <a:picLocks noGrp="1" noChangeAspect="1"/>
          </p:cNvPicPr>
          <p:nvPr>
            <p:ph sz="quarter" idx="1"/>
          </p:nvPr>
        </p:nvPicPr>
        <p:blipFill>
          <a:blip r:embed="rId3"/>
          <a:stretch>
            <a:fillRect/>
          </a:stretch>
        </p:blipFill>
        <p:spPr>
          <a:xfrm>
            <a:off x="635725" y="1538651"/>
            <a:ext cx="8008619" cy="4481149"/>
          </a:xfrm>
          <a:prstGeom prst="rect">
            <a:avLst/>
          </a:prstGeom>
        </p:spPr>
      </p:pic>
    </p:spTree>
    <p:extLst>
      <p:ext uri="{BB962C8B-B14F-4D97-AF65-F5344CB8AC3E}">
        <p14:creationId xmlns:p14="http://schemas.microsoft.com/office/powerpoint/2010/main" val="4012939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fontScale="90000"/>
          </a:bodyPr>
          <a:lstStyle/>
          <a:p>
            <a:r>
              <a:rPr lang="en-IN" b="1" dirty="0"/>
              <a:t>What Is Microsoft Visual Studio</a:t>
            </a:r>
            <a:r>
              <a:rPr lang="en-IN" dirty="0"/>
              <a:t/>
            </a:r>
            <a:br>
              <a:rPr lang="en-IN" dirty="0"/>
            </a:br>
            <a:r>
              <a:rPr lang="en-IN" b="1" dirty="0" smtClean="0"/>
              <a:t>?</a:t>
            </a:r>
            <a:endParaRPr lang="en-IN" b="1" dirty="0"/>
          </a:p>
        </p:txBody>
      </p:sp>
      <p:sp>
        <p:nvSpPr>
          <p:cNvPr id="40963" name="Rectangle 3" descr="Rectangle: Click to edit Master text styles&#10;Second level&#10;Third level&#10;Fourth level&#10;Fifth level"/>
          <p:cNvSpPr>
            <a:spLocks noGrp="1" noChangeArrowheads="1"/>
          </p:cNvSpPr>
          <p:nvPr>
            <p:ph sz="quarter" idx="1"/>
          </p:nvPr>
        </p:nvSpPr>
        <p:spPr>
          <a:xfrm>
            <a:off x="228600" y="1538651"/>
            <a:ext cx="8503920" cy="4572000"/>
          </a:xfrm>
        </p:spPr>
        <p:txBody>
          <a:bodyPr>
            <a:normAutofit fontScale="92500" lnSpcReduction="10000"/>
          </a:bodyPr>
          <a:lstStyle/>
          <a:p>
            <a:pPr marL="0" indent="0">
              <a:buNone/>
            </a:pPr>
            <a:r>
              <a:rPr lang="en-IN" sz="2800" dirty="0"/>
              <a:t>Microsoft Visual Studio is an integrated development environment (IDE) from Microsoft. </a:t>
            </a:r>
            <a:endParaRPr lang="en-IN" sz="2800" dirty="0" smtClean="0"/>
          </a:p>
          <a:p>
            <a:pPr marL="0" indent="0">
              <a:buNone/>
            </a:pPr>
            <a:endParaRPr lang="en-IN" sz="2800" dirty="0" smtClean="0"/>
          </a:p>
          <a:p>
            <a:pPr marL="0" indent="0">
              <a:buNone/>
            </a:pPr>
            <a:r>
              <a:rPr lang="en-IN" sz="2800" dirty="0" smtClean="0"/>
              <a:t>It </a:t>
            </a:r>
            <a:r>
              <a:rPr lang="en-IN" sz="2800" dirty="0"/>
              <a:t>is used to develop computer programs for </a:t>
            </a:r>
            <a:r>
              <a:rPr lang="en-IN" sz="2800" dirty="0" smtClean="0"/>
              <a:t>Windows apps, </a:t>
            </a:r>
            <a:r>
              <a:rPr lang="en-IN" sz="2800" dirty="0"/>
              <a:t>as well as web sites, web apps, web services and mobile apps. </a:t>
            </a:r>
            <a:endParaRPr lang="en-IN" sz="2800" dirty="0" smtClean="0"/>
          </a:p>
          <a:p>
            <a:pPr marL="0" indent="0">
              <a:buNone/>
            </a:pPr>
            <a:endParaRPr lang="en-IN" sz="2800" dirty="0"/>
          </a:p>
          <a:p>
            <a:pPr marL="0" indent="0">
              <a:buNone/>
            </a:pPr>
            <a:r>
              <a:rPr lang="en-IN" sz="2800" dirty="0" smtClean="0"/>
              <a:t>Visual </a:t>
            </a:r>
            <a:r>
              <a:rPr lang="en-IN" sz="2800" dirty="0"/>
              <a:t>Studio uses Microsoft software development platforms such as Windows API, Windows Forms, Windows Presentation Foundation, Windows Store and Microsoft Silverlight.</a:t>
            </a:r>
          </a:p>
          <a:p>
            <a:pPr marL="0" indent="0">
              <a:buNone/>
            </a:pPr>
            <a:endParaRPr lang="en-IN" sz="28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extLst>
      <p:ext uri="{BB962C8B-B14F-4D97-AF65-F5344CB8AC3E}">
        <p14:creationId xmlns:p14="http://schemas.microsoft.com/office/powerpoint/2010/main" val="170765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normAutofit fontScale="90000"/>
          </a:bodyPr>
          <a:lstStyle/>
          <a:p>
            <a:r>
              <a:rPr lang="en-IN" b="1" dirty="0" smtClean="0"/>
              <a:t>Microsoft </a:t>
            </a:r>
            <a:r>
              <a:rPr lang="en-IN" b="1" dirty="0"/>
              <a:t>Visual </a:t>
            </a:r>
            <a:r>
              <a:rPr lang="en-IN" b="1" dirty="0" smtClean="0"/>
              <a:t>Studio Versions</a:t>
            </a:r>
            <a:r>
              <a:rPr lang="en-IN" dirty="0"/>
              <a:t/>
            </a:r>
            <a:br>
              <a:rPr lang="en-IN" dirty="0"/>
            </a:br>
            <a:r>
              <a:rPr lang="en-IN" b="1" dirty="0" smtClean="0"/>
              <a:t>?</a:t>
            </a:r>
            <a:endParaRPr lang="en-IN"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graphicFrame>
        <p:nvGraphicFramePr>
          <p:cNvPr id="11" name="Content Placeholder 10"/>
          <p:cNvGraphicFramePr>
            <a:graphicFrameLocks noGrp="1"/>
          </p:cNvGraphicFramePr>
          <p:nvPr>
            <p:ph sz="quarter" idx="1"/>
          </p:nvPr>
        </p:nvGraphicFramePr>
        <p:xfrm>
          <a:off x="990600" y="1752598"/>
          <a:ext cx="7162800" cy="3962400"/>
        </p:xfrm>
        <a:graphic>
          <a:graphicData uri="http://schemas.openxmlformats.org/drawingml/2006/table">
            <a:tbl>
              <a:tblPr>
                <a:tableStyleId>{5C22544A-7EE6-4342-B048-85BDC9FD1C3A}</a:tableStyleId>
              </a:tblPr>
              <a:tblGrid>
                <a:gridCol w="2790701">
                  <a:extLst>
                    <a:ext uri="{9D8B030D-6E8A-4147-A177-3AD203B41FA5}">
                      <a16:colId xmlns:a16="http://schemas.microsoft.com/office/drawing/2014/main" val="1969183068"/>
                    </a:ext>
                  </a:extLst>
                </a:gridCol>
                <a:gridCol w="4372099">
                  <a:extLst>
                    <a:ext uri="{9D8B030D-6E8A-4147-A177-3AD203B41FA5}">
                      <a16:colId xmlns:a16="http://schemas.microsoft.com/office/drawing/2014/main" val="4234545420"/>
                    </a:ext>
                  </a:extLst>
                </a:gridCol>
              </a:tblGrid>
              <a:tr h="353786">
                <a:tc>
                  <a:txBody>
                    <a:bodyPr/>
                    <a:lstStyle/>
                    <a:p>
                      <a:pPr algn="ctr" fontAlgn="b"/>
                      <a:r>
                        <a:rPr kumimoji="0" lang="en-IN" sz="2000" b="1" u="none" strike="noStrike" kern="1200" dirty="0">
                          <a:solidFill>
                            <a:srgbClr val="002060"/>
                          </a:solidFill>
                          <a:effectLst/>
                          <a:latin typeface="+mn-lt"/>
                          <a:ea typeface="+mn-ea"/>
                          <a:cs typeface="+mn-cs"/>
                        </a:rPr>
                        <a:t>.NET Version</a:t>
                      </a:r>
                    </a:p>
                  </a:txBody>
                  <a:tcPr marL="9525" marR="9525" marT="9525" marB="0" anchor="b"/>
                </a:tc>
                <a:tc>
                  <a:txBody>
                    <a:bodyPr/>
                    <a:lstStyle/>
                    <a:p>
                      <a:pPr algn="ctr" fontAlgn="b"/>
                      <a:r>
                        <a:rPr kumimoji="0" lang="en-IN" sz="2000" b="1" u="none" strike="noStrike" kern="1200" dirty="0">
                          <a:solidFill>
                            <a:srgbClr val="002060"/>
                          </a:solidFill>
                          <a:effectLst/>
                          <a:latin typeface="+mn-lt"/>
                          <a:ea typeface="+mn-ea"/>
                          <a:cs typeface="+mn-cs"/>
                        </a:rPr>
                        <a:t> IDE</a:t>
                      </a:r>
                    </a:p>
                  </a:txBody>
                  <a:tcPr marL="9525" marR="9525" marT="9525" marB="0" anchor="b"/>
                </a:tc>
                <a:extLst>
                  <a:ext uri="{0D108BD9-81ED-4DB2-BD59-A6C34878D82A}">
                    <a16:rowId xmlns:a16="http://schemas.microsoft.com/office/drawing/2014/main" val="3270095297"/>
                  </a:ext>
                </a:extLst>
              </a:tr>
              <a:tr h="353786">
                <a:tc>
                  <a:txBody>
                    <a:bodyPr/>
                    <a:lstStyle/>
                    <a:p>
                      <a:pPr algn="ctr" fontAlgn="b"/>
                      <a:r>
                        <a:rPr lang="en-IN" sz="1800" u="none" strike="noStrike" dirty="0">
                          <a:solidFill>
                            <a:srgbClr val="002060"/>
                          </a:solidFill>
                          <a:effectLst/>
                        </a:rPr>
                        <a:t>4.7</a:t>
                      </a:r>
                      <a:endParaRPr lang="en-IN" sz="1800" b="0" i="0" u="none" strike="noStrike" dirty="0">
                        <a:solidFill>
                          <a:srgbClr val="002060"/>
                        </a:solidFill>
                        <a:effectLst/>
                        <a:latin typeface="Calibri" panose="020F0502020204030204" pitchFamily="34" charset="0"/>
                      </a:endParaRPr>
                    </a:p>
                  </a:txBody>
                  <a:tcPr marL="9525" marR="9525" marT="9525" marB="0" anchor="b"/>
                </a:tc>
                <a:tc>
                  <a:txBody>
                    <a:bodyPr/>
                    <a:lstStyle/>
                    <a:p>
                      <a:pPr marL="0" algn="ctr" rtl="0" eaLnBrk="1" fontAlgn="b" latinLnBrk="0" hangingPunct="1"/>
                      <a:r>
                        <a:rPr kumimoji="0" lang="en-IN" sz="1800" u="none" strike="noStrike" kern="1200" dirty="0">
                          <a:solidFill>
                            <a:srgbClr val="002060"/>
                          </a:solidFill>
                          <a:effectLst/>
                          <a:latin typeface="+mn-lt"/>
                          <a:ea typeface="+mn-ea"/>
                          <a:cs typeface="+mn-cs"/>
                        </a:rPr>
                        <a:t>Visual Studio 2017</a:t>
                      </a:r>
                    </a:p>
                  </a:txBody>
                  <a:tcPr marL="9525" marR="9525" marT="9525" marB="0" anchor="b"/>
                </a:tc>
                <a:extLst>
                  <a:ext uri="{0D108BD9-81ED-4DB2-BD59-A6C34878D82A}">
                    <a16:rowId xmlns:a16="http://schemas.microsoft.com/office/drawing/2014/main" val="49638482"/>
                  </a:ext>
                </a:extLst>
              </a:tr>
              <a:tr h="353786">
                <a:tc>
                  <a:txBody>
                    <a:bodyPr/>
                    <a:lstStyle/>
                    <a:p>
                      <a:pPr algn="ctr" fontAlgn="b"/>
                      <a:r>
                        <a:rPr lang="en-IN" sz="1800" u="none" strike="noStrike" dirty="0">
                          <a:solidFill>
                            <a:srgbClr val="002060"/>
                          </a:solidFill>
                          <a:effectLst/>
                        </a:rPr>
                        <a:t>4.6</a:t>
                      </a:r>
                      <a:endParaRPr lang="en-IN" sz="1800" b="0" i="0" u="none" strike="noStrike" dirty="0">
                        <a:solidFill>
                          <a:srgbClr val="002060"/>
                        </a:solidFill>
                        <a:effectLst/>
                        <a:latin typeface="Calibri" panose="020F0502020204030204" pitchFamily="34" charset="0"/>
                      </a:endParaRPr>
                    </a:p>
                  </a:txBody>
                  <a:tcPr marL="9525" marR="9525" marT="9525" marB="0" anchor="b"/>
                </a:tc>
                <a:tc>
                  <a:txBody>
                    <a:bodyPr/>
                    <a:lstStyle/>
                    <a:p>
                      <a:pPr marL="0" algn="ctr" rtl="0" eaLnBrk="1" fontAlgn="b" latinLnBrk="0" hangingPunct="1"/>
                      <a:r>
                        <a:rPr kumimoji="0" lang="en-IN" sz="1800" u="none" strike="noStrike" kern="1200" dirty="0">
                          <a:solidFill>
                            <a:srgbClr val="002060"/>
                          </a:solidFill>
                          <a:effectLst/>
                          <a:latin typeface="+mn-lt"/>
                          <a:ea typeface="+mn-ea"/>
                          <a:cs typeface="+mn-cs"/>
                        </a:rPr>
                        <a:t>Visual Studio 2015</a:t>
                      </a:r>
                    </a:p>
                  </a:txBody>
                  <a:tcPr marL="9525" marR="9525" marT="9525" marB="0" anchor="b"/>
                </a:tc>
                <a:extLst>
                  <a:ext uri="{0D108BD9-81ED-4DB2-BD59-A6C34878D82A}">
                    <a16:rowId xmlns:a16="http://schemas.microsoft.com/office/drawing/2014/main" val="3876133605"/>
                  </a:ext>
                </a:extLst>
              </a:tr>
              <a:tr h="353786">
                <a:tc>
                  <a:txBody>
                    <a:bodyPr/>
                    <a:lstStyle/>
                    <a:p>
                      <a:pPr algn="ctr" fontAlgn="b"/>
                      <a:r>
                        <a:rPr lang="en-IN" sz="1800" u="none" strike="noStrike" dirty="0">
                          <a:solidFill>
                            <a:srgbClr val="002060"/>
                          </a:solidFill>
                          <a:effectLst/>
                        </a:rPr>
                        <a:t>    4.5.1 </a:t>
                      </a:r>
                      <a:endParaRPr lang="en-IN" sz="1800" b="0" i="0" u="none" strike="noStrike" dirty="0">
                        <a:solidFill>
                          <a:srgbClr val="002060"/>
                        </a:solidFill>
                        <a:effectLst/>
                        <a:latin typeface="Calibri" panose="020F0502020204030204" pitchFamily="34" charset="0"/>
                      </a:endParaRPr>
                    </a:p>
                  </a:txBody>
                  <a:tcPr marL="9525" marR="9525" marT="9525" marB="0" anchor="b"/>
                </a:tc>
                <a:tc>
                  <a:txBody>
                    <a:bodyPr/>
                    <a:lstStyle/>
                    <a:p>
                      <a:pPr marL="0" algn="ctr" rtl="0" eaLnBrk="1" fontAlgn="b" latinLnBrk="0" hangingPunct="1"/>
                      <a:r>
                        <a:rPr kumimoji="0" lang="en-IN" sz="1800" u="none" strike="noStrike" kern="1200" dirty="0">
                          <a:solidFill>
                            <a:srgbClr val="002060"/>
                          </a:solidFill>
                          <a:effectLst/>
                          <a:latin typeface="+mn-lt"/>
                          <a:ea typeface="+mn-ea"/>
                          <a:cs typeface="+mn-cs"/>
                        </a:rPr>
                        <a:t>Visual Studio 2013</a:t>
                      </a:r>
                    </a:p>
                  </a:txBody>
                  <a:tcPr marL="9525" marR="9525" marT="9525" marB="0" anchor="b"/>
                </a:tc>
                <a:extLst>
                  <a:ext uri="{0D108BD9-81ED-4DB2-BD59-A6C34878D82A}">
                    <a16:rowId xmlns:a16="http://schemas.microsoft.com/office/drawing/2014/main" val="2932666851"/>
                  </a:ext>
                </a:extLst>
              </a:tr>
              <a:tr h="353786">
                <a:tc>
                  <a:txBody>
                    <a:bodyPr/>
                    <a:lstStyle/>
                    <a:p>
                      <a:pPr algn="ctr" fontAlgn="b"/>
                      <a:r>
                        <a:rPr lang="en-IN" sz="1800" u="none" strike="noStrike" dirty="0">
                          <a:solidFill>
                            <a:srgbClr val="002060"/>
                          </a:solidFill>
                          <a:effectLst/>
                        </a:rPr>
                        <a:t>4.5</a:t>
                      </a:r>
                      <a:endParaRPr lang="en-IN" sz="1800" b="0" i="0" u="none" strike="noStrike" dirty="0">
                        <a:solidFill>
                          <a:srgbClr val="002060"/>
                        </a:solidFill>
                        <a:effectLst/>
                        <a:latin typeface="Calibri" panose="020F0502020204030204" pitchFamily="34" charset="0"/>
                      </a:endParaRPr>
                    </a:p>
                  </a:txBody>
                  <a:tcPr marL="9525" marR="9525" marT="9525" marB="0" anchor="b"/>
                </a:tc>
                <a:tc>
                  <a:txBody>
                    <a:bodyPr/>
                    <a:lstStyle/>
                    <a:p>
                      <a:pPr marL="0" algn="ctr" rtl="0" eaLnBrk="1" fontAlgn="b" latinLnBrk="0" hangingPunct="1"/>
                      <a:r>
                        <a:rPr kumimoji="0" lang="en-IN" sz="1800" u="none" strike="noStrike" kern="1200" dirty="0">
                          <a:solidFill>
                            <a:srgbClr val="002060"/>
                          </a:solidFill>
                          <a:effectLst/>
                          <a:latin typeface="+mn-lt"/>
                          <a:ea typeface="+mn-ea"/>
                          <a:cs typeface="+mn-cs"/>
                        </a:rPr>
                        <a:t>Visual Studio 2012</a:t>
                      </a:r>
                    </a:p>
                  </a:txBody>
                  <a:tcPr marL="9525" marR="9525" marT="9525" marB="0" anchor="b"/>
                </a:tc>
                <a:extLst>
                  <a:ext uri="{0D108BD9-81ED-4DB2-BD59-A6C34878D82A}">
                    <a16:rowId xmlns:a16="http://schemas.microsoft.com/office/drawing/2014/main" val="2510041650"/>
                  </a:ext>
                </a:extLst>
              </a:tr>
              <a:tr h="353786">
                <a:tc>
                  <a:txBody>
                    <a:bodyPr/>
                    <a:lstStyle/>
                    <a:p>
                      <a:pPr algn="ctr" fontAlgn="b"/>
                      <a:r>
                        <a:rPr lang="en-IN" sz="1800" u="none" strike="noStrike" dirty="0">
                          <a:solidFill>
                            <a:srgbClr val="002060"/>
                          </a:solidFill>
                          <a:effectLst/>
                        </a:rPr>
                        <a:t>4</a:t>
                      </a:r>
                      <a:endParaRPr lang="en-IN" sz="1800" b="0" i="0" u="none" strike="noStrike" dirty="0">
                        <a:solidFill>
                          <a:srgbClr val="002060"/>
                        </a:solidFill>
                        <a:effectLst/>
                        <a:latin typeface="Calibri" panose="020F0502020204030204" pitchFamily="34" charset="0"/>
                      </a:endParaRPr>
                    </a:p>
                  </a:txBody>
                  <a:tcPr marL="9525" marR="9525" marT="9525" marB="0" anchor="b"/>
                </a:tc>
                <a:tc>
                  <a:txBody>
                    <a:bodyPr/>
                    <a:lstStyle/>
                    <a:p>
                      <a:pPr marL="0" algn="ctr" rtl="0" eaLnBrk="1" fontAlgn="b" latinLnBrk="0" hangingPunct="1"/>
                      <a:r>
                        <a:rPr kumimoji="0" lang="en-IN" sz="1800" u="none" strike="noStrike" kern="1200" dirty="0">
                          <a:solidFill>
                            <a:srgbClr val="002060"/>
                          </a:solidFill>
                          <a:effectLst/>
                          <a:latin typeface="+mn-lt"/>
                          <a:ea typeface="+mn-ea"/>
                          <a:cs typeface="+mn-cs"/>
                        </a:rPr>
                        <a:t>Visual Studio 2010</a:t>
                      </a:r>
                    </a:p>
                  </a:txBody>
                  <a:tcPr marL="9525" marR="9525" marT="9525" marB="0" anchor="b"/>
                </a:tc>
                <a:extLst>
                  <a:ext uri="{0D108BD9-81ED-4DB2-BD59-A6C34878D82A}">
                    <a16:rowId xmlns:a16="http://schemas.microsoft.com/office/drawing/2014/main" val="4178769924"/>
                  </a:ext>
                </a:extLst>
              </a:tr>
              <a:tr h="353786">
                <a:tc>
                  <a:txBody>
                    <a:bodyPr/>
                    <a:lstStyle/>
                    <a:p>
                      <a:pPr algn="ctr" fontAlgn="b"/>
                      <a:r>
                        <a:rPr lang="en-IN" sz="1800" u="none" strike="noStrike" dirty="0">
                          <a:solidFill>
                            <a:srgbClr val="002060"/>
                          </a:solidFill>
                          <a:effectLst/>
                        </a:rPr>
                        <a:t>3.5</a:t>
                      </a:r>
                      <a:endParaRPr lang="en-IN" sz="1800" b="0" i="0" u="none" strike="noStrike" dirty="0">
                        <a:solidFill>
                          <a:srgbClr val="002060"/>
                        </a:solidFill>
                        <a:effectLst/>
                        <a:latin typeface="Calibri" panose="020F0502020204030204" pitchFamily="34" charset="0"/>
                      </a:endParaRPr>
                    </a:p>
                  </a:txBody>
                  <a:tcPr marL="9525" marR="9525" marT="9525" marB="0" anchor="b"/>
                </a:tc>
                <a:tc>
                  <a:txBody>
                    <a:bodyPr/>
                    <a:lstStyle/>
                    <a:p>
                      <a:pPr marL="0" algn="ctr" rtl="0" eaLnBrk="1" fontAlgn="b" latinLnBrk="0" hangingPunct="1"/>
                      <a:r>
                        <a:rPr kumimoji="0" lang="en-IN" sz="1800" u="none" strike="noStrike" kern="1200" dirty="0">
                          <a:solidFill>
                            <a:srgbClr val="002060"/>
                          </a:solidFill>
                          <a:effectLst/>
                          <a:latin typeface="+mn-lt"/>
                          <a:ea typeface="+mn-ea"/>
                          <a:cs typeface="+mn-cs"/>
                        </a:rPr>
                        <a:t>Visual Studio 2008</a:t>
                      </a:r>
                    </a:p>
                  </a:txBody>
                  <a:tcPr marL="9525" marR="9525" marT="9525" marB="0" anchor="b"/>
                </a:tc>
                <a:extLst>
                  <a:ext uri="{0D108BD9-81ED-4DB2-BD59-A6C34878D82A}">
                    <a16:rowId xmlns:a16="http://schemas.microsoft.com/office/drawing/2014/main" val="855767174"/>
                  </a:ext>
                </a:extLst>
              </a:tr>
              <a:tr h="353786">
                <a:tc>
                  <a:txBody>
                    <a:bodyPr/>
                    <a:lstStyle/>
                    <a:p>
                      <a:pPr algn="ctr" fontAlgn="b"/>
                      <a:r>
                        <a:rPr lang="en-IN" sz="1800" u="none" strike="noStrike" dirty="0">
                          <a:solidFill>
                            <a:srgbClr val="002060"/>
                          </a:solidFill>
                          <a:effectLst/>
                        </a:rPr>
                        <a:t>3</a:t>
                      </a:r>
                      <a:endParaRPr lang="en-IN" sz="1800" b="0" i="0" u="none" strike="noStrike" dirty="0">
                        <a:solidFill>
                          <a:srgbClr val="002060"/>
                        </a:solidFill>
                        <a:effectLst/>
                        <a:latin typeface="Calibri" panose="020F0502020204030204" pitchFamily="34" charset="0"/>
                      </a:endParaRPr>
                    </a:p>
                  </a:txBody>
                  <a:tcPr marL="9525" marR="9525" marT="9525" marB="0" anchor="b"/>
                </a:tc>
                <a:tc>
                  <a:txBody>
                    <a:bodyPr/>
                    <a:lstStyle/>
                    <a:p>
                      <a:pPr marL="0" algn="ctr" rtl="0" eaLnBrk="1" fontAlgn="b" latinLnBrk="0" hangingPunct="1"/>
                      <a:r>
                        <a:rPr kumimoji="0" lang="en-IN" sz="1800" u="none" strike="noStrike" kern="1200" dirty="0">
                          <a:solidFill>
                            <a:srgbClr val="002060"/>
                          </a:solidFill>
                          <a:effectLst/>
                          <a:latin typeface="+mn-lt"/>
                          <a:ea typeface="+mn-ea"/>
                          <a:cs typeface="+mn-cs"/>
                        </a:rPr>
                        <a:t>Visual Studio 2006</a:t>
                      </a:r>
                    </a:p>
                  </a:txBody>
                  <a:tcPr marL="9525" marR="9525" marT="9525" marB="0" anchor="b"/>
                </a:tc>
                <a:extLst>
                  <a:ext uri="{0D108BD9-81ED-4DB2-BD59-A6C34878D82A}">
                    <a16:rowId xmlns:a16="http://schemas.microsoft.com/office/drawing/2014/main" val="4091741170"/>
                  </a:ext>
                </a:extLst>
              </a:tr>
              <a:tr h="353786">
                <a:tc>
                  <a:txBody>
                    <a:bodyPr/>
                    <a:lstStyle/>
                    <a:p>
                      <a:pPr algn="ctr" fontAlgn="b"/>
                      <a:r>
                        <a:rPr lang="en-IN" sz="1800" u="none" strike="noStrike" dirty="0">
                          <a:solidFill>
                            <a:srgbClr val="002060"/>
                          </a:solidFill>
                          <a:effectLst/>
                        </a:rPr>
                        <a:t>2</a:t>
                      </a:r>
                      <a:endParaRPr lang="en-IN" sz="1800" b="0" i="0" u="none" strike="noStrike" dirty="0">
                        <a:solidFill>
                          <a:srgbClr val="002060"/>
                        </a:solidFill>
                        <a:effectLst/>
                        <a:latin typeface="Calibri" panose="020F0502020204030204" pitchFamily="34" charset="0"/>
                      </a:endParaRPr>
                    </a:p>
                  </a:txBody>
                  <a:tcPr marL="9525" marR="9525" marT="9525" marB="0" anchor="b"/>
                </a:tc>
                <a:tc>
                  <a:txBody>
                    <a:bodyPr/>
                    <a:lstStyle/>
                    <a:p>
                      <a:pPr marL="0" algn="ctr" rtl="0" eaLnBrk="1" fontAlgn="b" latinLnBrk="0" hangingPunct="1"/>
                      <a:r>
                        <a:rPr kumimoji="0" lang="en-IN" sz="1800" u="none" strike="noStrike" kern="1200" dirty="0">
                          <a:solidFill>
                            <a:srgbClr val="002060"/>
                          </a:solidFill>
                          <a:effectLst/>
                          <a:latin typeface="+mn-lt"/>
                          <a:ea typeface="+mn-ea"/>
                          <a:cs typeface="+mn-cs"/>
                        </a:rPr>
                        <a:t>Visual Studio 2005</a:t>
                      </a:r>
                    </a:p>
                  </a:txBody>
                  <a:tcPr marL="9525" marR="9525" marT="9525" marB="0" anchor="b"/>
                </a:tc>
                <a:extLst>
                  <a:ext uri="{0D108BD9-81ED-4DB2-BD59-A6C34878D82A}">
                    <a16:rowId xmlns:a16="http://schemas.microsoft.com/office/drawing/2014/main" val="1701527436"/>
                  </a:ext>
                </a:extLst>
              </a:tr>
              <a:tr h="389163">
                <a:tc>
                  <a:txBody>
                    <a:bodyPr/>
                    <a:lstStyle/>
                    <a:p>
                      <a:pPr algn="ctr" fontAlgn="b"/>
                      <a:r>
                        <a:rPr lang="en-IN" sz="1800" u="none" strike="noStrike" dirty="0">
                          <a:solidFill>
                            <a:srgbClr val="002060"/>
                          </a:solidFill>
                          <a:effectLst/>
                        </a:rPr>
                        <a:t>1.1</a:t>
                      </a:r>
                      <a:endParaRPr lang="en-IN" sz="1800" b="0" i="0" u="none" strike="noStrike" dirty="0">
                        <a:solidFill>
                          <a:srgbClr val="002060"/>
                        </a:solidFill>
                        <a:effectLst/>
                        <a:latin typeface="Calibri" panose="020F0502020204030204" pitchFamily="34" charset="0"/>
                      </a:endParaRPr>
                    </a:p>
                  </a:txBody>
                  <a:tcPr marL="9525" marR="9525" marT="9525" marB="0" anchor="b"/>
                </a:tc>
                <a:tc>
                  <a:txBody>
                    <a:bodyPr/>
                    <a:lstStyle/>
                    <a:p>
                      <a:pPr marL="0" algn="ctr" rtl="0" eaLnBrk="1" fontAlgn="b" latinLnBrk="0" hangingPunct="1"/>
                      <a:r>
                        <a:rPr kumimoji="0" lang="en-IN" sz="1800" u="none" strike="noStrike" kern="1200" dirty="0">
                          <a:solidFill>
                            <a:srgbClr val="002060"/>
                          </a:solidFill>
                          <a:effectLst/>
                          <a:latin typeface="+mn-lt"/>
                          <a:ea typeface="+mn-ea"/>
                          <a:cs typeface="+mn-cs"/>
                        </a:rPr>
                        <a:t>Visual Studio 2003</a:t>
                      </a:r>
                    </a:p>
                  </a:txBody>
                  <a:tcPr marL="9525" marR="9525" marT="9525" marB="0" anchor="b"/>
                </a:tc>
                <a:extLst>
                  <a:ext uri="{0D108BD9-81ED-4DB2-BD59-A6C34878D82A}">
                    <a16:rowId xmlns:a16="http://schemas.microsoft.com/office/drawing/2014/main" val="1506114736"/>
                  </a:ext>
                </a:extLst>
              </a:tr>
              <a:tr h="389163">
                <a:tc>
                  <a:txBody>
                    <a:bodyPr/>
                    <a:lstStyle/>
                    <a:p>
                      <a:pPr algn="ctr" fontAlgn="b"/>
                      <a:r>
                        <a:rPr lang="en-IN" sz="1800" u="none" strike="noStrike" dirty="0">
                          <a:solidFill>
                            <a:srgbClr val="002060"/>
                          </a:solidFill>
                          <a:effectLst/>
                        </a:rPr>
                        <a:t>1</a:t>
                      </a:r>
                      <a:endParaRPr lang="en-IN" sz="1800" b="0" i="0" u="none" strike="noStrike" dirty="0">
                        <a:solidFill>
                          <a:srgbClr val="002060"/>
                        </a:solidFill>
                        <a:effectLst/>
                        <a:latin typeface="Calibri" panose="020F0502020204030204" pitchFamily="34" charset="0"/>
                      </a:endParaRPr>
                    </a:p>
                  </a:txBody>
                  <a:tcPr marL="9525" marR="9525" marT="9525" marB="0" anchor="b"/>
                </a:tc>
                <a:tc>
                  <a:txBody>
                    <a:bodyPr/>
                    <a:lstStyle/>
                    <a:p>
                      <a:pPr marL="0" algn="ctr" rtl="0" eaLnBrk="1" fontAlgn="b" latinLnBrk="0" hangingPunct="1"/>
                      <a:r>
                        <a:rPr kumimoji="0" lang="en-IN" sz="1800" u="none" strike="noStrike" kern="1200" dirty="0">
                          <a:solidFill>
                            <a:srgbClr val="002060"/>
                          </a:solidFill>
                          <a:effectLst/>
                          <a:latin typeface="+mn-lt"/>
                          <a:ea typeface="+mn-ea"/>
                          <a:cs typeface="+mn-cs"/>
                        </a:rPr>
                        <a:t>Visual Studio </a:t>
                      </a:r>
                      <a:r>
                        <a:rPr kumimoji="0" lang="en-IN" sz="1800" u="none" strike="noStrike" kern="1200" dirty="0" err="1">
                          <a:solidFill>
                            <a:srgbClr val="002060"/>
                          </a:solidFill>
                          <a:effectLst/>
                          <a:latin typeface="+mn-lt"/>
                          <a:ea typeface="+mn-ea"/>
                          <a:cs typeface="+mn-cs"/>
                        </a:rPr>
                        <a:t>.Net</a:t>
                      </a:r>
                      <a:endParaRPr kumimoji="0" lang="en-IN" sz="1800" u="none" strike="noStrike" kern="1200" dirty="0">
                        <a:solidFill>
                          <a:srgbClr val="002060"/>
                        </a:solidFill>
                        <a:effectLst/>
                        <a:latin typeface="+mn-lt"/>
                        <a:ea typeface="+mn-ea"/>
                        <a:cs typeface="+mn-cs"/>
                      </a:endParaRPr>
                    </a:p>
                  </a:txBody>
                  <a:tcPr marL="9525" marR="9525" marT="9525" marB="0" anchor="b"/>
                </a:tc>
                <a:extLst>
                  <a:ext uri="{0D108BD9-81ED-4DB2-BD59-A6C34878D82A}">
                    <a16:rowId xmlns:a16="http://schemas.microsoft.com/office/drawing/2014/main" val="1115145410"/>
                  </a:ext>
                </a:extLst>
              </a:tr>
            </a:tbl>
          </a:graphicData>
        </a:graphic>
      </p:graphicFrame>
    </p:spTree>
    <p:extLst>
      <p:ext uri="{BB962C8B-B14F-4D97-AF65-F5344CB8AC3E}">
        <p14:creationId xmlns:p14="http://schemas.microsoft.com/office/powerpoint/2010/main" val="189591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839788"/>
            <a:ext cx="7772400" cy="608012"/>
          </a:xfrm>
        </p:spPr>
        <p:txBody>
          <a:bodyPr/>
          <a:lstStyle/>
          <a:p>
            <a:r>
              <a:rPr lang="en-IN" b="1" dirty="0"/>
              <a:t>What Is .NET?</a:t>
            </a:r>
          </a:p>
        </p:txBody>
      </p:sp>
      <p:sp>
        <p:nvSpPr>
          <p:cNvPr id="40963" name="Rectangle 3" descr="Rectangle: Click to edit Master text styles&#10;Second level&#10;Third level&#10;Fourth level&#10;Fifth level"/>
          <p:cNvSpPr>
            <a:spLocks noGrp="1" noChangeArrowheads="1"/>
          </p:cNvSpPr>
          <p:nvPr>
            <p:ph sz="quarter" idx="1"/>
          </p:nvPr>
        </p:nvSpPr>
        <p:spPr>
          <a:xfrm>
            <a:off x="228600" y="1538651"/>
            <a:ext cx="8503920" cy="4572000"/>
          </a:xfrm>
        </p:spPr>
        <p:txBody>
          <a:bodyPr/>
          <a:lstStyle/>
          <a:p>
            <a:r>
              <a:rPr lang="en-IN" dirty="0" smtClean="0"/>
              <a:t>Microsoft .NET, is a platform for developing “managed” software. The word </a:t>
            </a:r>
            <a:r>
              <a:rPr lang="en-IN" i="1" dirty="0" smtClean="0"/>
              <a:t>managed</a:t>
            </a:r>
            <a:r>
              <a:rPr lang="en-IN" dirty="0" smtClean="0"/>
              <a:t> is key here—a concept setting the .NET platform apart from many other development environments. </a:t>
            </a:r>
          </a:p>
          <a:p>
            <a:endParaRPr lang="en-IN" sz="2800" dirty="0"/>
          </a:p>
          <a:p>
            <a:r>
              <a:rPr lang="en-IN" sz="2800" dirty="0">
                <a:solidFill>
                  <a:srgbClr val="000000"/>
                </a:solidFill>
                <a:latin typeface="Lucida Grande"/>
              </a:rPr>
              <a:t>Traditional </a:t>
            </a:r>
            <a:r>
              <a:rPr lang="en-IN" sz="2800" dirty="0" smtClean="0">
                <a:solidFill>
                  <a:srgbClr val="000000"/>
                </a:solidFill>
                <a:latin typeface="Lucida Grande"/>
              </a:rPr>
              <a:t>compilation-</a:t>
            </a:r>
            <a:r>
              <a:rPr lang="en-IN" dirty="0"/>
              <a:t> </a:t>
            </a:r>
            <a:r>
              <a:rPr lang="en-IN" sz="2400" dirty="0"/>
              <a:t>In the traditional compilation process, the executable file is binary and can be executed by the operating system immediately. </a:t>
            </a:r>
            <a:endParaRPr lang="en-US"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pic>
        <p:nvPicPr>
          <p:cNvPr id="7" name="Picture 2" descr="http://ptgmedia.pearsoncmg.com/images/chap1_9780672329814/elementLinks/01fig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267324"/>
            <a:ext cx="4762500" cy="75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282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Object Oriented Programming</a:t>
            </a:r>
          </a:p>
        </p:txBody>
      </p:sp>
      <p:sp>
        <p:nvSpPr>
          <p:cNvPr id="3" name="Content Placeholder 2"/>
          <p:cNvSpPr>
            <a:spLocks noGrp="1"/>
          </p:cNvSpPr>
          <p:nvPr>
            <p:ph sz="quarter"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smtClean="0"/>
              <a:t>Why?</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03" y="154590"/>
            <a:ext cx="1082655" cy="59434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4904</TotalTime>
  <Words>1716</Words>
  <Application>Microsoft Office PowerPoint</Application>
  <PresentationFormat>On-screen Show (4:3)</PresentationFormat>
  <Paragraphs>466</Paragraphs>
  <Slides>59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Arial</vt:lpstr>
      <vt:lpstr>Calibri</vt:lpstr>
      <vt:lpstr>Courier New</vt:lpstr>
      <vt:lpstr>Georgia</vt:lpstr>
      <vt:lpstr>Lucida Grande</vt:lpstr>
      <vt:lpstr>Tahoma</vt:lpstr>
      <vt:lpstr>Times New Roman</vt:lpstr>
      <vt:lpstr>Wingdings</vt:lpstr>
      <vt:lpstr>Wingdings 2</vt:lpstr>
      <vt:lpstr>Civic</vt:lpstr>
      <vt:lpstr>What is Programming?</vt:lpstr>
      <vt:lpstr>Purpose of Programming?</vt:lpstr>
      <vt:lpstr>Roles of a Programmer?</vt:lpstr>
      <vt:lpstr>Programming Languages</vt:lpstr>
      <vt:lpstr>Types of computer Applications ?</vt:lpstr>
      <vt:lpstr>What Is Microsoft Visual Studio ?</vt:lpstr>
      <vt:lpstr>Microsoft Visual Studio Versions ?</vt:lpstr>
      <vt:lpstr>What Is .NET?</vt:lpstr>
      <vt:lpstr>Object Oriented Programming</vt:lpstr>
      <vt:lpstr>Procedural Approach</vt:lpstr>
      <vt:lpstr>OOPs Concepts </vt:lpstr>
      <vt:lpstr>Objects and Classes</vt:lpstr>
      <vt:lpstr>Objects and Classes</vt:lpstr>
      <vt:lpstr>Objects and Classes</vt:lpstr>
      <vt:lpstr>Instantiation</vt:lpstr>
      <vt:lpstr>Different Types of Variables:</vt:lpstr>
      <vt:lpstr>Examples of Variables</vt:lpstr>
      <vt:lpstr>Properties of OOP’s</vt:lpstr>
      <vt:lpstr>Data Encapsulation</vt:lpstr>
      <vt:lpstr>Access Modifiers</vt:lpstr>
      <vt:lpstr>Access Modifier Example</vt:lpstr>
      <vt:lpstr>C# Properties</vt:lpstr>
      <vt:lpstr>Accessors of Properties</vt:lpstr>
      <vt:lpstr>Implementation of Properties</vt:lpstr>
      <vt:lpstr>Categories of C# Properties </vt:lpstr>
      <vt:lpstr>Advantages of Encapsulation</vt:lpstr>
      <vt:lpstr>Inheritance</vt:lpstr>
      <vt:lpstr>Is-a Relationship in Inheritance </vt:lpstr>
      <vt:lpstr>Inheritance: BaseClass </vt:lpstr>
      <vt:lpstr>Type of Inheritance</vt:lpstr>
      <vt:lpstr>Constructor &amp; Destructor in Inheritance</vt:lpstr>
      <vt:lpstr>Example of Constructor</vt:lpstr>
      <vt:lpstr>Types of Constructors</vt:lpstr>
      <vt:lpstr>Polymorphism</vt:lpstr>
      <vt:lpstr>Virtual Methods</vt:lpstr>
      <vt:lpstr>Virtual Method Declaration</vt:lpstr>
      <vt:lpstr>Implementing Polymorphism</vt:lpstr>
      <vt:lpstr>Abstract Class</vt:lpstr>
      <vt:lpstr>Syntax for abstract class and their methods</vt:lpstr>
      <vt:lpstr>Tips</vt:lpstr>
      <vt:lpstr>Interfaces</vt:lpstr>
      <vt:lpstr>Tips for using Interface</vt:lpstr>
      <vt:lpstr>Tips for Interface</vt:lpstr>
      <vt:lpstr>Syntax for Interface</vt:lpstr>
      <vt:lpstr>Sealed Class</vt:lpstr>
      <vt:lpstr>Sealed Method</vt:lpstr>
      <vt:lpstr>Summary</vt:lpstr>
      <vt:lpstr>What Is .NET?</vt:lpstr>
      <vt:lpstr>Traditional compilation</vt:lpstr>
      <vt:lpstr>Managed compilation</vt:lpstr>
      <vt:lpstr>Managed compilation</vt:lpstr>
      <vt:lpstr>Managed compilation</vt:lpstr>
      <vt:lpstr>CLR</vt:lpstr>
      <vt:lpstr>CLR</vt:lpstr>
      <vt:lpstr>GC</vt:lpstr>
      <vt:lpstr>GC</vt:lpstr>
      <vt:lpstr>GC</vt:lpstr>
      <vt:lpstr>GC</vt:lpstr>
      <vt:lpstr>GC</vt:lpstr>
    </vt:vector>
  </TitlesOfParts>
  <Company>ISIS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Tal Pasternak</dc:creator>
  <cp:lastModifiedBy>Shamnad Abdul</cp:lastModifiedBy>
  <cp:revision>263</cp:revision>
  <cp:lastPrinted>1601-01-01T00:00:00Z</cp:lastPrinted>
  <dcterms:created xsi:type="dcterms:W3CDTF">2000-01-14T17:22:44Z</dcterms:created>
  <dcterms:modified xsi:type="dcterms:W3CDTF">2017-07-05T13:03:07Z</dcterms:modified>
</cp:coreProperties>
</file>