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21" r:id="rId2"/>
    <p:sldId id="322" r:id="rId3"/>
    <p:sldId id="323" r:id="rId4"/>
    <p:sldId id="324" r:id="rId5"/>
    <p:sldId id="325" r:id="rId6"/>
    <p:sldId id="326" r:id="rId7"/>
    <p:sldId id="330" r:id="rId8"/>
    <p:sldId id="331" r:id="rId9"/>
    <p:sldId id="332" r:id="rId10"/>
    <p:sldId id="334" r:id="rId11"/>
    <p:sldId id="335" r:id="rId12"/>
    <p:sldId id="336" r:id="rId13"/>
    <p:sldId id="390" r:id="rId14"/>
    <p:sldId id="391" r:id="rId15"/>
    <p:sldId id="392" r:id="rId16"/>
    <p:sldId id="393" r:id="rId17"/>
    <p:sldId id="409" r:id="rId18"/>
    <p:sldId id="410" r:id="rId19"/>
    <p:sldId id="411" r:id="rId20"/>
    <p:sldId id="412" r:id="rId21"/>
    <p:sldId id="413" r:id="rId22"/>
    <p:sldId id="414" r:id="rId23"/>
    <p:sldId id="415" r:id="rId24"/>
    <p:sldId id="416" r:id="rId25"/>
    <p:sldId id="417" r:id="rId26"/>
    <p:sldId id="418" r:id="rId27"/>
    <p:sldId id="419" r:id="rId28"/>
    <p:sldId id="420" r:id="rId29"/>
    <p:sldId id="421" r:id="rId30"/>
    <p:sldId id="422" r:id="rId31"/>
    <p:sldId id="423" r:id="rId32"/>
    <p:sldId id="424" r:id="rId33"/>
    <p:sldId id="301" r:id="rId34"/>
    <p:sldId id="302" r:id="rId35"/>
    <p:sldId id="305" r:id="rId36"/>
    <p:sldId id="308" r:id="rId37"/>
    <p:sldId id="303" r:id="rId38"/>
    <p:sldId id="304" r:id="rId39"/>
    <p:sldId id="306" r:id="rId40"/>
    <p:sldId id="307" r:id="rId41"/>
    <p:sldId id="309" r:id="rId42"/>
    <p:sldId id="310" r:id="rId43"/>
    <p:sldId id="311" r:id="rId44"/>
    <p:sldId id="312" r:id="rId45"/>
    <p:sldId id="313" r:id="rId46"/>
    <p:sldId id="314" r:id="rId47"/>
    <p:sldId id="315" r:id="rId48"/>
    <p:sldId id="316" r:id="rId49"/>
    <p:sldId id="317" r:id="rId50"/>
    <p:sldId id="318" r:id="rId51"/>
    <p:sldId id="319" r:id="rId52"/>
    <p:sldId id="351" r:id="rId53"/>
    <p:sldId id="352" r:id="rId54"/>
    <p:sldId id="349" r:id="rId55"/>
    <p:sldId id="353" r:id="rId56"/>
    <p:sldId id="354" r:id="rId57"/>
    <p:sldId id="355" r:id="rId58"/>
    <p:sldId id="356" r:id="rId59"/>
    <p:sldId id="357" r:id="rId60"/>
    <p:sldId id="358" r:id="rId61"/>
    <p:sldId id="359" r:id="rId62"/>
    <p:sldId id="360" r:id="rId63"/>
    <p:sldId id="361" r:id="rId64"/>
    <p:sldId id="362" r:id="rId65"/>
    <p:sldId id="426" r:id="rId66"/>
    <p:sldId id="425" r:id="rId67"/>
    <p:sldId id="427" r:id="rId68"/>
    <p:sldId id="428" r:id="rId69"/>
    <p:sldId id="429" r:id="rId70"/>
    <p:sldId id="430" r:id="rId71"/>
    <p:sldId id="431" r:id="rId72"/>
    <p:sldId id="432" r:id="rId73"/>
    <p:sldId id="433" r:id="rId74"/>
    <p:sldId id="434" r:id="rId75"/>
    <p:sldId id="435" r:id="rId76"/>
    <p:sldId id="436" r:id="rId77"/>
    <p:sldId id="437"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4025" y="588818"/>
            <a:ext cx="8596668" cy="1320800"/>
          </a:xfrm>
        </p:spPr>
        <p:txBody>
          <a:bodyPr/>
          <a:lstStyle/>
          <a:p>
            <a:r>
              <a:rPr lang="en-IN" dirty="0" smtClean="0"/>
              <a:t>In this session we will learn</a:t>
            </a:r>
            <a:endParaRPr lang="en-IN" dirty="0"/>
          </a:p>
        </p:txBody>
      </p:sp>
      <p:sp>
        <p:nvSpPr>
          <p:cNvPr id="3" name="Content Placeholder 2"/>
          <p:cNvSpPr>
            <a:spLocks noGrp="1"/>
          </p:cNvSpPr>
          <p:nvPr>
            <p:ph idx="1"/>
          </p:nvPr>
        </p:nvSpPr>
        <p:spPr/>
        <p:txBody>
          <a:bodyPr/>
          <a:lstStyle/>
          <a:p>
            <a:r>
              <a:rPr lang="en-IN" dirty="0" smtClean="0"/>
              <a:t>What is ASP.NET?</a:t>
            </a:r>
          </a:p>
          <a:p>
            <a:r>
              <a:rPr lang="en-IN" dirty="0" smtClean="0"/>
              <a:t>What is a Web Application</a:t>
            </a:r>
          </a:p>
          <a:p>
            <a:r>
              <a:rPr lang="en-IN" dirty="0" smtClean="0"/>
              <a:t>What other technologies can be used to build web applications</a:t>
            </a:r>
          </a:p>
          <a:p>
            <a:r>
              <a:rPr lang="en-IN" dirty="0" smtClean="0"/>
              <a:t>What are the advantages of web applications</a:t>
            </a:r>
          </a:p>
          <a:p>
            <a:r>
              <a:rPr lang="en-IN" dirty="0" smtClean="0"/>
              <a:t>How ASP.NET web applications work</a:t>
            </a:r>
          </a:p>
          <a:p>
            <a:r>
              <a:rPr lang="en-IN" dirty="0"/>
              <a:t>Using Visual Studio</a:t>
            </a:r>
          </a:p>
          <a:p>
            <a:r>
              <a:rPr lang="en-IN" dirty="0"/>
              <a:t>Creating your first ASP.NET web application</a:t>
            </a:r>
          </a:p>
          <a:p>
            <a:r>
              <a:rPr lang="en-IN" dirty="0"/>
              <a:t>Learn about different windows in visual studio</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2392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7591"/>
            <a:ext cx="10515600" cy="5709372"/>
          </a:xfrm>
        </p:spPr>
        <p:txBody>
          <a:bodyPr/>
          <a:lstStyle/>
          <a:p>
            <a:pPr marL="0" indent="0">
              <a:buNone/>
            </a:pPr>
            <a:r>
              <a:rPr lang="en-IN" b="1" dirty="0"/>
              <a:t>Tool Box</a:t>
            </a:r>
            <a:r>
              <a:rPr lang="en-IN" dirty="0"/>
              <a:t>: </a:t>
            </a:r>
            <a:endParaRPr lang="en-IN" dirty="0" smtClean="0"/>
          </a:p>
          <a:p>
            <a:pPr marL="0" indent="0">
              <a:buNone/>
            </a:pPr>
            <a:r>
              <a:rPr lang="en-IN" dirty="0" smtClean="0"/>
              <a:t>To </a:t>
            </a:r>
            <a:r>
              <a:rPr lang="en-IN" dirty="0"/>
              <a:t>view the </a:t>
            </a:r>
            <a:r>
              <a:rPr lang="en-IN" b="1" dirty="0"/>
              <a:t>TOOL BOX</a:t>
            </a:r>
            <a:r>
              <a:rPr lang="en-IN" dirty="0"/>
              <a:t>, Select </a:t>
            </a:r>
            <a:r>
              <a:rPr lang="en-IN" b="1" dirty="0"/>
              <a:t>TOOL BOX</a:t>
            </a:r>
            <a:r>
              <a:rPr lang="en-IN" dirty="0"/>
              <a:t> from the </a:t>
            </a:r>
            <a:r>
              <a:rPr lang="en-IN" b="1" dirty="0"/>
              <a:t>VIEW</a:t>
            </a:r>
            <a:r>
              <a:rPr lang="en-IN" dirty="0"/>
              <a:t> menu, or use the keyboard short cut, </a:t>
            </a:r>
            <a:r>
              <a:rPr lang="en-IN" b="1" dirty="0"/>
              <a:t>CTRL + W, X</a:t>
            </a:r>
            <a:r>
              <a:rPr lang="en-IN" dirty="0"/>
              <a:t>. Just like, solution explorer, tool box can be auto hidden using the </a:t>
            </a:r>
            <a:r>
              <a:rPr lang="en-IN" b="1" dirty="0"/>
              <a:t>AUTO-HIDE PUSH PIN</a:t>
            </a:r>
            <a:r>
              <a:rPr lang="en-IN" dirty="0"/>
              <a:t>. Toolbox displays the controls and components that can be used on a web form</a:t>
            </a:r>
            <a:r>
              <a:rPr lang="en-IN" dirty="0" smtClean="0"/>
              <a:t>.</a:t>
            </a:r>
          </a:p>
          <a:p>
            <a:pPr marL="0" indent="0">
              <a:buNone/>
            </a:pPr>
            <a:endParaRPr lang="en-IN" dirty="0"/>
          </a:p>
          <a:p>
            <a:pPr marL="0" indent="0">
              <a:buNone/>
            </a:pPr>
            <a:r>
              <a:rPr lang="en-IN" b="1" dirty="0"/>
              <a:t>Properties Window:</a:t>
            </a:r>
            <a:r>
              <a:rPr lang="en-IN" dirty="0"/>
              <a:t> </a:t>
            </a:r>
            <a:endParaRPr lang="en-IN" dirty="0" smtClean="0"/>
          </a:p>
          <a:p>
            <a:pPr marL="0" indent="0">
              <a:buNone/>
            </a:pPr>
            <a:r>
              <a:rPr lang="en-IN" dirty="0" smtClean="0"/>
              <a:t>Used </a:t>
            </a:r>
            <a:r>
              <a:rPr lang="en-IN" dirty="0"/>
              <a:t>to change property of a </a:t>
            </a:r>
            <a:r>
              <a:rPr lang="en-IN" dirty="0" err="1"/>
              <a:t>webform</a:t>
            </a:r>
            <a:r>
              <a:rPr lang="en-IN" dirty="0"/>
              <a:t> or a control on a </a:t>
            </a:r>
            <a:r>
              <a:rPr lang="en-IN" dirty="0" err="1"/>
              <a:t>webform</a:t>
            </a:r>
            <a:r>
              <a:rPr lang="en-IN" dirty="0"/>
              <a:t>. To view the Properties window, select </a:t>
            </a:r>
            <a:r>
              <a:rPr lang="en-IN" b="1" dirty="0"/>
              <a:t>PROPERTIES WINDOW</a:t>
            </a:r>
            <a:r>
              <a:rPr lang="en-IN" dirty="0"/>
              <a:t> from the </a:t>
            </a:r>
            <a:r>
              <a:rPr lang="en-IN" b="1" dirty="0"/>
              <a:t>VIEW</a:t>
            </a:r>
            <a:r>
              <a:rPr lang="en-IN" dirty="0"/>
              <a:t> menu, or use keyboard short cut </a:t>
            </a:r>
            <a:r>
              <a:rPr lang="en-IN" b="1" dirty="0"/>
              <a:t>CTRL + W, P</a:t>
            </a:r>
            <a:r>
              <a:rPr lang="en-IN" dirty="0"/>
              <a:t>.</a:t>
            </a:r>
            <a:r>
              <a:rPr lang="en-IN" dirty="0" smtClean="0"/>
              <a:t/>
            </a:r>
            <a:br>
              <a:rPr lang="en-IN" dirty="0" smtClean="0"/>
            </a:br>
            <a:endParaRPr lang="en-IN" dirty="0" smtClean="0"/>
          </a:p>
          <a:p>
            <a:pPr marL="0" indent="0">
              <a:buNone/>
            </a:pPr>
            <a:r>
              <a:rPr lang="en-IN" dirty="0" smtClean="0"/>
              <a:t/>
            </a:r>
            <a:br>
              <a:rPr lang="en-IN" dirty="0" smtClean="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581833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Web Forms</a:t>
            </a:r>
            <a:endParaRPr lang="en-IN" dirty="0"/>
          </a:p>
        </p:txBody>
      </p:sp>
      <p:sp>
        <p:nvSpPr>
          <p:cNvPr id="3" name="Content Placeholder 2"/>
          <p:cNvSpPr>
            <a:spLocks noGrp="1"/>
          </p:cNvSpPr>
          <p:nvPr>
            <p:ph idx="1"/>
          </p:nvPr>
        </p:nvSpPr>
        <p:spPr>
          <a:xfrm>
            <a:off x="677334" y="1496291"/>
            <a:ext cx="8596668" cy="5122718"/>
          </a:xfrm>
        </p:spPr>
        <p:txBody>
          <a:bodyPr>
            <a:normAutofit fontScale="92500" lnSpcReduction="20000"/>
          </a:bodyPr>
          <a:lstStyle/>
          <a:p>
            <a:r>
              <a:rPr lang="en-IN" dirty="0" err="1" smtClean="0"/>
              <a:t>WebForms</a:t>
            </a:r>
            <a:r>
              <a:rPr lang="en-IN" dirty="0" smtClean="0"/>
              <a:t> </a:t>
            </a:r>
            <a:r>
              <a:rPr lang="en-IN" dirty="0"/>
              <a:t>has the extension of </a:t>
            </a:r>
            <a:r>
              <a:rPr lang="en-IN" b="1" dirty="0"/>
              <a:t>.</a:t>
            </a:r>
            <a:r>
              <a:rPr lang="en-IN" b="1" dirty="0" err="1"/>
              <a:t>aspx</a:t>
            </a:r>
            <a:r>
              <a:rPr lang="en-IN" dirty="0"/>
              <a:t>. </a:t>
            </a:r>
            <a:endParaRPr lang="en-IN" dirty="0" smtClean="0"/>
          </a:p>
          <a:p>
            <a:r>
              <a:rPr lang="en-IN" dirty="0" smtClean="0"/>
              <a:t>A </a:t>
            </a:r>
            <a:r>
              <a:rPr lang="en-IN" dirty="0"/>
              <a:t>web form also has a </a:t>
            </a:r>
            <a:r>
              <a:rPr lang="en-IN" b="1" dirty="0"/>
              <a:t>code behind</a:t>
            </a:r>
            <a:r>
              <a:rPr lang="en-IN" dirty="0"/>
              <a:t> and </a:t>
            </a:r>
            <a:r>
              <a:rPr lang="en-IN" b="1" dirty="0"/>
              <a:t>designer</a:t>
            </a:r>
            <a:r>
              <a:rPr lang="en-IN" dirty="0"/>
              <a:t> files. Code behind files has the extension of </a:t>
            </a:r>
            <a:r>
              <a:rPr lang="en-IN" b="1" dirty="0"/>
              <a:t>.</a:t>
            </a:r>
            <a:r>
              <a:rPr lang="en-IN" b="1" dirty="0" err="1"/>
              <a:t>aspx.cs</a:t>
            </a:r>
            <a:r>
              <a:rPr lang="en-IN" dirty="0"/>
              <a:t> (if </a:t>
            </a:r>
            <a:r>
              <a:rPr lang="en-IN" dirty="0" err="1"/>
              <a:t>c#</a:t>
            </a:r>
            <a:r>
              <a:rPr lang="en-IN" dirty="0"/>
              <a:t> is the programming language) or </a:t>
            </a:r>
            <a:r>
              <a:rPr lang="en-IN" b="1" dirty="0"/>
              <a:t>.</a:t>
            </a:r>
            <a:r>
              <a:rPr lang="en-IN" b="1" dirty="0" err="1"/>
              <a:t>aspx.vb</a:t>
            </a:r>
            <a:r>
              <a:rPr lang="en-IN" dirty="0"/>
              <a:t> (if </a:t>
            </a:r>
            <a:r>
              <a:rPr lang="en-IN" dirty="0" err="1"/>
              <a:t>vb</a:t>
            </a:r>
            <a:r>
              <a:rPr lang="en-IN" dirty="0"/>
              <a:t> is the programming language). </a:t>
            </a:r>
            <a:endParaRPr lang="en-IN" dirty="0" smtClean="0"/>
          </a:p>
          <a:p>
            <a:r>
              <a:rPr lang="en-IN" dirty="0" smtClean="0"/>
              <a:t>Designer </a:t>
            </a:r>
            <a:r>
              <a:rPr lang="en-IN" dirty="0"/>
              <a:t>files contains the extension of </a:t>
            </a:r>
            <a:r>
              <a:rPr lang="en-IN" b="1" dirty="0"/>
              <a:t>.</a:t>
            </a:r>
            <a:r>
              <a:rPr lang="en-IN" b="1" dirty="0" err="1"/>
              <a:t>aspx.designer.cs</a:t>
            </a:r>
            <a:r>
              <a:rPr lang="en-IN" dirty="0"/>
              <a:t> (if </a:t>
            </a:r>
            <a:r>
              <a:rPr lang="en-IN" dirty="0" err="1"/>
              <a:t>c#</a:t>
            </a:r>
            <a:r>
              <a:rPr lang="en-IN" dirty="0"/>
              <a:t> is the programming language) or </a:t>
            </a:r>
            <a:r>
              <a:rPr lang="en-IN" b="1" dirty="0"/>
              <a:t>.</a:t>
            </a:r>
            <a:r>
              <a:rPr lang="en-IN" b="1" dirty="0" err="1"/>
              <a:t>aspx.designer.vb</a:t>
            </a:r>
            <a:r>
              <a:rPr lang="en-IN" dirty="0"/>
              <a:t> (if visual basic is the programming language). </a:t>
            </a:r>
            <a:endParaRPr lang="en-IN" dirty="0" smtClean="0"/>
          </a:p>
          <a:p>
            <a:r>
              <a:rPr lang="en-IN" dirty="0" smtClean="0"/>
              <a:t>Code </a:t>
            </a:r>
            <a:r>
              <a:rPr lang="en-IN" dirty="0"/>
              <a:t>behind files contain the code that user writes, where as the designer file contains the auto generated code. You </a:t>
            </a:r>
            <a:r>
              <a:rPr lang="en-IN" b="1" dirty="0"/>
              <a:t>shouldn't</a:t>
            </a:r>
            <a:r>
              <a:rPr lang="en-IN" dirty="0"/>
              <a:t> change the code in the designer file, because that code might later be modified by Visual Studio and your changes could be overwritten. </a:t>
            </a:r>
            <a:endParaRPr lang="en-IN" dirty="0" smtClean="0"/>
          </a:p>
          <a:p>
            <a:r>
              <a:rPr lang="en-IN" dirty="0" smtClean="0"/>
              <a:t>A </a:t>
            </a:r>
            <a:r>
              <a:rPr lang="en-IN" dirty="0"/>
              <a:t>Web form is associated with its code file using the </a:t>
            </a:r>
            <a:r>
              <a:rPr lang="en-IN" b="1" dirty="0"/>
              <a:t>@Page</a:t>
            </a:r>
            <a:r>
              <a:rPr lang="en-IN" dirty="0"/>
              <a:t> directive found in the Web form’s HTML</a:t>
            </a:r>
            <a:r>
              <a:rPr lang="en-IN" dirty="0" smtClean="0"/>
              <a:t>.</a:t>
            </a:r>
          </a:p>
          <a:p>
            <a:endParaRPr lang="en-IN" dirty="0"/>
          </a:p>
          <a:p>
            <a:endParaRPr lang="en-IN" dirty="0" smtClean="0"/>
          </a:p>
          <a:p>
            <a:endParaRPr lang="en-IN" dirty="0"/>
          </a:p>
          <a:p>
            <a:pPr marL="0" indent="0">
              <a:buNone/>
            </a:pPr>
            <a:r>
              <a:rPr lang="en-IN" dirty="0" smtClean="0"/>
              <a:t/>
            </a:r>
            <a:br>
              <a:rPr lang="en-IN" dirty="0" smtClean="0"/>
            </a:br>
            <a:r>
              <a:rPr lang="en-IN" dirty="0" smtClean="0"/>
              <a:t/>
            </a:r>
            <a:br>
              <a:rPr lang="en-IN" dirty="0" smtClean="0"/>
            </a:br>
            <a:endParaRPr lang="en-IN" dirty="0"/>
          </a:p>
        </p:txBody>
      </p:sp>
      <p:pic>
        <p:nvPicPr>
          <p:cNvPr id="4" name="Picture 3"/>
          <p:cNvPicPr>
            <a:picLocks noChangeAspect="1"/>
          </p:cNvPicPr>
          <p:nvPr/>
        </p:nvPicPr>
        <p:blipFill>
          <a:blip r:embed="rId2"/>
          <a:stretch>
            <a:fillRect/>
          </a:stretch>
        </p:blipFill>
        <p:spPr>
          <a:xfrm>
            <a:off x="3075709" y="5292003"/>
            <a:ext cx="5334000" cy="647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239664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3291"/>
            <a:ext cx="10515600" cy="5823672"/>
          </a:xfrm>
        </p:spPr>
        <p:txBody>
          <a:bodyPr/>
          <a:lstStyle/>
          <a:p>
            <a:r>
              <a:rPr lang="en-IN" dirty="0" smtClean="0"/>
              <a:t>A </a:t>
            </a:r>
            <a:r>
              <a:rPr lang="en-IN" dirty="0" err="1" smtClean="0"/>
              <a:t>webform's</a:t>
            </a:r>
            <a:r>
              <a:rPr lang="en-IN" dirty="0" smtClean="0"/>
              <a:t> HTML can be edited either in </a:t>
            </a:r>
            <a:r>
              <a:rPr lang="en-IN" b="1" dirty="0" smtClean="0"/>
              <a:t>Source </a:t>
            </a:r>
            <a:r>
              <a:rPr lang="en-IN" dirty="0" smtClean="0"/>
              <a:t>or </a:t>
            </a:r>
            <a:r>
              <a:rPr lang="en-IN" b="1" dirty="0" smtClean="0"/>
              <a:t>Design</a:t>
            </a:r>
            <a:r>
              <a:rPr lang="en-IN" dirty="0" smtClean="0"/>
              <a:t> mode. You can also choose </a:t>
            </a:r>
            <a:r>
              <a:rPr lang="en-IN" b="1" dirty="0" smtClean="0"/>
              <a:t>SPLIT</a:t>
            </a:r>
            <a:r>
              <a:rPr lang="en-IN" dirty="0" smtClean="0"/>
              <a:t> mode, which shows both the </a:t>
            </a:r>
            <a:r>
              <a:rPr lang="en-IN" b="1" dirty="0" smtClean="0"/>
              <a:t>DESIGN</a:t>
            </a:r>
            <a:r>
              <a:rPr lang="en-IN" dirty="0" smtClean="0"/>
              <a:t> and the </a:t>
            </a:r>
            <a:r>
              <a:rPr lang="en-IN" b="1" dirty="0" smtClean="0"/>
              <a:t>SOURCE</a:t>
            </a:r>
            <a:r>
              <a:rPr lang="en-IN" dirty="0" smtClean="0"/>
              <a:t> at the same time.</a:t>
            </a:r>
            <a:endParaRPr lang="en-IN" dirty="0"/>
          </a:p>
        </p:txBody>
      </p:sp>
      <p:pic>
        <p:nvPicPr>
          <p:cNvPr id="3074" name="Picture 2" descr="http://4.bp.blogspot.com/-7fHXFIJKkuo/UHru9yM8aRI/AAAAAAAAAlU/cnCgir7XPzI/s400/Web%2BForm%2BEditing%2BMod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257" y="2234045"/>
            <a:ext cx="38100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664761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 web server</a:t>
            </a:r>
            <a:r>
              <a:rPr lang="en-IN" b="1" dirty="0" smtClean="0"/>
              <a:t>?</a:t>
            </a:r>
            <a:endParaRPr lang="en-IN" dirty="0"/>
          </a:p>
        </p:txBody>
      </p:sp>
      <p:sp>
        <p:nvSpPr>
          <p:cNvPr id="3" name="Content Placeholder 2"/>
          <p:cNvSpPr>
            <a:spLocks noGrp="1"/>
          </p:cNvSpPr>
          <p:nvPr>
            <p:ph idx="1"/>
          </p:nvPr>
        </p:nvSpPr>
        <p:spPr/>
        <p:txBody>
          <a:bodyPr/>
          <a:lstStyle/>
          <a:p>
            <a:pPr marL="0" indent="0">
              <a:buNone/>
            </a:pPr>
            <a:r>
              <a:rPr lang="en-IN" dirty="0" smtClean="0"/>
              <a:t>A </a:t>
            </a:r>
            <a:r>
              <a:rPr lang="en-IN" dirty="0"/>
              <a:t>web </a:t>
            </a:r>
            <a:r>
              <a:rPr lang="en-IN" dirty="0" smtClean="0"/>
              <a:t>server </a:t>
            </a:r>
            <a:r>
              <a:rPr lang="en-IN" dirty="0"/>
              <a:t>is a software, that is used to deliver web pages to clients using the Hypertext Transfer Protocol (HTTP). </a:t>
            </a:r>
            <a:endParaRPr lang="en-IN" dirty="0" smtClean="0"/>
          </a:p>
          <a:p>
            <a:pPr marL="0" indent="0">
              <a:buNone/>
            </a:pPr>
            <a:endParaRPr lang="en-IN" dirty="0" smtClean="0"/>
          </a:p>
          <a:p>
            <a:pPr marL="0" indent="0">
              <a:buNone/>
            </a:pPr>
            <a:r>
              <a:rPr lang="en-IN" dirty="0" smtClean="0"/>
              <a:t>For </a:t>
            </a:r>
            <a:r>
              <a:rPr lang="en-IN" dirty="0"/>
              <a:t>example, IIS is a web server that can be used to run </a:t>
            </a:r>
            <a:r>
              <a:rPr lang="en-IN" dirty="0" smtClean="0"/>
              <a:t>ASP.NET web </a:t>
            </a:r>
            <a:r>
              <a:rPr lang="en-IN" dirty="0"/>
              <a:t>applications.</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88114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Do you need IIS to develop and test asp.net web applications</a:t>
            </a:r>
            <a:r>
              <a:rPr lang="en-IN" b="1" dirty="0" smtClean="0"/>
              <a:t>?</a:t>
            </a:r>
            <a:endParaRPr lang="en-IN" dirty="0"/>
          </a:p>
        </p:txBody>
      </p:sp>
      <p:sp>
        <p:nvSpPr>
          <p:cNvPr id="3" name="Content Placeholder 2"/>
          <p:cNvSpPr>
            <a:spLocks noGrp="1"/>
          </p:cNvSpPr>
          <p:nvPr>
            <p:ph idx="1"/>
          </p:nvPr>
        </p:nvSpPr>
        <p:spPr/>
        <p:txBody>
          <a:bodyPr/>
          <a:lstStyle/>
          <a:p>
            <a:pPr marL="0" indent="0">
              <a:buNone/>
            </a:pPr>
            <a:r>
              <a:rPr lang="en-IN" dirty="0"/>
              <a:t>No, Visual Studio ships with a built-in web server. If you want to just build and test web applications on your machine, you don't need an IIS. </a:t>
            </a:r>
            <a:endParaRPr lang="en-IN" dirty="0" smtClean="0"/>
          </a:p>
          <a:p>
            <a:pPr marL="0" indent="0">
              <a:buNone/>
            </a:pPr>
            <a:r>
              <a:rPr lang="en-IN" dirty="0" smtClean="0"/>
              <a:t>Built-in </a:t>
            </a:r>
            <a:r>
              <a:rPr lang="en-IN" dirty="0"/>
              <a:t>web server will not serve requests to another computer. By default, visual studio uses the built-in web server.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72767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to check if IIS is installed</a:t>
            </a:r>
            <a:r>
              <a:rPr lang="en-IN" b="1" dirty="0" smtClean="0"/>
              <a:t>?</a:t>
            </a:r>
            <a:endParaRPr lang="en-IN" dirty="0"/>
          </a:p>
        </p:txBody>
      </p:sp>
      <p:sp>
        <p:nvSpPr>
          <p:cNvPr id="3" name="Content Placeholder 2"/>
          <p:cNvSpPr>
            <a:spLocks noGrp="1"/>
          </p:cNvSpPr>
          <p:nvPr>
            <p:ph idx="1"/>
          </p:nvPr>
        </p:nvSpPr>
        <p:spPr/>
        <p:txBody>
          <a:bodyPr/>
          <a:lstStyle/>
          <a:p>
            <a:pPr>
              <a:buFont typeface="+mj-lt"/>
              <a:buAutoNum type="arabicPeriod"/>
            </a:pPr>
            <a:r>
              <a:rPr lang="en-IN" dirty="0"/>
              <a:t>Click on the windows Start </a:t>
            </a:r>
            <a:r>
              <a:rPr lang="en-IN" dirty="0" smtClean="0"/>
              <a:t>button</a:t>
            </a:r>
          </a:p>
          <a:p>
            <a:pPr>
              <a:buFont typeface="+mj-lt"/>
              <a:buAutoNum type="arabicPeriod"/>
            </a:pPr>
            <a:r>
              <a:rPr lang="en-IN" dirty="0" smtClean="0"/>
              <a:t>Type</a:t>
            </a:r>
            <a:r>
              <a:rPr lang="en-IN" dirty="0"/>
              <a:t> </a:t>
            </a:r>
            <a:r>
              <a:rPr lang="en-IN" b="1" dirty="0">
                <a:solidFill>
                  <a:schemeClr val="accent2">
                    <a:lumMod val="75000"/>
                  </a:schemeClr>
                </a:solidFill>
              </a:rPr>
              <a:t>INETMGR</a:t>
            </a:r>
            <a:r>
              <a:rPr lang="en-IN" dirty="0"/>
              <a:t> in the Run window. </a:t>
            </a:r>
            <a:endParaRPr lang="en-IN" dirty="0" smtClean="0"/>
          </a:p>
          <a:p>
            <a:pPr>
              <a:buFont typeface="+mj-lt"/>
              <a:buAutoNum type="arabicPeriod"/>
            </a:pPr>
            <a:r>
              <a:rPr lang="en-IN" dirty="0" smtClean="0"/>
              <a:t>Click </a:t>
            </a:r>
            <a:r>
              <a:rPr lang="en-IN" dirty="0"/>
              <a:t>OK. </a:t>
            </a:r>
            <a:endParaRPr lang="en-IN" dirty="0" smtClean="0"/>
          </a:p>
          <a:p>
            <a:pPr>
              <a:buFont typeface="+mj-lt"/>
              <a:buAutoNum type="arabicPeriod"/>
            </a:pPr>
            <a:r>
              <a:rPr lang="en-IN" dirty="0" smtClean="0"/>
              <a:t>If </a:t>
            </a:r>
            <a:r>
              <a:rPr lang="en-IN" dirty="0"/>
              <a:t>you get IIS manager window, </a:t>
            </a:r>
            <a:r>
              <a:rPr lang="en-IN" b="1" dirty="0"/>
              <a:t>it is installed</a:t>
            </a:r>
            <a:r>
              <a:rPr lang="en-IN" dirty="0"/>
              <a:t>, </a:t>
            </a:r>
            <a:r>
              <a:rPr lang="en-IN" b="1" dirty="0"/>
              <a:t>otherwise not installed</a:t>
            </a:r>
            <a:r>
              <a:rPr lang="en-IN"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60807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to install IIS</a:t>
            </a:r>
            <a:r>
              <a:rPr lang="en-IN" b="1" dirty="0" smtClean="0"/>
              <a:t>?</a:t>
            </a:r>
            <a:endParaRPr lang="en-IN" dirty="0"/>
          </a:p>
        </p:txBody>
      </p:sp>
      <p:sp>
        <p:nvSpPr>
          <p:cNvPr id="3" name="Content Placeholder 2"/>
          <p:cNvSpPr>
            <a:spLocks noGrp="1"/>
          </p:cNvSpPr>
          <p:nvPr>
            <p:ph idx="1"/>
          </p:nvPr>
        </p:nvSpPr>
        <p:spPr/>
        <p:txBody>
          <a:bodyPr/>
          <a:lstStyle/>
          <a:p>
            <a:pPr>
              <a:buFont typeface="+mj-lt"/>
              <a:buAutoNum type="arabicPeriod"/>
            </a:pPr>
            <a:r>
              <a:rPr lang="en-IN" dirty="0"/>
              <a:t>Click on the start button and select </a:t>
            </a:r>
            <a:r>
              <a:rPr lang="en-IN" dirty="0" err="1" smtClean="0"/>
              <a:t>ControlPanel</a:t>
            </a:r>
            <a:endParaRPr lang="en-IN" dirty="0" smtClean="0"/>
          </a:p>
          <a:p>
            <a:pPr>
              <a:buFont typeface="+mj-lt"/>
              <a:buAutoNum type="arabicPeriod"/>
            </a:pPr>
            <a:r>
              <a:rPr lang="en-IN" dirty="0" smtClean="0"/>
              <a:t>Click </a:t>
            </a:r>
            <a:r>
              <a:rPr lang="en-IN" dirty="0"/>
              <a:t>on </a:t>
            </a:r>
            <a:r>
              <a:rPr lang="en-IN" dirty="0" smtClean="0"/>
              <a:t>Programs</a:t>
            </a:r>
          </a:p>
          <a:p>
            <a:pPr>
              <a:buFont typeface="+mj-lt"/>
              <a:buAutoNum type="arabicPeriod"/>
            </a:pPr>
            <a:r>
              <a:rPr lang="en-IN" dirty="0" smtClean="0"/>
              <a:t>Click </a:t>
            </a:r>
            <a:r>
              <a:rPr lang="en-IN" dirty="0"/>
              <a:t>on, Turn windows features on or Off, under Programs and </a:t>
            </a:r>
            <a:r>
              <a:rPr lang="en-IN" dirty="0" smtClean="0"/>
              <a:t>features option</a:t>
            </a:r>
          </a:p>
          <a:p>
            <a:pPr>
              <a:buFont typeface="+mj-lt"/>
              <a:buAutoNum type="arabicPeriod"/>
            </a:pPr>
            <a:r>
              <a:rPr lang="en-IN" dirty="0" smtClean="0"/>
              <a:t>In </a:t>
            </a:r>
            <a:r>
              <a:rPr lang="en-IN" dirty="0"/>
              <a:t>the windows </a:t>
            </a:r>
            <a:r>
              <a:rPr lang="en-IN" dirty="0" smtClean="0"/>
              <a:t>features, </a:t>
            </a:r>
            <a:r>
              <a:rPr lang="en-IN" dirty="0"/>
              <a:t>Select Internet Information Services and related services, and click OK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6955566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ASP.NET </a:t>
            </a:r>
            <a:r>
              <a:rPr lang="en-IN" dirty="0" err="1"/>
              <a:t>TextBox</a:t>
            </a:r>
            <a:r>
              <a:rPr lang="en-IN" dirty="0"/>
              <a:t> Control</a:t>
            </a:r>
            <a:br>
              <a:rPr lang="en-IN" dirty="0"/>
            </a:br>
            <a:endParaRPr lang="en-IN" dirty="0"/>
          </a:p>
        </p:txBody>
      </p:sp>
      <p:sp>
        <p:nvSpPr>
          <p:cNvPr id="3" name="Content Placeholder 2"/>
          <p:cNvSpPr>
            <a:spLocks noGrp="1"/>
          </p:cNvSpPr>
          <p:nvPr>
            <p:ph idx="1"/>
          </p:nvPr>
        </p:nvSpPr>
        <p:spPr/>
        <p:txBody>
          <a:bodyPr/>
          <a:lstStyle/>
          <a:p>
            <a:pPr marL="0" indent="0">
              <a:buNone/>
            </a:pPr>
            <a:r>
              <a:rPr lang="en-IN" b="1" dirty="0"/>
              <a:t>The </a:t>
            </a:r>
            <a:r>
              <a:rPr lang="en-IN" b="1" dirty="0" err="1"/>
              <a:t>TextBox</a:t>
            </a:r>
            <a:r>
              <a:rPr lang="en-IN" b="1" dirty="0"/>
              <a:t> control is used to get the input from the user of the web application.</a:t>
            </a:r>
            <a:r>
              <a:rPr lang="en-IN" dirty="0"/>
              <a:t> An asp.net textbox has several properties, that we need to be aware of as a developer.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42825253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249382"/>
            <a:ext cx="8596668" cy="644236"/>
          </a:xfrm>
        </p:spPr>
        <p:txBody>
          <a:bodyPr/>
          <a:lstStyle/>
          <a:p>
            <a:r>
              <a:rPr lang="en-IN" b="1" dirty="0"/>
              <a:t>Properties of a </a:t>
            </a:r>
            <a:r>
              <a:rPr lang="en-IN" b="1" dirty="0" err="1"/>
              <a:t>TextBox</a:t>
            </a:r>
            <a:r>
              <a:rPr lang="en-IN" b="1" dirty="0"/>
              <a:t> </a:t>
            </a:r>
            <a:r>
              <a:rPr lang="en-IN" b="1" dirty="0" smtClean="0"/>
              <a:t>control</a:t>
            </a:r>
            <a:endParaRPr lang="en-IN" dirty="0"/>
          </a:p>
        </p:txBody>
      </p:sp>
      <p:graphicFrame>
        <p:nvGraphicFramePr>
          <p:cNvPr id="4" name="Table 3"/>
          <p:cNvGraphicFramePr>
            <a:graphicFrameLocks noGrp="1"/>
          </p:cNvGraphicFramePr>
          <p:nvPr>
            <p:extLst/>
          </p:nvPr>
        </p:nvGraphicFramePr>
        <p:xfrm>
          <a:off x="280553" y="1107209"/>
          <a:ext cx="11357264" cy="5553365"/>
        </p:xfrm>
        <a:graphic>
          <a:graphicData uri="http://schemas.openxmlformats.org/drawingml/2006/table">
            <a:tbl>
              <a:tblPr firstRow="1" bandRow="1">
                <a:tableStyleId>{5C22544A-7EE6-4342-B048-85BDC9FD1C3A}</a:tableStyleId>
              </a:tblPr>
              <a:tblGrid>
                <a:gridCol w="2161311"/>
                <a:gridCol w="9195953"/>
              </a:tblGrid>
              <a:tr h="306416">
                <a:tc>
                  <a:txBody>
                    <a:bodyPr/>
                    <a:lstStyle/>
                    <a:p>
                      <a:endParaRPr lang="en-IN" sz="1400" dirty="0"/>
                    </a:p>
                  </a:txBody>
                  <a:tcPr/>
                </a:tc>
                <a:tc>
                  <a:txBody>
                    <a:bodyPr/>
                    <a:lstStyle/>
                    <a:p>
                      <a:endParaRPr lang="en-IN" sz="1400"/>
                    </a:p>
                  </a:txBody>
                  <a:tcPr/>
                </a:tc>
              </a:tr>
              <a:tr h="735399">
                <a:tc>
                  <a:txBody>
                    <a:bodyPr/>
                    <a:lstStyle/>
                    <a:p>
                      <a:r>
                        <a:rPr lang="en-IN" sz="1400" b="1" i="0" kern="1200" dirty="0" err="1" smtClean="0">
                          <a:solidFill>
                            <a:schemeClr val="dk1"/>
                          </a:solidFill>
                          <a:effectLst/>
                          <a:latin typeface="+mn-lt"/>
                          <a:ea typeface="+mn-ea"/>
                          <a:cs typeface="+mn-cs"/>
                        </a:rPr>
                        <a:t>TextMode</a:t>
                      </a:r>
                      <a:r>
                        <a:rPr lang="en-IN" sz="1400" b="1" i="0" kern="1200" dirty="0" smtClean="0">
                          <a:solidFill>
                            <a:schemeClr val="dk1"/>
                          </a:solidFill>
                          <a:effectLst/>
                          <a:latin typeface="+mn-lt"/>
                          <a:ea typeface="+mn-ea"/>
                          <a:cs typeface="+mn-cs"/>
                        </a:rPr>
                        <a:t> </a:t>
                      </a:r>
                      <a:r>
                        <a:rPr lang="en-IN" sz="1400" b="1" i="0" kern="1200" dirty="0" err="1" smtClean="0">
                          <a:solidFill>
                            <a:schemeClr val="dk1"/>
                          </a:solidFill>
                          <a:effectLst/>
                          <a:latin typeface="+mn-lt"/>
                          <a:ea typeface="+mn-ea"/>
                          <a:cs typeface="+mn-cs"/>
                        </a:rPr>
                        <a:t>Propertry</a:t>
                      </a:r>
                      <a:endParaRPr lang="en-IN" sz="1400" dirty="0"/>
                    </a:p>
                  </a:txBody>
                  <a:tcPr/>
                </a:tc>
                <a:tc>
                  <a:txBody>
                    <a:bodyPr/>
                    <a:lstStyle/>
                    <a:p>
                      <a:r>
                        <a:rPr lang="en-IN" sz="1400" b="0" i="0" kern="1200" dirty="0" err="1" smtClean="0">
                          <a:solidFill>
                            <a:schemeClr val="dk1"/>
                          </a:solidFill>
                          <a:effectLst/>
                          <a:latin typeface="+mn-lt"/>
                          <a:ea typeface="+mn-ea"/>
                          <a:cs typeface="+mn-cs"/>
                        </a:rPr>
                        <a:t>SingleLine</a:t>
                      </a:r>
                      <a:r>
                        <a:rPr lang="en-IN" sz="1400" b="0" i="0" kern="1200" dirty="0" smtClean="0">
                          <a:solidFill>
                            <a:schemeClr val="dk1"/>
                          </a:solidFill>
                          <a:effectLst/>
                          <a:latin typeface="+mn-lt"/>
                          <a:ea typeface="+mn-ea"/>
                          <a:cs typeface="+mn-cs"/>
                        </a:rPr>
                        <a:t>, </a:t>
                      </a:r>
                      <a:r>
                        <a:rPr lang="en-IN" sz="1400" b="0" i="0" kern="1200" dirty="0" err="1" smtClean="0">
                          <a:solidFill>
                            <a:schemeClr val="dk1"/>
                          </a:solidFill>
                          <a:effectLst/>
                          <a:latin typeface="+mn-lt"/>
                          <a:ea typeface="+mn-ea"/>
                          <a:cs typeface="+mn-cs"/>
                        </a:rPr>
                        <a:t>MultiLine</a:t>
                      </a:r>
                      <a:r>
                        <a:rPr lang="en-IN" sz="1400" b="0" i="0" kern="1200" dirty="0" smtClean="0">
                          <a:solidFill>
                            <a:schemeClr val="dk1"/>
                          </a:solidFill>
                          <a:effectLst/>
                          <a:latin typeface="+mn-lt"/>
                          <a:ea typeface="+mn-ea"/>
                          <a:cs typeface="+mn-cs"/>
                        </a:rPr>
                        <a:t> and Password.</a:t>
                      </a:r>
                      <a:r>
                        <a:rPr lang="en-IN" sz="1400" dirty="0" smtClean="0"/>
                        <a:t/>
                      </a:r>
                      <a:br>
                        <a:rPr lang="en-IN" sz="1400" dirty="0" smtClean="0"/>
                      </a:br>
                      <a:r>
                        <a:rPr lang="en-IN" sz="1400" b="0" i="0" kern="1200" dirty="0" smtClean="0">
                          <a:solidFill>
                            <a:schemeClr val="dk1"/>
                          </a:solidFill>
                          <a:effectLst/>
                          <a:latin typeface="+mn-lt"/>
                          <a:ea typeface="+mn-ea"/>
                          <a:cs typeface="+mn-cs"/>
                        </a:rPr>
                        <a:t>When you set the </a:t>
                      </a:r>
                      <a:r>
                        <a:rPr lang="en-IN" sz="1400" b="0" i="0" kern="1200" dirty="0" err="1" smtClean="0">
                          <a:solidFill>
                            <a:schemeClr val="dk1"/>
                          </a:solidFill>
                          <a:effectLst/>
                          <a:latin typeface="+mn-lt"/>
                          <a:ea typeface="+mn-ea"/>
                          <a:cs typeface="+mn-cs"/>
                        </a:rPr>
                        <a:t>TextMode</a:t>
                      </a:r>
                      <a:r>
                        <a:rPr lang="en-IN" sz="1400" b="0" i="0" kern="1200" dirty="0" smtClean="0">
                          <a:solidFill>
                            <a:schemeClr val="dk1"/>
                          </a:solidFill>
                          <a:effectLst/>
                          <a:latin typeface="+mn-lt"/>
                          <a:ea typeface="+mn-ea"/>
                          <a:cs typeface="+mn-cs"/>
                        </a:rPr>
                        <a:t> to </a:t>
                      </a:r>
                      <a:r>
                        <a:rPr lang="en-IN" sz="1400" b="0" i="0" kern="1200" dirty="0" err="1" smtClean="0">
                          <a:solidFill>
                            <a:schemeClr val="dk1"/>
                          </a:solidFill>
                          <a:effectLst/>
                          <a:latin typeface="+mn-lt"/>
                          <a:ea typeface="+mn-ea"/>
                          <a:cs typeface="+mn-cs"/>
                        </a:rPr>
                        <a:t>MultiLine</a:t>
                      </a:r>
                      <a:r>
                        <a:rPr lang="en-IN" sz="1400" b="0" i="0" kern="1200" dirty="0" smtClean="0">
                          <a:solidFill>
                            <a:schemeClr val="dk1"/>
                          </a:solidFill>
                          <a:effectLst/>
                          <a:latin typeface="+mn-lt"/>
                          <a:ea typeface="+mn-ea"/>
                          <a:cs typeface="+mn-cs"/>
                        </a:rPr>
                        <a:t>, use </a:t>
                      </a:r>
                      <a:r>
                        <a:rPr lang="en-IN" sz="1400" b="1" i="0" kern="1200" dirty="0" smtClean="0">
                          <a:solidFill>
                            <a:schemeClr val="dk1"/>
                          </a:solidFill>
                          <a:effectLst/>
                          <a:latin typeface="+mn-lt"/>
                          <a:ea typeface="+mn-ea"/>
                          <a:cs typeface="+mn-cs"/>
                        </a:rPr>
                        <a:t>Rows</a:t>
                      </a:r>
                      <a:r>
                        <a:rPr lang="en-IN" sz="1400" b="0" i="0" kern="1200" dirty="0" smtClean="0">
                          <a:solidFill>
                            <a:schemeClr val="dk1"/>
                          </a:solidFill>
                          <a:effectLst/>
                          <a:latin typeface="+mn-lt"/>
                          <a:ea typeface="+mn-ea"/>
                          <a:cs typeface="+mn-cs"/>
                        </a:rPr>
                        <a:t> property to control the number of lines to display for a </a:t>
                      </a:r>
                      <a:r>
                        <a:rPr lang="en-IN" sz="1400" b="0" i="0" kern="1200" dirty="0" err="1" smtClean="0">
                          <a:solidFill>
                            <a:schemeClr val="dk1"/>
                          </a:solidFill>
                          <a:effectLst/>
                          <a:latin typeface="+mn-lt"/>
                          <a:ea typeface="+mn-ea"/>
                          <a:cs typeface="+mn-cs"/>
                        </a:rPr>
                        <a:t>MultiLine</a:t>
                      </a:r>
                      <a:r>
                        <a:rPr lang="en-IN" sz="1400" b="0" i="0" kern="1200" dirty="0" smtClean="0">
                          <a:solidFill>
                            <a:schemeClr val="dk1"/>
                          </a:solidFill>
                          <a:effectLst/>
                          <a:latin typeface="+mn-lt"/>
                          <a:ea typeface="+mn-ea"/>
                          <a:cs typeface="+mn-cs"/>
                        </a:rPr>
                        <a:t> </a:t>
                      </a:r>
                      <a:r>
                        <a:rPr lang="en-IN" sz="1400" b="0" i="0" kern="1200" dirty="0" err="1" smtClean="0">
                          <a:solidFill>
                            <a:schemeClr val="dk1"/>
                          </a:solidFill>
                          <a:effectLst/>
                          <a:latin typeface="+mn-lt"/>
                          <a:ea typeface="+mn-ea"/>
                          <a:cs typeface="+mn-cs"/>
                        </a:rPr>
                        <a:t>TextBox</a:t>
                      </a:r>
                      <a:r>
                        <a:rPr lang="en-IN" sz="1400" b="0" i="0" kern="1200" dirty="0" smtClean="0">
                          <a:solidFill>
                            <a:schemeClr val="dk1"/>
                          </a:solidFill>
                          <a:effectLst/>
                          <a:latin typeface="+mn-lt"/>
                          <a:ea typeface="+mn-ea"/>
                          <a:cs typeface="+mn-cs"/>
                        </a:rPr>
                        <a:t>.</a:t>
                      </a:r>
                      <a:endParaRPr lang="en-IN" sz="1400" dirty="0"/>
                    </a:p>
                  </a:txBody>
                  <a:tcPr/>
                </a:tc>
              </a:tr>
              <a:tr h="387992">
                <a:tc>
                  <a:txBody>
                    <a:bodyPr/>
                    <a:lstStyle/>
                    <a:p>
                      <a:r>
                        <a:rPr lang="en-IN" sz="1400" b="1" i="0" kern="1200" dirty="0" smtClean="0">
                          <a:solidFill>
                            <a:schemeClr val="dk1"/>
                          </a:solidFill>
                          <a:effectLst/>
                          <a:latin typeface="+mn-lt"/>
                          <a:ea typeface="+mn-ea"/>
                          <a:cs typeface="+mn-cs"/>
                        </a:rPr>
                        <a:t>Text</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Use this property to set or get the Text from the </a:t>
                      </a:r>
                      <a:r>
                        <a:rPr lang="en-IN" sz="1400" b="0" i="0" kern="1200" dirty="0" err="1" smtClean="0">
                          <a:solidFill>
                            <a:schemeClr val="dk1"/>
                          </a:solidFill>
                          <a:effectLst/>
                          <a:latin typeface="+mn-lt"/>
                          <a:ea typeface="+mn-ea"/>
                          <a:cs typeface="+mn-cs"/>
                        </a:rPr>
                        <a:t>TextBox</a:t>
                      </a:r>
                      <a:r>
                        <a:rPr lang="en-IN" sz="1400" b="0" i="0" kern="1200" dirty="0" smtClean="0">
                          <a:solidFill>
                            <a:schemeClr val="dk1"/>
                          </a:solidFill>
                          <a:effectLst/>
                          <a:latin typeface="+mn-lt"/>
                          <a:ea typeface="+mn-ea"/>
                          <a:cs typeface="+mn-cs"/>
                        </a:rPr>
                        <a:t>.</a:t>
                      </a:r>
                      <a:endParaRPr lang="en-IN" sz="1400" dirty="0"/>
                    </a:p>
                  </a:txBody>
                  <a:tcPr/>
                </a:tc>
              </a:tr>
              <a:tr h="387992">
                <a:tc>
                  <a:txBody>
                    <a:bodyPr/>
                    <a:lstStyle/>
                    <a:p>
                      <a:r>
                        <a:rPr lang="en-IN" sz="1400" b="1" i="0" kern="1200" dirty="0" err="1" smtClean="0">
                          <a:solidFill>
                            <a:schemeClr val="dk1"/>
                          </a:solidFill>
                          <a:effectLst/>
                          <a:latin typeface="+mn-lt"/>
                          <a:ea typeface="+mn-ea"/>
                          <a:cs typeface="+mn-cs"/>
                        </a:rPr>
                        <a:t>MaxLength</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The maximum number of </a:t>
                      </a:r>
                      <a:r>
                        <a:rPr lang="en-IN" sz="1400" b="0" i="0" kern="1200" dirty="0" err="1" smtClean="0">
                          <a:solidFill>
                            <a:schemeClr val="dk1"/>
                          </a:solidFill>
                          <a:effectLst/>
                          <a:latin typeface="+mn-lt"/>
                          <a:ea typeface="+mn-ea"/>
                          <a:cs typeface="+mn-cs"/>
                        </a:rPr>
                        <a:t>chatacters</a:t>
                      </a:r>
                      <a:r>
                        <a:rPr lang="en-IN" sz="1400" b="0" i="0" kern="1200" dirty="0" smtClean="0">
                          <a:solidFill>
                            <a:schemeClr val="dk1"/>
                          </a:solidFill>
                          <a:effectLst/>
                          <a:latin typeface="+mn-lt"/>
                          <a:ea typeface="+mn-ea"/>
                          <a:cs typeface="+mn-cs"/>
                        </a:rPr>
                        <a:t> that a user can enter.</a:t>
                      </a:r>
                      <a:endParaRPr lang="en-IN" sz="1400" dirty="0"/>
                    </a:p>
                  </a:txBody>
                  <a:tcPr/>
                </a:tc>
              </a:tr>
              <a:tr h="520908">
                <a:tc>
                  <a:txBody>
                    <a:bodyPr/>
                    <a:lstStyle/>
                    <a:p>
                      <a:r>
                        <a:rPr lang="en-IN" sz="1400" b="1" i="0" kern="1200" dirty="0" err="1" smtClean="0">
                          <a:solidFill>
                            <a:schemeClr val="dk1"/>
                          </a:solidFill>
                          <a:effectLst/>
                          <a:latin typeface="+mn-lt"/>
                          <a:ea typeface="+mn-ea"/>
                          <a:cs typeface="+mn-cs"/>
                        </a:rPr>
                        <a:t>ReadOnly</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Set this property to true if you don't want the user to change the text in the </a:t>
                      </a:r>
                      <a:r>
                        <a:rPr lang="en-IN" sz="1400" b="0" i="0" kern="1200" dirty="0" err="1" smtClean="0">
                          <a:solidFill>
                            <a:schemeClr val="dk1"/>
                          </a:solidFill>
                          <a:effectLst/>
                          <a:latin typeface="+mn-lt"/>
                          <a:ea typeface="+mn-ea"/>
                          <a:cs typeface="+mn-cs"/>
                        </a:rPr>
                        <a:t>TextBox</a:t>
                      </a:r>
                      <a:r>
                        <a:rPr lang="en-IN" sz="1400" b="0" i="0" kern="1200" dirty="0" smtClean="0">
                          <a:solidFill>
                            <a:schemeClr val="dk1"/>
                          </a:solidFill>
                          <a:effectLst/>
                          <a:latin typeface="+mn-lt"/>
                          <a:ea typeface="+mn-ea"/>
                          <a:cs typeface="+mn-cs"/>
                        </a:rPr>
                        <a:t>.</a:t>
                      </a:r>
                      <a:endParaRPr lang="en-IN" sz="1400" dirty="0"/>
                    </a:p>
                  </a:txBody>
                  <a:tcPr/>
                </a:tc>
              </a:tr>
              <a:tr h="547753">
                <a:tc>
                  <a:txBody>
                    <a:bodyPr/>
                    <a:lstStyle/>
                    <a:p>
                      <a:r>
                        <a:rPr lang="en-IN" sz="1400" b="1" i="0" kern="1200" dirty="0" smtClean="0">
                          <a:solidFill>
                            <a:schemeClr val="dk1"/>
                          </a:solidFill>
                          <a:effectLst/>
                          <a:latin typeface="+mn-lt"/>
                          <a:ea typeface="+mn-ea"/>
                          <a:cs typeface="+mn-cs"/>
                        </a:rPr>
                        <a:t>ToolTip</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The tooltip is displayed when the mouse is over the control.</a:t>
                      </a:r>
                      <a:r>
                        <a:rPr lang="en-IN" sz="1400" dirty="0" smtClean="0"/>
                        <a:t/>
                      </a:r>
                      <a:br>
                        <a:rPr lang="en-IN" sz="1400" dirty="0" smtClean="0"/>
                      </a:br>
                      <a:r>
                        <a:rPr lang="en-IN" sz="1400" b="0" i="0" kern="1200" dirty="0" smtClean="0">
                          <a:solidFill>
                            <a:schemeClr val="dk1"/>
                          </a:solidFill>
                          <a:effectLst/>
                          <a:latin typeface="+mn-lt"/>
                          <a:ea typeface="+mn-ea"/>
                          <a:cs typeface="+mn-cs"/>
                        </a:rPr>
                        <a:t> </a:t>
                      </a:r>
                      <a:endParaRPr lang="en-IN" sz="1400" dirty="0"/>
                    </a:p>
                  </a:txBody>
                  <a:tcPr/>
                </a:tc>
              </a:tr>
              <a:tr h="387992">
                <a:tc>
                  <a:txBody>
                    <a:bodyPr/>
                    <a:lstStyle/>
                    <a:p>
                      <a:r>
                        <a:rPr lang="en-IN" sz="1400" b="1" i="0" kern="1200" dirty="0" smtClean="0">
                          <a:solidFill>
                            <a:schemeClr val="dk1"/>
                          </a:solidFill>
                          <a:effectLst/>
                          <a:latin typeface="+mn-lt"/>
                          <a:ea typeface="+mn-ea"/>
                          <a:cs typeface="+mn-cs"/>
                        </a:rPr>
                        <a:t>Columns</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Use this property to specify the width of the </a:t>
                      </a:r>
                      <a:r>
                        <a:rPr lang="en-IN" sz="1400" b="0" i="0" kern="1200" dirty="0" err="1" smtClean="0">
                          <a:solidFill>
                            <a:schemeClr val="dk1"/>
                          </a:solidFill>
                          <a:effectLst/>
                          <a:latin typeface="+mn-lt"/>
                          <a:ea typeface="+mn-ea"/>
                          <a:cs typeface="+mn-cs"/>
                        </a:rPr>
                        <a:t>TextBox</a:t>
                      </a:r>
                      <a:r>
                        <a:rPr lang="en-IN" sz="1400" b="0" i="0" kern="1200" dirty="0" smtClean="0">
                          <a:solidFill>
                            <a:schemeClr val="dk1"/>
                          </a:solidFill>
                          <a:effectLst/>
                          <a:latin typeface="+mn-lt"/>
                          <a:ea typeface="+mn-ea"/>
                          <a:cs typeface="+mn-cs"/>
                        </a:rPr>
                        <a:t> in characters</a:t>
                      </a:r>
                      <a:endParaRPr lang="en-IN" sz="1400" dirty="0"/>
                    </a:p>
                  </a:txBody>
                  <a:tcPr/>
                </a:tc>
              </a:tr>
              <a:tr h="1666081">
                <a:tc>
                  <a:txBody>
                    <a:bodyPr/>
                    <a:lstStyle/>
                    <a:p>
                      <a:r>
                        <a:rPr lang="en-IN" sz="1400" b="1" i="0" kern="1200" dirty="0" err="1" smtClean="0">
                          <a:solidFill>
                            <a:schemeClr val="dk1"/>
                          </a:solidFill>
                          <a:effectLst/>
                          <a:latin typeface="+mn-lt"/>
                          <a:ea typeface="+mn-ea"/>
                          <a:cs typeface="+mn-cs"/>
                        </a:rPr>
                        <a:t>AutoPostBack</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By default, the </a:t>
                      </a:r>
                      <a:r>
                        <a:rPr lang="en-IN" sz="1400" b="0" i="0" kern="1200" dirty="0" err="1" smtClean="0">
                          <a:solidFill>
                            <a:schemeClr val="dk1"/>
                          </a:solidFill>
                          <a:effectLst/>
                          <a:latin typeface="+mn-lt"/>
                          <a:ea typeface="+mn-ea"/>
                          <a:cs typeface="+mn-cs"/>
                        </a:rPr>
                        <a:t>TextChanged</a:t>
                      </a:r>
                      <a:r>
                        <a:rPr lang="en-IN" sz="1400" b="0" i="0" kern="1200" dirty="0" smtClean="0">
                          <a:solidFill>
                            <a:schemeClr val="dk1"/>
                          </a:solidFill>
                          <a:effectLst/>
                          <a:latin typeface="+mn-lt"/>
                          <a:ea typeface="+mn-ea"/>
                          <a:cs typeface="+mn-cs"/>
                        </a:rPr>
                        <a:t> event of a </a:t>
                      </a:r>
                      <a:r>
                        <a:rPr lang="en-IN" sz="1400" b="0" i="0" kern="1200" dirty="0" err="1" smtClean="0">
                          <a:solidFill>
                            <a:schemeClr val="dk1"/>
                          </a:solidFill>
                          <a:effectLst/>
                          <a:latin typeface="+mn-lt"/>
                          <a:ea typeface="+mn-ea"/>
                          <a:cs typeface="+mn-cs"/>
                        </a:rPr>
                        <a:t>TextBox</a:t>
                      </a:r>
                      <a:r>
                        <a:rPr lang="en-IN" sz="1400" b="0" i="0" kern="1200" dirty="0" smtClean="0">
                          <a:solidFill>
                            <a:schemeClr val="dk1"/>
                          </a:solidFill>
                          <a:effectLst/>
                          <a:latin typeface="+mn-lt"/>
                          <a:ea typeface="+mn-ea"/>
                          <a:cs typeface="+mn-cs"/>
                        </a:rPr>
                        <a:t> control is cached in the </a:t>
                      </a:r>
                      <a:r>
                        <a:rPr lang="en-IN" sz="1400" b="0" i="0" kern="1200" dirty="0" err="1" smtClean="0">
                          <a:solidFill>
                            <a:schemeClr val="dk1"/>
                          </a:solidFill>
                          <a:effectLst/>
                          <a:latin typeface="+mn-lt"/>
                          <a:ea typeface="+mn-ea"/>
                          <a:cs typeface="+mn-cs"/>
                        </a:rPr>
                        <a:t>viewstate</a:t>
                      </a:r>
                      <a:r>
                        <a:rPr lang="en-IN" sz="1400" b="0" i="0" kern="1200" dirty="0" smtClean="0">
                          <a:solidFill>
                            <a:schemeClr val="dk1"/>
                          </a:solidFill>
                          <a:effectLst/>
                          <a:latin typeface="+mn-lt"/>
                          <a:ea typeface="+mn-ea"/>
                          <a:cs typeface="+mn-cs"/>
                        </a:rPr>
                        <a:t>, and is executed when the </a:t>
                      </a:r>
                      <a:r>
                        <a:rPr lang="en-IN" sz="1400" b="0" i="0" kern="1200" dirty="0" err="1" smtClean="0">
                          <a:solidFill>
                            <a:schemeClr val="dk1"/>
                          </a:solidFill>
                          <a:effectLst/>
                          <a:latin typeface="+mn-lt"/>
                          <a:ea typeface="+mn-ea"/>
                          <a:cs typeface="+mn-cs"/>
                        </a:rPr>
                        <a:t>webform</a:t>
                      </a:r>
                      <a:r>
                        <a:rPr lang="en-IN" sz="1400" b="0" i="0" kern="1200" dirty="0" smtClean="0">
                          <a:solidFill>
                            <a:schemeClr val="dk1"/>
                          </a:solidFill>
                          <a:effectLst/>
                          <a:latin typeface="+mn-lt"/>
                          <a:ea typeface="+mn-ea"/>
                          <a:cs typeface="+mn-cs"/>
                        </a:rPr>
                        <a:t> is submitted thru a </a:t>
                      </a:r>
                      <a:r>
                        <a:rPr lang="en-IN" sz="1400" b="0" i="0" kern="1200" dirty="0" err="1" smtClean="0">
                          <a:solidFill>
                            <a:schemeClr val="dk1"/>
                          </a:solidFill>
                          <a:effectLst/>
                          <a:latin typeface="+mn-lt"/>
                          <a:ea typeface="+mn-ea"/>
                          <a:cs typeface="+mn-cs"/>
                        </a:rPr>
                        <a:t>postback</a:t>
                      </a:r>
                      <a:r>
                        <a:rPr lang="en-IN" sz="1400" b="0" i="0" kern="1200" dirty="0" smtClean="0">
                          <a:solidFill>
                            <a:schemeClr val="dk1"/>
                          </a:solidFill>
                          <a:effectLst/>
                          <a:latin typeface="+mn-lt"/>
                          <a:ea typeface="+mn-ea"/>
                          <a:cs typeface="+mn-cs"/>
                        </a:rPr>
                        <a:t> by clicking the button control. If you want to change this behaviour, and post the </a:t>
                      </a:r>
                      <a:r>
                        <a:rPr lang="en-IN" sz="1400" b="0" i="0" kern="1200" dirty="0" err="1" smtClean="0">
                          <a:solidFill>
                            <a:schemeClr val="dk1"/>
                          </a:solidFill>
                          <a:effectLst/>
                          <a:latin typeface="+mn-lt"/>
                          <a:ea typeface="+mn-ea"/>
                          <a:cs typeface="+mn-cs"/>
                        </a:rPr>
                        <a:t>webform</a:t>
                      </a:r>
                      <a:r>
                        <a:rPr lang="en-IN" sz="1400" b="0" i="0" kern="1200" dirty="0" smtClean="0">
                          <a:solidFill>
                            <a:schemeClr val="dk1"/>
                          </a:solidFill>
                          <a:effectLst/>
                          <a:latin typeface="+mn-lt"/>
                          <a:ea typeface="+mn-ea"/>
                          <a:cs typeface="+mn-cs"/>
                        </a:rPr>
                        <a:t> immediately when the Text is changed, set </a:t>
                      </a:r>
                      <a:r>
                        <a:rPr lang="en-IN" sz="1400" b="0" i="0" kern="1200" dirty="0" err="1" smtClean="0">
                          <a:solidFill>
                            <a:schemeClr val="dk1"/>
                          </a:solidFill>
                          <a:effectLst/>
                          <a:latin typeface="+mn-lt"/>
                          <a:ea typeface="+mn-ea"/>
                          <a:cs typeface="+mn-cs"/>
                        </a:rPr>
                        <a:t>AutoPostBack</a:t>
                      </a:r>
                      <a:r>
                        <a:rPr lang="en-IN" sz="1400" b="0" i="0" kern="1200" dirty="0" smtClean="0">
                          <a:solidFill>
                            <a:schemeClr val="dk1"/>
                          </a:solidFill>
                          <a:effectLst/>
                          <a:latin typeface="+mn-lt"/>
                          <a:ea typeface="+mn-ea"/>
                          <a:cs typeface="+mn-cs"/>
                        </a:rPr>
                        <a:t> to true. Setting this property to true, will convert the cached event into a </a:t>
                      </a:r>
                      <a:r>
                        <a:rPr lang="en-IN" sz="1400" b="0" i="0" kern="1200" dirty="0" err="1" smtClean="0">
                          <a:solidFill>
                            <a:schemeClr val="dk1"/>
                          </a:solidFill>
                          <a:effectLst/>
                          <a:latin typeface="+mn-lt"/>
                          <a:ea typeface="+mn-ea"/>
                          <a:cs typeface="+mn-cs"/>
                        </a:rPr>
                        <a:t>postback</a:t>
                      </a:r>
                      <a:r>
                        <a:rPr lang="en-IN" sz="1400" b="0" i="0" kern="1200" dirty="0" smtClean="0">
                          <a:solidFill>
                            <a:schemeClr val="dk1"/>
                          </a:solidFill>
                          <a:effectLst/>
                          <a:latin typeface="+mn-lt"/>
                          <a:ea typeface="+mn-ea"/>
                          <a:cs typeface="+mn-cs"/>
                        </a:rPr>
                        <a:t> event. </a:t>
                      </a:r>
                      <a:r>
                        <a:rPr lang="en-IN" sz="1400" dirty="0" smtClean="0"/>
                        <a:t/>
                      </a:r>
                      <a:br>
                        <a:rPr lang="en-IN" sz="1400" dirty="0" smtClean="0"/>
                      </a:br>
                      <a:endParaRPr lang="en-IN" sz="1400" dirty="0"/>
                    </a:p>
                  </a:txBody>
                  <a:tcPr/>
                </a:tc>
              </a:tr>
              <a:tr h="306416">
                <a:tc>
                  <a:txBody>
                    <a:bodyPr/>
                    <a:lstStyle/>
                    <a:p>
                      <a:r>
                        <a:rPr lang="en-IN" sz="1400" b="1" i="0" kern="1200" dirty="0" smtClean="0">
                          <a:solidFill>
                            <a:schemeClr val="dk1"/>
                          </a:solidFill>
                          <a:effectLst/>
                          <a:latin typeface="+mn-lt"/>
                          <a:ea typeface="+mn-ea"/>
                          <a:cs typeface="+mn-cs"/>
                        </a:rPr>
                        <a:t>Width</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Set the width</a:t>
                      </a:r>
                      <a:endParaRPr lang="en-IN" sz="1400" dirty="0"/>
                    </a:p>
                  </a:txBody>
                  <a:tcPr/>
                </a:tc>
              </a:tr>
              <a:tr h="306416">
                <a:tc>
                  <a:txBody>
                    <a:bodyPr/>
                    <a:lstStyle/>
                    <a:p>
                      <a:r>
                        <a:rPr lang="en-IN" sz="1400" b="1" i="0" kern="1200" dirty="0" smtClean="0">
                          <a:solidFill>
                            <a:schemeClr val="dk1"/>
                          </a:solidFill>
                          <a:effectLst/>
                          <a:latin typeface="+mn-lt"/>
                          <a:ea typeface="+mn-ea"/>
                          <a:cs typeface="+mn-cs"/>
                        </a:rPr>
                        <a:t>Height</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Set the height</a:t>
                      </a:r>
                      <a:endParaRPr lang="en-IN" sz="1400"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547918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Events of </a:t>
            </a:r>
            <a:r>
              <a:rPr lang="en-IN" b="1" dirty="0" err="1"/>
              <a:t>TextBox</a:t>
            </a:r>
            <a:r>
              <a:rPr lang="en-IN" b="1" dirty="0" smtClean="0"/>
              <a:t>:</a:t>
            </a:r>
            <a:endParaRPr lang="en-IN" dirty="0"/>
          </a:p>
        </p:txBody>
      </p:sp>
      <p:graphicFrame>
        <p:nvGraphicFramePr>
          <p:cNvPr id="4" name="Table 3"/>
          <p:cNvGraphicFramePr>
            <a:graphicFrameLocks noGrp="1"/>
          </p:cNvGraphicFramePr>
          <p:nvPr>
            <p:extLst/>
          </p:nvPr>
        </p:nvGraphicFramePr>
        <p:xfrm>
          <a:off x="677334" y="1769148"/>
          <a:ext cx="8128000" cy="741680"/>
        </p:xfrm>
        <a:graphic>
          <a:graphicData uri="http://schemas.openxmlformats.org/drawingml/2006/table">
            <a:tbl>
              <a:tblPr firstRow="1" bandRow="1">
                <a:tableStyleId>{5C22544A-7EE6-4342-B048-85BDC9FD1C3A}</a:tableStyleId>
              </a:tblPr>
              <a:tblGrid>
                <a:gridCol w="2003521"/>
                <a:gridCol w="6124479"/>
              </a:tblGrid>
              <a:tr h="370840">
                <a:tc>
                  <a:txBody>
                    <a:bodyPr/>
                    <a:lstStyle/>
                    <a:p>
                      <a:endParaRPr lang="en-IN" dirty="0"/>
                    </a:p>
                  </a:txBody>
                  <a:tcPr/>
                </a:tc>
                <a:tc>
                  <a:txBody>
                    <a:bodyPr/>
                    <a:lstStyle/>
                    <a:p>
                      <a:endParaRPr lang="en-IN"/>
                    </a:p>
                  </a:txBody>
                  <a:tcPr/>
                </a:tc>
              </a:tr>
              <a:tr h="370840">
                <a:tc>
                  <a:txBody>
                    <a:bodyPr/>
                    <a:lstStyle/>
                    <a:p>
                      <a:r>
                        <a:rPr lang="en-IN" sz="1800" b="1" i="0" kern="1200" dirty="0" err="1" smtClean="0">
                          <a:solidFill>
                            <a:schemeClr val="dk1"/>
                          </a:solidFill>
                          <a:effectLst/>
                          <a:latin typeface="+mn-lt"/>
                          <a:ea typeface="+mn-ea"/>
                          <a:cs typeface="+mn-cs"/>
                        </a:rPr>
                        <a:t>TextChanged</a:t>
                      </a:r>
                      <a:r>
                        <a:rPr lang="en-IN" sz="1800" b="0" i="0" kern="1200" dirty="0" smtClean="0">
                          <a:solidFill>
                            <a:schemeClr val="dk1"/>
                          </a:solidFill>
                          <a:effectLst/>
                          <a:latin typeface="+mn-lt"/>
                          <a:ea typeface="+mn-ea"/>
                          <a:cs typeface="+mn-cs"/>
                        </a:rPr>
                        <a:t> </a:t>
                      </a:r>
                      <a:endParaRPr lang="en-IN" dirty="0"/>
                    </a:p>
                  </a:txBody>
                  <a:tcPr/>
                </a:tc>
                <a:tc>
                  <a:txBody>
                    <a:bodyPr/>
                    <a:lstStyle/>
                    <a:p>
                      <a:r>
                        <a:rPr lang="en-IN" sz="1800" b="0" i="0" kern="1200" dirty="0" smtClean="0">
                          <a:solidFill>
                            <a:schemeClr val="dk1"/>
                          </a:solidFill>
                          <a:effectLst/>
                          <a:latin typeface="+mn-lt"/>
                          <a:ea typeface="+mn-ea"/>
                          <a:cs typeface="+mn-cs"/>
                        </a:rPr>
                        <a:t>This event is fired, when the text is changed.</a:t>
                      </a:r>
                      <a:endParaRPr lang="en-IN" dirty="0"/>
                    </a:p>
                  </a:txBody>
                  <a:tcPr/>
                </a:tc>
              </a:tr>
            </a:tbl>
          </a:graphicData>
        </a:graphic>
      </p:graphicFrame>
      <p:sp>
        <p:nvSpPr>
          <p:cNvPr id="5" name="Title 1"/>
          <p:cNvSpPr txBox="1">
            <a:spLocks/>
          </p:cNvSpPr>
          <p:nvPr/>
        </p:nvSpPr>
        <p:spPr>
          <a:xfrm>
            <a:off x="677334" y="3089948"/>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Methods of a </a:t>
            </a:r>
            <a:r>
              <a:rPr lang="en-IN" b="1" dirty="0" err="1"/>
              <a:t>TextBox</a:t>
            </a:r>
            <a:r>
              <a:rPr lang="en-IN" b="1" dirty="0"/>
              <a:t>:</a:t>
            </a:r>
            <a:r>
              <a:rPr lang="en-IN" dirty="0"/>
              <a:t/>
            </a:r>
            <a:br>
              <a:rPr lang="en-IN" dirty="0"/>
            </a:br>
            <a:endParaRPr lang="en-IN" dirty="0"/>
          </a:p>
        </p:txBody>
      </p:sp>
      <p:graphicFrame>
        <p:nvGraphicFramePr>
          <p:cNvPr id="6" name="Table 5"/>
          <p:cNvGraphicFramePr>
            <a:graphicFrameLocks noGrp="1"/>
          </p:cNvGraphicFramePr>
          <p:nvPr>
            <p:extLst/>
          </p:nvPr>
        </p:nvGraphicFramePr>
        <p:xfrm>
          <a:off x="677334" y="4249496"/>
          <a:ext cx="8128000" cy="741680"/>
        </p:xfrm>
        <a:graphic>
          <a:graphicData uri="http://schemas.openxmlformats.org/drawingml/2006/table">
            <a:tbl>
              <a:tblPr firstRow="1" bandRow="1">
                <a:tableStyleId>{5C22544A-7EE6-4342-B048-85BDC9FD1C3A}</a:tableStyleId>
              </a:tblPr>
              <a:tblGrid>
                <a:gridCol w="2003521"/>
                <a:gridCol w="6124479"/>
              </a:tblGrid>
              <a:tr h="370840">
                <a:tc>
                  <a:txBody>
                    <a:bodyPr/>
                    <a:lstStyle/>
                    <a:p>
                      <a:endParaRPr lang="en-IN" dirty="0"/>
                    </a:p>
                  </a:txBody>
                  <a:tcPr/>
                </a:tc>
                <a:tc>
                  <a:txBody>
                    <a:bodyPr/>
                    <a:lstStyle/>
                    <a:p>
                      <a:endParaRPr lang="en-IN"/>
                    </a:p>
                  </a:txBody>
                  <a:tcPr/>
                </a:tc>
              </a:tr>
              <a:tr h="370840">
                <a:tc>
                  <a:txBody>
                    <a:bodyPr/>
                    <a:lstStyle/>
                    <a:p>
                      <a:r>
                        <a:rPr lang="en-IN" sz="1800" b="1" i="0" kern="1200" dirty="0" smtClean="0">
                          <a:solidFill>
                            <a:schemeClr val="dk1"/>
                          </a:solidFill>
                          <a:effectLst/>
                          <a:latin typeface="+mn-lt"/>
                          <a:ea typeface="+mn-ea"/>
                          <a:cs typeface="+mn-cs"/>
                        </a:rPr>
                        <a:t>Focus</a:t>
                      </a:r>
                      <a:r>
                        <a:rPr lang="en-IN" sz="1800" b="0" i="0" kern="1200" dirty="0" smtClean="0">
                          <a:solidFill>
                            <a:schemeClr val="dk1"/>
                          </a:solidFill>
                          <a:effectLst/>
                          <a:latin typeface="+mn-lt"/>
                          <a:ea typeface="+mn-ea"/>
                          <a:cs typeface="+mn-cs"/>
                        </a:rPr>
                        <a:t>  </a:t>
                      </a:r>
                      <a:endParaRPr lang="en-IN" dirty="0"/>
                    </a:p>
                  </a:txBody>
                  <a:tcPr/>
                </a:tc>
                <a:tc>
                  <a:txBody>
                    <a:bodyPr/>
                    <a:lstStyle/>
                    <a:p>
                      <a:r>
                        <a:rPr lang="en-IN" sz="1800" b="0" i="0" kern="1200" dirty="0" smtClean="0">
                          <a:solidFill>
                            <a:schemeClr val="dk1"/>
                          </a:solidFill>
                          <a:effectLst/>
                          <a:latin typeface="+mn-lt"/>
                          <a:ea typeface="+mn-ea"/>
                          <a:cs typeface="+mn-cs"/>
                        </a:rPr>
                        <a:t>Set input focus onto the control.</a:t>
                      </a:r>
                      <a:endParaRPr lang="en-IN" dirty="0"/>
                    </a:p>
                  </a:txBody>
                  <a:tcPr/>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71769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1893" y="609600"/>
            <a:ext cx="8596668" cy="1320800"/>
          </a:xfrm>
        </p:spPr>
        <p:txBody>
          <a:bodyPr/>
          <a:lstStyle/>
          <a:p>
            <a:r>
              <a:rPr lang="en-IN" dirty="0"/>
              <a:t>What is </a:t>
            </a:r>
            <a:r>
              <a:rPr lang="en-IN" dirty="0" smtClean="0"/>
              <a:t>ASP.NET</a:t>
            </a:r>
            <a:endParaRPr lang="en-IN" dirty="0"/>
          </a:p>
        </p:txBody>
      </p:sp>
      <p:sp>
        <p:nvSpPr>
          <p:cNvPr id="3" name="Content Placeholder 2"/>
          <p:cNvSpPr>
            <a:spLocks noGrp="1"/>
          </p:cNvSpPr>
          <p:nvPr>
            <p:ph idx="1"/>
          </p:nvPr>
        </p:nvSpPr>
        <p:spPr/>
        <p:txBody>
          <a:bodyPr/>
          <a:lstStyle/>
          <a:p>
            <a:r>
              <a:rPr lang="en-IN" b="1" dirty="0"/>
              <a:t>ASP.NET is a Web application framework developed by Microsoft</a:t>
            </a:r>
            <a:r>
              <a:rPr lang="en-IN" dirty="0"/>
              <a:t> to build dynamic data driven </a:t>
            </a:r>
            <a:r>
              <a:rPr lang="en-IN" b="1" dirty="0"/>
              <a:t>Web applications</a:t>
            </a:r>
            <a:r>
              <a:rPr lang="en-IN" dirty="0"/>
              <a:t> and </a:t>
            </a:r>
            <a:r>
              <a:rPr lang="en-IN" b="1" dirty="0"/>
              <a:t>Web services</a:t>
            </a:r>
            <a:r>
              <a:rPr lang="en-IN" dirty="0"/>
              <a:t>. </a:t>
            </a:r>
            <a:endParaRPr lang="en-IN" dirty="0" smtClean="0"/>
          </a:p>
          <a:p>
            <a:r>
              <a:rPr lang="en-IN" b="1" dirty="0" smtClean="0"/>
              <a:t>ASP.NET</a:t>
            </a:r>
            <a:r>
              <a:rPr lang="en-IN" dirty="0"/>
              <a:t> is a subset of .NET framework. In simple terms a framework is a collection of classes. </a:t>
            </a:r>
          </a:p>
          <a:p>
            <a:r>
              <a:rPr lang="en-IN" b="1" dirty="0" smtClean="0"/>
              <a:t>ASP.NET</a:t>
            </a:r>
            <a:r>
              <a:rPr lang="en-IN" dirty="0"/>
              <a:t> is the successor to </a:t>
            </a:r>
            <a:r>
              <a:rPr lang="en-IN" b="1" dirty="0"/>
              <a:t>classic ASP</a:t>
            </a:r>
            <a:r>
              <a:rPr lang="en-IN" dirty="0"/>
              <a:t> (Active Server Pages).</a:t>
            </a:r>
            <a:r>
              <a:rPr lang="en-IN" dirty="0" smtClean="0"/>
              <a:t/>
            </a:r>
            <a:br>
              <a:rPr lang="en-IN" dirty="0" smtClean="0"/>
            </a:b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4128624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ASP.NET Radio Button </a:t>
            </a:r>
            <a:r>
              <a:rPr lang="en-IN" dirty="0" smtClean="0"/>
              <a:t>Control</a:t>
            </a:r>
            <a:endParaRPr lang="en-IN" dirty="0"/>
          </a:p>
        </p:txBody>
      </p:sp>
      <p:sp>
        <p:nvSpPr>
          <p:cNvPr id="3" name="Content Placeholder 2"/>
          <p:cNvSpPr>
            <a:spLocks noGrp="1"/>
          </p:cNvSpPr>
          <p:nvPr>
            <p:ph idx="1"/>
          </p:nvPr>
        </p:nvSpPr>
        <p:spPr/>
        <p:txBody>
          <a:bodyPr/>
          <a:lstStyle/>
          <a:p>
            <a:pPr marL="0" indent="0">
              <a:buNone/>
            </a:pPr>
            <a:r>
              <a:rPr lang="en-IN" b="1" dirty="0"/>
              <a:t>Radio Button control is used, when you want the user to select only one option from the available choices.</a:t>
            </a:r>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095841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0070" y="249382"/>
            <a:ext cx="8596668" cy="644236"/>
          </a:xfrm>
        </p:spPr>
        <p:txBody>
          <a:bodyPr/>
          <a:lstStyle/>
          <a:p>
            <a:r>
              <a:rPr lang="en-IN" b="1" dirty="0"/>
              <a:t>Properties of a Radio Button </a:t>
            </a:r>
            <a:r>
              <a:rPr lang="en-IN" b="1" dirty="0" smtClean="0"/>
              <a:t>control</a:t>
            </a:r>
            <a:endParaRPr lang="en-IN" dirty="0"/>
          </a:p>
        </p:txBody>
      </p:sp>
      <p:graphicFrame>
        <p:nvGraphicFramePr>
          <p:cNvPr id="5" name="Table 4"/>
          <p:cNvGraphicFramePr>
            <a:graphicFrameLocks noGrp="1"/>
          </p:cNvGraphicFramePr>
          <p:nvPr>
            <p:extLst/>
          </p:nvPr>
        </p:nvGraphicFramePr>
        <p:xfrm>
          <a:off x="280553" y="1107209"/>
          <a:ext cx="11367656" cy="3070227"/>
        </p:xfrm>
        <a:graphic>
          <a:graphicData uri="http://schemas.openxmlformats.org/drawingml/2006/table">
            <a:tbl>
              <a:tblPr firstRow="1" bandRow="1">
                <a:tableStyleId>{5C22544A-7EE6-4342-B048-85BDC9FD1C3A}</a:tableStyleId>
              </a:tblPr>
              <a:tblGrid>
                <a:gridCol w="2163289"/>
                <a:gridCol w="9204367"/>
              </a:tblGrid>
              <a:tr h="306416">
                <a:tc>
                  <a:txBody>
                    <a:bodyPr/>
                    <a:lstStyle/>
                    <a:p>
                      <a:endParaRPr lang="en-IN" sz="1400" dirty="0"/>
                    </a:p>
                  </a:txBody>
                  <a:tcPr/>
                </a:tc>
                <a:tc>
                  <a:txBody>
                    <a:bodyPr/>
                    <a:lstStyle/>
                    <a:p>
                      <a:endParaRPr lang="en-IN" sz="1400" dirty="0"/>
                    </a:p>
                  </a:txBody>
                  <a:tcPr/>
                </a:tc>
              </a:tr>
              <a:tr h="735399">
                <a:tc>
                  <a:txBody>
                    <a:bodyPr/>
                    <a:lstStyle/>
                    <a:p>
                      <a:r>
                        <a:rPr lang="en-IN" sz="1400" b="1" i="0" kern="1200" dirty="0" smtClean="0">
                          <a:solidFill>
                            <a:schemeClr val="dk1"/>
                          </a:solidFill>
                          <a:effectLst/>
                          <a:latin typeface="+mn-lt"/>
                          <a:ea typeface="+mn-ea"/>
                          <a:cs typeface="+mn-cs"/>
                        </a:rPr>
                        <a:t>Checked</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This is a </a:t>
                      </a:r>
                      <a:r>
                        <a:rPr lang="en-IN" sz="1400" b="0" i="0" kern="1200" dirty="0" err="1" smtClean="0">
                          <a:solidFill>
                            <a:schemeClr val="dk1"/>
                          </a:solidFill>
                          <a:effectLst/>
                          <a:latin typeface="+mn-lt"/>
                          <a:ea typeface="+mn-ea"/>
                          <a:cs typeface="+mn-cs"/>
                        </a:rPr>
                        <a:t>boolean</a:t>
                      </a:r>
                      <a:r>
                        <a:rPr lang="en-IN" sz="1400" b="0" i="0" kern="1200" dirty="0" smtClean="0">
                          <a:solidFill>
                            <a:schemeClr val="dk1"/>
                          </a:solidFill>
                          <a:effectLst/>
                          <a:latin typeface="+mn-lt"/>
                          <a:ea typeface="+mn-ea"/>
                          <a:cs typeface="+mn-cs"/>
                        </a:rPr>
                        <a:t> property, that is used to check if the button is checked or not.</a:t>
                      </a:r>
                      <a:r>
                        <a:rPr lang="en-IN" sz="1400" dirty="0" smtClean="0"/>
                        <a:t/>
                      </a:r>
                      <a:br>
                        <a:rPr lang="en-IN" sz="1400" dirty="0" smtClean="0"/>
                      </a:br>
                      <a:endParaRPr lang="en-IN" sz="1400" dirty="0"/>
                    </a:p>
                  </a:txBody>
                  <a:tcPr/>
                </a:tc>
              </a:tr>
              <a:tr h="387992">
                <a:tc>
                  <a:txBody>
                    <a:bodyPr/>
                    <a:lstStyle/>
                    <a:p>
                      <a:r>
                        <a:rPr lang="en-IN" sz="1400" b="1" i="0" kern="1200" dirty="0" smtClean="0">
                          <a:solidFill>
                            <a:schemeClr val="dk1"/>
                          </a:solidFill>
                          <a:effectLst/>
                          <a:latin typeface="+mn-lt"/>
                          <a:ea typeface="+mn-ea"/>
                          <a:cs typeface="+mn-cs"/>
                        </a:rPr>
                        <a:t>Text</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This is string property used to get or set the text associated with the radio button control</a:t>
                      </a:r>
                      <a:endParaRPr lang="en-IN" sz="1400" dirty="0"/>
                    </a:p>
                  </a:txBody>
                  <a:tcPr/>
                </a:tc>
              </a:tr>
              <a:tr h="387992">
                <a:tc>
                  <a:txBody>
                    <a:bodyPr/>
                    <a:lstStyle/>
                    <a:p>
                      <a:r>
                        <a:rPr lang="en-IN" sz="1400" b="1" i="0" kern="1200" dirty="0" err="1" smtClean="0">
                          <a:solidFill>
                            <a:schemeClr val="dk1"/>
                          </a:solidFill>
                          <a:effectLst/>
                          <a:latin typeface="+mn-lt"/>
                          <a:ea typeface="+mn-ea"/>
                          <a:cs typeface="+mn-cs"/>
                        </a:rPr>
                        <a:t>TextAlign</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right or left. On which side of the radio button the text should appear</a:t>
                      </a:r>
                      <a:endParaRPr lang="en-IN" sz="1400" dirty="0"/>
                    </a:p>
                  </a:txBody>
                  <a:tcPr/>
                </a:tc>
              </a:tr>
              <a:tr h="520908">
                <a:tc>
                  <a:txBody>
                    <a:bodyPr/>
                    <a:lstStyle/>
                    <a:p>
                      <a:r>
                        <a:rPr lang="en-IN" sz="1400" b="1" i="0" kern="1200" dirty="0" err="1" smtClean="0">
                          <a:solidFill>
                            <a:schemeClr val="dk1"/>
                          </a:solidFill>
                          <a:effectLst/>
                          <a:latin typeface="+mn-lt"/>
                          <a:ea typeface="+mn-ea"/>
                          <a:cs typeface="+mn-cs"/>
                        </a:rPr>
                        <a:t>AutoPostBack</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Set this property to true, if you want the </a:t>
                      </a:r>
                      <a:r>
                        <a:rPr lang="en-IN" sz="1400" b="0" i="0" kern="1200" dirty="0" err="1" smtClean="0">
                          <a:solidFill>
                            <a:schemeClr val="dk1"/>
                          </a:solidFill>
                          <a:effectLst/>
                          <a:latin typeface="+mn-lt"/>
                          <a:ea typeface="+mn-ea"/>
                          <a:cs typeface="+mn-cs"/>
                        </a:rPr>
                        <a:t>webform</a:t>
                      </a:r>
                      <a:r>
                        <a:rPr lang="en-IN" sz="1400" b="0" i="0" kern="1200" dirty="0" smtClean="0">
                          <a:solidFill>
                            <a:schemeClr val="dk1"/>
                          </a:solidFill>
                          <a:effectLst/>
                          <a:latin typeface="+mn-lt"/>
                          <a:ea typeface="+mn-ea"/>
                          <a:cs typeface="+mn-cs"/>
                        </a:rPr>
                        <a:t> to be posted immediately when the checked status of the radio button changes.</a:t>
                      </a:r>
                      <a:endParaRPr lang="en-IN" sz="1400" dirty="0"/>
                    </a:p>
                  </a:txBody>
                  <a:tcPr/>
                </a:tc>
              </a:tr>
              <a:tr h="547753">
                <a:tc>
                  <a:txBody>
                    <a:bodyPr/>
                    <a:lstStyle/>
                    <a:p>
                      <a:r>
                        <a:rPr lang="en-IN" sz="1400" b="1" i="0" kern="1200" dirty="0" smtClean="0">
                          <a:solidFill>
                            <a:schemeClr val="dk1"/>
                          </a:solidFill>
                          <a:effectLst/>
                          <a:latin typeface="+mn-lt"/>
                          <a:ea typeface="+mn-ea"/>
                          <a:cs typeface="+mn-cs"/>
                        </a:rPr>
                        <a:t>Group Name</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By default, the individual radio button selections, are not mutually exclusive. If you have a group of radio buttons, and if you want the selections among the group to be mutually exclusive, then use the same group name for all the radio button controls.</a:t>
                      </a:r>
                      <a:endParaRPr lang="en-IN" sz="1400" dirty="0"/>
                    </a:p>
                  </a:txBody>
                  <a:tcPr/>
                </a:tc>
              </a:tr>
            </a:tbl>
          </a:graphicData>
        </a:graphic>
      </p:graphicFrame>
      <p:sp>
        <p:nvSpPr>
          <p:cNvPr id="6" name="Title 1"/>
          <p:cNvSpPr txBox="1">
            <a:spLocks/>
          </p:cNvSpPr>
          <p:nvPr/>
        </p:nvSpPr>
        <p:spPr>
          <a:xfrm>
            <a:off x="750070" y="4731576"/>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Events of </a:t>
            </a:r>
            <a:r>
              <a:rPr lang="en-IN" b="1" dirty="0" err="1" smtClean="0"/>
              <a:t>TextBox</a:t>
            </a:r>
            <a:r>
              <a:rPr lang="en-IN" b="1" dirty="0" smtClean="0"/>
              <a:t>:</a:t>
            </a:r>
            <a:endParaRPr lang="en-IN" dirty="0"/>
          </a:p>
        </p:txBody>
      </p:sp>
      <p:graphicFrame>
        <p:nvGraphicFramePr>
          <p:cNvPr id="7" name="Table 6"/>
          <p:cNvGraphicFramePr>
            <a:graphicFrameLocks noGrp="1"/>
          </p:cNvGraphicFramePr>
          <p:nvPr>
            <p:extLst/>
          </p:nvPr>
        </p:nvGraphicFramePr>
        <p:xfrm>
          <a:off x="750070" y="5537834"/>
          <a:ext cx="8128000" cy="889000"/>
        </p:xfrm>
        <a:graphic>
          <a:graphicData uri="http://schemas.openxmlformats.org/drawingml/2006/table">
            <a:tbl>
              <a:tblPr firstRow="1" bandRow="1">
                <a:tableStyleId>{5C22544A-7EE6-4342-B048-85BDC9FD1C3A}</a:tableStyleId>
              </a:tblPr>
              <a:tblGrid>
                <a:gridCol w="2003521"/>
                <a:gridCol w="6124479"/>
              </a:tblGrid>
              <a:tr h="370840">
                <a:tc>
                  <a:txBody>
                    <a:bodyPr/>
                    <a:lstStyle/>
                    <a:p>
                      <a:endParaRPr lang="en-IN" sz="1400" dirty="0"/>
                    </a:p>
                  </a:txBody>
                  <a:tcPr/>
                </a:tc>
                <a:tc>
                  <a:txBody>
                    <a:bodyPr/>
                    <a:lstStyle/>
                    <a:p>
                      <a:endParaRPr lang="en-IN" sz="1400" dirty="0"/>
                    </a:p>
                  </a:txBody>
                  <a:tcPr/>
                </a:tc>
              </a:tr>
              <a:tr h="370840">
                <a:tc>
                  <a:txBody>
                    <a:bodyPr/>
                    <a:lstStyle/>
                    <a:p>
                      <a:r>
                        <a:rPr lang="en-IN" sz="1400" b="1" i="0" kern="1200" dirty="0" err="1" smtClean="0">
                          <a:solidFill>
                            <a:schemeClr val="dk1"/>
                          </a:solidFill>
                          <a:effectLst/>
                          <a:latin typeface="+mn-lt"/>
                          <a:ea typeface="+mn-ea"/>
                          <a:cs typeface="+mn-cs"/>
                        </a:rPr>
                        <a:t>CheckedChanged</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This event is fired when the checked status of the radio button control is changed.</a:t>
                      </a:r>
                      <a:endParaRPr lang="en-IN" sz="1400" dirty="0"/>
                    </a:p>
                  </a:txBody>
                  <a:tcP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376821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ASP.NET </a:t>
            </a:r>
            <a:r>
              <a:rPr lang="en-IN" dirty="0" err="1" smtClean="0"/>
              <a:t>CheckBox</a:t>
            </a:r>
            <a:r>
              <a:rPr lang="en-IN" dirty="0" smtClean="0"/>
              <a:t> Control</a:t>
            </a:r>
            <a:endParaRPr lang="en-IN" dirty="0"/>
          </a:p>
        </p:txBody>
      </p:sp>
      <p:sp>
        <p:nvSpPr>
          <p:cNvPr id="3" name="Content Placeholder 2"/>
          <p:cNvSpPr>
            <a:spLocks noGrp="1"/>
          </p:cNvSpPr>
          <p:nvPr>
            <p:ph idx="1"/>
          </p:nvPr>
        </p:nvSpPr>
        <p:spPr>
          <a:xfrm>
            <a:off x="677334" y="1760179"/>
            <a:ext cx="8596668" cy="738475"/>
          </a:xfrm>
        </p:spPr>
        <p:txBody>
          <a:bodyPr/>
          <a:lstStyle/>
          <a:p>
            <a:pPr marL="0" indent="0">
              <a:buNone/>
            </a:pPr>
            <a:r>
              <a:rPr lang="en-IN" b="1" dirty="0" err="1"/>
              <a:t>CheckBox</a:t>
            </a:r>
            <a:r>
              <a:rPr lang="en-IN" b="1" dirty="0"/>
              <a:t> Control is used, when you want the user to select more than one option from the available choices.</a:t>
            </a:r>
            <a:r>
              <a:rPr lang="en-IN" dirty="0"/>
              <a:t> </a:t>
            </a:r>
          </a:p>
        </p:txBody>
      </p:sp>
      <p:pic>
        <p:nvPicPr>
          <p:cNvPr id="4" name="Picture 3"/>
          <p:cNvPicPr>
            <a:picLocks noChangeAspect="1"/>
          </p:cNvPicPr>
          <p:nvPr/>
        </p:nvPicPr>
        <p:blipFill>
          <a:blip r:embed="rId2"/>
          <a:stretch>
            <a:fillRect/>
          </a:stretch>
        </p:blipFill>
        <p:spPr>
          <a:xfrm>
            <a:off x="1351251" y="3129253"/>
            <a:ext cx="3171825" cy="1209675"/>
          </a:xfrm>
          <a:prstGeom prst="rect">
            <a:avLst/>
          </a:prstGeom>
        </p:spPr>
      </p:pic>
      <p:pic>
        <p:nvPicPr>
          <p:cNvPr id="5" name="Picture 4"/>
          <p:cNvPicPr>
            <a:picLocks noChangeAspect="1"/>
          </p:cNvPicPr>
          <p:nvPr/>
        </p:nvPicPr>
        <p:blipFill>
          <a:blip r:embed="rId3"/>
          <a:stretch>
            <a:fillRect/>
          </a:stretch>
        </p:blipFill>
        <p:spPr>
          <a:xfrm>
            <a:off x="1351251" y="4537945"/>
            <a:ext cx="2286000" cy="18097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64685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0070" y="249382"/>
            <a:ext cx="8596668" cy="644236"/>
          </a:xfrm>
        </p:spPr>
        <p:txBody>
          <a:bodyPr/>
          <a:lstStyle/>
          <a:p>
            <a:r>
              <a:rPr lang="en-IN" b="1" dirty="0"/>
              <a:t>Properties of a </a:t>
            </a:r>
            <a:r>
              <a:rPr lang="en-IN" b="1" dirty="0" err="1"/>
              <a:t>CheckBox</a:t>
            </a:r>
            <a:r>
              <a:rPr lang="en-IN" b="1" dirty="0"/>
              <a:t> </a:t>
            </a:r>
            <a:r>
              <a:rPr lang="en-IN" b="1" dirty="0" smtClean="0"/>
              <a:t>control</a:t>
            </a:r>
            <a:endParaRPr lang="en-IN" dirty="0"/>
          </a:p>
        </p:txBody>
      </p:sp>
      <p:graphicFrame>
        <p:nvGraphicFramePr>
          <p:cNvPr id="5" name="Table 4"/>
          <p:cNvGraphicFramePr>
            <a:graphicFrameLocks noGrp="1"/>
          </p:cNvGraphicFramePr>
          <p:nvPr>
            <p:extLst/>
          </p:nvPr>
        </p:nvGraphicFramePr>
        <p:xfrm>
          <a:off x="280553" y="1107209"/>
          <a:ext cx="11367656" cy="2338707"/>
        </p:xfrm>
        <a:graphic>
          <a:graphicData uri="http://schemas.openxmlformats.org/drawingml/2006/table">
            <a:tbl>
              <a:tblPr firstRow="1" bandRow="1">
                <a:tableStyleId>{5C22544A-7EE6-4342-B048-85BDC9FD1C3A}</a:tableStyleId>
              </a:tblPr>
              <a:tblGrid>
                <a:gridCol w="2163289"/>
                <a:gridCol w="9204367"/>
              </a:tblGrid>
              <a:tr h="306416">
                <a:tc>
                  <a:txBody>
                    <a:bodyPr/>
                    <a:lstStyle/>
                    <a:p>
                      <a:endParaRPr lang="en-IN" sz="1400" dirty="0"/>
                    </a:p>
                  </a:txBody>
                  <a:tcPr/>
                </a:tc>
                <a:tc>
                  <a:txBody>
                    <a:bodyPr/>
                    <a:lstStyle/>
                    <a:p>
                      <a:endParaRPr lang="en-IN" sz="1400" dirty="0"/>
                    </a:p>
                  </a:txBody>
                  <a:tcPr/>
                </a:tc>
              </a:tr>
              <a:tr h="735399">
                <a:tc>
                  <a:txBody>
                    <a:bodyPr/>
                    <a:lstStyle/>
                    <a:p>
                      <a:r>
                        <a:rPr lang="en-IN" sz="1400" b="1" i="0" kern="1200" dirty="0" smtClean="0">
                          <a:solidFill>
                            <a:schemeClr val="dk1"/>
                          </a:solidFill>
                          <a:effectLst/>
                          <a:latin typeface="+mn-lt"/>
                          <a:ea typeface="+mn-ea"/>
                          <a:cs typeface="+mn-cs"/>
                        </a:rPr>
                        <a:t>Checked</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This is a </a:t>
                      </a:r>
                      <a:r>
                        <a:rPr lang="en-IN" sz="1400" b="0" i="0" kern="1200" dirty="0" err="1" smtClean="0">
                          <a:solidFill>
                            <a:schemeClr val="dk1"/>
                          </a:solidFill>
                          <a:effectLst/>
                          <a:latin typeface="+mn-lt"/>
                          <a:ea typeface="+mn-ea"/>
                          <a:cs typeface="+mn-cs"/>
                        </a:rPr>
                        <a:t>boolean</a:t>
                      </a:r>
                      <a:r>
                        <a:rPr lang="en-IN" sz="1400" b="0" i="0" kern="1200" dirty="0" smtClean="0">
                          <a:solidFill>
                            <a:schemeClr val="dk1"/>
                          </a:solidFill>
                          <a:effectLst/>
                          <a:latin typeface="+mn-lt"/>
                          <a:ea typeface="+mn-ea"/>
                          <a:cs typeface="+mn-cs"/>
                        </a:rPr>
                        <a:t> property, that is used to check if the check box is checked or not.</a:t>
                      </a:r>
                      <a:endParaRPr lang="en-IN" sz="1400" dirty="0"/>
                    </a:p>
                  </a:txBody>
                  <a:tcPr/>
                </a:tc>
              </a:tr>
              <a:tr h="387992">
                <a:tc>
                  <a:txBody>
                    <a:bodyPr/>
                    <a:lstStyle/>
                    <a:p>
                      <a:r>
                        <a:rPr lang="en-IN" sz="1400" b="1" i="0" kern="1200" dirty="0" smtClean="0">
                          <a:solidFill>
                            <a:schemeClr val="dk1"/>
                          </a:solidFill>
                          <a:effectLst/>
                          <a:latin typeface="+mn-lt"/>
                          <a:ea typeface="+mn-ea"/>
                          <a:cs typeface="+mn-cs"/>
                        </a:rPr>
                        <a:t>Text</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This is a string property used to get or set the text associated with the check box control</a:t>
                      </a:r>
                      <a:endParaRPr lang="en-IN" sz="1400" dirty="0"/>
                    </a:p>
                  </a:txBody>
                  <a:tcPr/>
                </a:tc>
              </a:tr>
              <a:tr h="387992">
                <a:tc>
                  <a:txBody>
                    <a:bodyPr/>
                    <a:lstStyle/>
                    <a:p>
                      <a:r>
                        <a:rPr lang="en-IN" sz="1400" b="1" i="0" kern="1200" dirty="0" err="1" smtClean="0">
                          <a:solidFill>
                            <a:schemeClr val="dk1"/>
                          </a:solidFill>
                          <a:effectLst/>
                          <a:latin typeface="+mn-lt"/>
                          <a:ea typeface="+mn-ea"/>
                          <a:cs typeface="+mn-cs"/>
                        </a:rPr>
                        <a:t>TextAlign</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right or left. On which side of the check box the text should appear</a:t>
                      </a:r>
                      <a:endParaRPr lang="en-IN" sz="1400" dirty="0"/>
                    </a:p>
                  </a:txBody>
                  <a:tcPr/>
                </a:tc>
              </a:tr>
              <a:tr h="520908">
                <a:tc>
                  <a:txBody>
                    <a:bodyPr/>
                    <a:lstStyle/>
                    <a:p>
                      <a:r>
                        <a:rPr lang="en-IN" sz="1400" b="1" i="0" kern="1200" dirty="0" err="1" smtClean="0">
                          <a:solidFill>
                            <a:schemeClr val="dk1"/>
                          </a:solidFill>
                          <a:effectLst/>
                          <a:latin typeface="+mn-lt"/>
                          <a:ea typeface="+mn-ea"/>
                          <a:cs typeface="+mn-cs"/>
                        </a:rPr>
                        <a:t>AutoPostBack</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Set this property to true, if you want the </a:t>
                      </a:r>
                      <a:r>
                        <a:rPr lang="en-IN" sz="1400" b="0" i="0" kern="1200" dirty="0" err="1" smtClean="0">
                          <a:solidFill>
                            <a:schemeClr val="dk1"/>
                          </a:solidFill>
                          <a:effectLst/>
                          <a:latin typeface="+mn-lt"/>
                          <a:ea typeface="+mn-ea"/>
                          <a:cs typeface="+mn-cs"/>
                        </a:rPr>
                        <a:t>webform</a:t>
                      </a:r>
                      <a:r>
                        <a:rPr lang="en-IN" sz="1400" b="0" i="0" kern="1200" dirty="0" smtClean="0">
                          <a:solidFill>
                            <a:schemeClr val="dk1"/>
                          </a:solidFill>
                          <a:effectLst/>
                          <a:latin typeface="+mn-lt"/>
                          <a:ea typeface="+mn-ea"/>
                          <a:cs typeface="+mn-cs"/>
                        </a:rPr>
                        <a:t> to be posted immediately when the checked status of the check box changes.</a:t>
                      </a:r>
                      <a:endParaRPr lang="en-IN" sz="1400" dirty="0"/>
                    </a:p>
                  </a:txBody>
                  <a:tcPr/>
                </a:tc>
              </a:tr>
            </a:tbl>
          </a:graphicData>
        </a:graphic>
      </p:graphicFrame>
      <p:sp>
        <p:nvSpPr>
          <p:cNvPr id="6" name="Title 1"/>
          <p:cNvSpPr txBox="1">
            <a:spLocks/>
          </p:cNvSpPr>
          <p:nvPr/>
        </p:nvSpPr>
        <p:spPr>
          <a:xfrm>
            <a:off x="750070" y="3583958"/>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Events of </a:t>
            </a:r>
            <a:r>
              <a:rPr lang="en-IN" b="1" dirty="0" err="1"/>
              <a:t>CheckBox</a:t>
            </a:r>
            <a:r>
              <a:rPr lang="en-IN" b="1" dirty="0"/>
              <a:t> </a:t>
            </a:r>
            <a:endParaRPr lang="en-IN" dirty="0"/>
          </a:p>
        </p:txBody>
      </p:sp>
      <p:graphicFrame>
        <p:nvGraphicFramePr>
          <p:cNvPr id="7" name="Table 6"/>
          <p:cNvGraphicFramePr>
            <a:graphicFrameLocks noGrp="1"/>
          </p:cNvGraphicFramePr>
          <p:nvPr>
            <p:extLst/>
          </p:nvPr>
        </p:nvGraphicFramePr>
        <p:xfrm>
          <a:off x="750070" y="4390216"/>
          <a:ext cx="8128000" cy="889000"/>
        </p:xfrm>
        <a:graphic>
          <a:graphicData uri="http://schemas.openxmlformats.org/drawingml/2006/table">
            <a:tbl>
              <a:tblPr firstRow="1" bandRow="1">
                <a:tableStyleId>{5C22544A-7EE6-4342-B048-85BDC9FD1C3A}</a:tableStyleId>
              </a:tblPr>
              <a:tblGrid>
                <a:gridCol w="2003521"/>
                <a:gridCol w="6124479"/>
              </a:tblGrid>
              <a:tr h="370840">
                <a:tc>
                  <a:txBody>
                    <a:bodyPr/>
                    <a:lstStyle/>
                    <a:p>
                      <a:endParaRPr lang="en-IN" sz="1400" dirty="0"/>
                    </a:p>
                  </a:txBody>
                  <a:tcPr/>
                </a:tc>
                <a:tc>
                  <a:txBody>
                    <a:bodyPr/>
                    <a:lstStyle/>
                    <a:p>
                      <a:endParaRPr lang="en-IN" sz="1400" dirty="0"/>
                    </a:p>
                  </a:txBody>
                  <a:tcPr/>
                </a:tc>
              </a:tr>
              <a:tr h="370840">
                <a:tc>
                  <a:txBody>
                    <a:bodyPr/>
                    <a:lstStyle/>
                    <a:p>
                      <a:r>
                        <a:rPr lang="en-IN" sz="1400" b="1" i="0" kern="1200" dirty="0" err="1" smtClean="0">
                          <a:solidFill>
                            <a:schemeClr val="dk1"/>
                          </a:solidFill>
                          <a:effectLst/>
                          <a:latin typeface="+mn-lt"/>
                          <a:ea typeface="+mn-ea"/>
                          <a:cs typeface="+mn-cs"/>
                        </a:rPr>
                        <a:t>CheckedChanged</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This event is fired when the checked status of the radio button control is changed.</a:t>
                      </a:r>
                      <a:endParaRPr lang="en-IN" sz="1400" dirty="0"/>
                    </a:p>
                  </a:txBody>
                  <a:tcPr/>
                </a:tc>
              </a:tr>
            </a:tbl>
          </a:graphicData>
        </a:graphic>
      </p:graphicFrame>
      <p:sp>
        <p:nvSpPr>
          <p:cNvPr id="8" name="Title 1"/>
          <p:cNvSpPr txBox="1">
            <a:spLocks/>
          </p:cNvSpPr>
          <p:nvPr/>
        </p:nvSpPr>
        <p:spPr>
          <a:xfrm>
            <a:off x="750070" y="5468329"/>
            <a:ext cx="8596668" cy="806258"/>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Methods of a </a:t>
            </a:r>
            <a:r>
              <a:rPr lang="en-IN" b="1" dirty="0" err="1"/>
              <a:t>TextBox</a:t>
            </a:r>
            <a:r>
              <a:rPr lang="en-IN" b="1" dirty="0"/>
              <a:t>:</a:t>
            </a:r>
            <a:r>
              <a:rPr lang="en-IN" dirty="0"/>
              <a:t/>
            </a:r>
            <a:br>
              <a:rPr lang="en-IN" dirty="0"/>
            </a:br>
            <a:endParaRPr lang="en-IN" dirty="0"/>
          </a:p>
        </p:txBody>
      </p:sp>
      <p:graphicFrame>
        <p:nvGraphicFramePr>
          <p:cNvPr id="9" name="Table 8"/>
          <p:cNvGraphicFramePr>
            <a:graphicFrameLocks noGrp="1"/>
          </p:cNvGraphicFramePr>
          <p:nvPr>
            <p:extLst/>
          </p:nvPr>
        </p:nvGraphicFramePr>
        <p:xfrm>
          <a:off x="750070" y="5903610"/>
          <a:ext cx="8128000" cy="670560"/>
        </p:xfrm>
        <a:graphic>
          <a:graphicData uri="http://schemas.openxmlformats.org/drawingml/2006/table">
            <a:tbl>
              <a:tblPr firstRow="1" bandRow="1">
                <a:tableStyleId>{5C22544A-7EE6-4342-B048-85BDC9FD1C3A}</a:tableStyleId>
              </a:tblPr>
              <a:tblGrid>
                <a:gridCol w="2003521"/>
                <a:gridCol w="6124479"/>
              </a:tblGrid>
              <a:tr h="226373">
                <a:tc>
                  <a:txBody>
                    <a:bodyPr/>
                    <a:lstStyle/>
                    <a:p>
                      <a:endParaRPr lang="en-IN" dirty="0"/>
                    </a:p>
                  </a:txBody>
                  <a:tcPr/>
                </a:tc>
                <a:tc>
                  <a:txBody>
                    <a:bodyPr/>
                    <a:lstStyle/>
                    <a:p>
                      <a:endParaRPr lang="en-IN"/>
                    </a:p>
                  </a:txBody>
                  <a:tcPr/>
                </a:tc>
              </a:tr>
              <a:tr h="226373">
                <a:tc>
                  <a:txBody>
                    <a:bodyPr/>
                    <a:lstStyle/>
                    <a:p>
                      <a:r>
                        <a:rPr lang="en-IN" sz="1400" b="1" i="0" kern="1200" dirty="0" smtClean="0">
                          <a:solidFill>
                            <a:schemeClr val="dk1"/>
                          </a:solidFill>
                          <a:effectLst/>
                          <a:latin typeface="+mn-lt"/>
                          <a:ea typeface="+mn-ea"/>
                          <a:cs typeface="+mn-cs"/>
                        </a:rPr>
                        <a:t>Focus</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Set input focus onto the control.</a:t>
                      </a:r>
                      <a:endParaRPr lang="en-IN" sz="1400" dirty="0"/>
                    </a:p>
                  </a:txBody>
                  <a:tcPr/>
                </a:tc>
              </a:tr>
            </a:tbl>
          </a:graphicData>
        </a:graphic>
      </p:graphicFrame>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5423328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65464"/>
            <a:ext cx="8596668" cy="1320800"/>
          </a:xfrm>
        </p:spPr>
        <p:txBody>
          <a:bodyPr>
            <a:normAutofit/>
          </a:bodyPr>
          <a:lstStyle/>
          <a:p>
            <a:r>
              <a:rPr lang="en-IN" dirty="0"/>
              <a:t>ASP.NET Hyperlink </a:t>
            </a:r>
            <a:r>
              <a:rPr lang="en-IN" dirty="0" smtClean="0"/>
              <a:t>control</a:t>
            </a:r>
            <a:endParaRPr lang="en-IN" dirty="0"/>
          </a:p>
        </p:txBody>
      </p:sp>
      <p:sp>
        <p:nvSpPr>
          <p:cNvPr id="3" name="Content Placeholder 2"/>
          <p:cNvSpPr>
            <a:spLocks noGrp="1"/>
          </p:cNvSpPr>
          <p:nvPr>
            <p:ph idx="1"/>
          </p:nvPr>
        </p:nvSpPr>
        <p:spPr>
          <a:xfrm>
            <a:off x="677334" y="1776126"/>
            <a:ext cx="8596668" cy="3880773"/>
          </a:xfrm>
        </p:spPr>
        <p:txBody>
          <a:bodyPr/>
          <a:lstStyle/>
          <a:p>
            <a:pPr marL="0" indent="0">
              <a:buNone/>
            </a:pPr>
            <a:r>
              <a:rPr lang="en-IN" b="1" dirty="0"/>
              <a:t>The ASP.NET Hyperlink control is used to create a link to another Web page</a:t>
            </a:r>
            <a:r>
              <a:rPr lang="en-IN" b="1" dirty="0" smtClean="0"/>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05620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0070" y="249382"/>
            <a:ext cx="8596668" cy="644236"/>
          </a:xfrm>
        </p:spPr>
        <p:txBody>
          <a:bodyPr/>
          <a:lstStyle/>
          <a:p>
            <a:r>
              <a:rPr lang="en-IN" b="1" dirty="0"/>
              <a:t>Properties of a Hyperlink </a:t>
            </a:r>
            <a:r>
              <a:rPr lang="en-IN" b="1" dirty="0" smtClean="0"/>
              <a:t>control</a:t>
            </a:r>
            <a:endParaRPr lang="en-IN" b="1" dirty="0"/>
          </a:p>
        </p:txBody>
      </p:sp>
      <p:graphicFrame>
        <p:nvGraphicFramePr>
          <p:cNvPr id="5" name="Table 4"/>
          <p:cNvGraphicFramePr>
            <a:graphicFrameLocks noGrp="1"/>
          </p:cNvGraphicFramePr>
          <p:nvPr>
            <p:extLst/>
          </p:nvPr>
        </p:nvGraphicFramePr>
        <p:xfrm>
          <a:off x="280553" y="1107209"/>
          <a:ext cx="11367656" cy="2682235"/>
        </p:xfrm>
        <a:graphic>
          <a:graphicData uri="http://schemas.openxmlformats.org/drawingml/2006/table">
            <a:tbl>
              <a:tblPr firstRow="1" bandRow="1">
                <a:tableStyleId>{5C22544A-7EE6-4342-B048-85BDC9FD1C3A}</a:tableStyleId>
              </a:tblPr>
              <a:tblGrid>
                <a:gridCol w="2163289"/>
                <a:gridCol w="9204367"/>
              </a:tblGrid>
              <a:tr h="306416">
                <a:tc>
                  <a:txBody>
                    <a:bodyPr/>
                    <a:lstStyle/>
                    <a:p>
                      <a:endParaRPr lang="en-IN" sz="1400" dirty="0"/>
                    </a:p>
                  </a:txBody>
                  <a:tcPr/>
                </a:tc>
                <a:tc>
                  <a:txBody>
                    <a:bodyPr/>
                    <a:lstStyle/>
                    <a:p>
                      <a:endParaRPr lang="en-IN" sz="1400" dirty="0"/>
                    </a:p>
                  </a:txBody>
                  <a:tcPr/>
                </a:tc>
              </a:tr>
              <a:tr h="735399">
                <a:tc>
                  <a:txBody>
                    <a:bodyPr/>
                    <a:lstStyle/>
                    <a:p>
                      <a:r>
                        <a:rPr lang="en-IN" sz="1400" b="1" i="0" kern="1200" dirty="0" smtClean="0">
                          <a:solidFill>
                            <a:schemeClr val="dk1"/>
                          </a:solidFill>
                          <a:effectLst/>
                          <a:latin typeface="+mn-lt"/>
                          <a:ea typeface="+mn-ea"/>
                          <a:cs typeface="+mn-cs"/>
                        </a:rPr>
                        <a:t>Navigate URL</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The URL of the page to which the user will be sent</a:t>
                      </a:r>
                      <a:endParaRPr lang="en-IN" sz="1400" dirty="0"/>
                    </a:p>
                  </a:txBody>
                  <a:tcPr/>
                </a:tc>
              </a:tr>
              <a:tr h="387992">
                <a:tc>
                  <a:txBody>
                    <a:bodyPr/>
                    <a:lstStyle/>
                    <a:p>
                      <a:r>
                        <a:rPr lang="en-IN" sz="1400" b="1" i="0" kern="1200" dirty="0" smtClean="0">
                          <a:solidFill>
                            <a:schemeClr val="dk1"/>
                          </a:solidFill>
                          <a:effectLst/>
                          <a:latin typeface="+mn-lt"/>
                          <a:ea typeface="+mn-ea"/>
                          <a:cs typeface="+mn-cs"/>
                        </a:rPr>
                        <a:t>Text</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The link text that will be shown to the user</a:t>
                      </a:r>
                      <a:endParaRPr lang="en-IN" sz="1400" dirty="0"/>
                    </a:p>
                  </a:txBody>
                  <a:tcPr/>
                </a:tc>
              </a:tr>
              <a:tr h="387992">
                <a:tc>
                  <a:txBody>
                    <a:bodyPr/>
                    <a:lstStyle/>
                    <a:p>
                      <a:r>
                        <a:rPr lang="en-IN" sz="1400" b="1" i="0" kern="1200" dirty="0" err="1" smtClean="0">
                          <a:solidFill>
                            <a:schemeClr val="dk1"/>
                          </a:solidFill>
                          <a:effectLst/>
                          <a:latin typeface="+mn-lt"/>
                          <a:ea typeface="+mn-ea"/>
                          <a:cs typeface="+mn-cs"/>
                        </a:rPr>
                        <a:t>ImageURL</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The URL of the image, that will be displayed for the link. If you specify both the Text and </a:t>
                      </a:r>
                      <a:r>
                        <a:rPr lang="en-IN" sz="1400" b="0" i="0" kern="1200" dirty="0" err="1" smtClean="0">
                          <a:solidFill>
                            <a:schemeClr val="dk1"/>
                          </a:solidFill>
                          <a:effectLst/>
                          <a:latin typeface="+mn-lt"/>
                          <a:ea typeface="+mn-ea"/>
                          <a:cs typeface="+mn-cs"/>
                        </a:rPr>
                        <a:t>ImageUrl</a:t>
                      </a:r>
                      <a:r>
                        <a:rPr lang="en-IN" sz="1400" b="0" i="0" kern="1200" dirty="0" smtClean="0">
                          <a:solidFill>
                            <a:schemeClr val="dk1"/>
                          </a:solidFill>
                          <a:effectLst/>
                          <a:latin typeface="+mn-lt"/>
                          <a:ea typeface="+mn-ea"/>
                          <a:cs typeface="+mn-cs"/>
                        </a:rPr>
                        <a:t>, the image will be displayed instead of the text. If for some reason, the image is not unavailable, the text will be displayed.</a:t>
                      </a:r>
                      <a:endParaRPr lang="en-IN" sz="1400" dirty="0"/>
                    </a:p>
                  </a:txBody>
                  <a:tcPr/>
                </a:tc>
              </a:tr>
              <a:tr h="520908">
                <a:tc>
                  <a:txBody>
                    <a:bodyPr/>
                    <a:lstStyle/>
                    <a:p>
                      <a:r>
                        <a:rPr lang="en-IN" sz="1400" b="1" i="0" kern="1200" dirty="0" smtClean="0">
                          <a:solidFill>
                            <a:schemeClr val="dk1"/>
                          </a:solidFill>
                          <a:effectLst/>
                          <a:latin typeface="+mn-lt"/>
                          <a:ea typeface="+mn-ea"/>
                          <a:cs typeface="+mn-cs"/>
                        </a:rPr>
                        <a:t>Target</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If target is not specified, the web page to which the hyperlink is linked, will be displayed in the same window. If you set the Target to _blank, the web page will be opened in a new window.</a:t>
                      </a:r>
                      <a:endParaRPr lang="en-IN" sz="1400" dirty="0"/>
                    </a:p>
                  </a:txBody>
                  <a:tcPr/>
                </a:tc>
              </a:tr>
            </a:tbl>
          </a:graphicData>
        </a:graphic>
      </p:graphicFrame>
      <p:sp>
        <p:nvSpPr>
          <p:cNvPr id="6" name="Title 1"/>
          <p:cNvSpPr txBox="1">
            <a:spLocks/>
          </p:cNvSpPr>
          <p:nvPr/>
        </p:nvSpPr>
        <p:spPr>
          <a:xfrm>
            <a:off x="750070" y="414968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t>Methods of </a:t>
            </a:r>
            <a:r>
              <a:rPr lang="en-IN" dirty="0" smtClean="0"/>
              <a:t>Hyperlink</a:t>
            </a:r>
            <a:r>
              <a:rPr lang="en-IN" b="1" dirty="0" smtClean="0"/>
              <a:t>:</a:t>
            </a:r>
            <a:endParaRPr lang="en-IN" dirty="0"/>
          </a:p>
        </p:txBody>
      </p:sp>
      <p:graphicFrame>
        <p:nvGraphicFramePr>
          <p:cNvPr id="7" name="Table 6"/>
          <p:cNvGraphicFramePr>
            <a:graphicFrameLocks noGrp="1"/>
          </p:cNvGraphicFramePr>
          <p:nvPr>
            <p:extLst/>
          </p:nvPr>
        </p:nvGraphicFramePr>
        <p:xfrm>
          <a:off x="750070" y="4955943"/>
          <a:ext cx="8128000" cy="741680"/>
        </p:xfrm>
        <a:graphic>
          <a:graphicData uri="http://schemas.openxmlformats.org/drawingml/2006/table">
            <a:tbl>
              <a:tblPr firstRow="1" bandRow="1">
                <a:tableStyleId>{5C22544A-7EE6-4342-B048-85BDC9FD1C3A}</a:tableStyleId>
              </a:tblPr>
              <a:tblGrid>
                <a:gridCol w="2003521"/>
                <a:gridCol w="6124479"/>
              </a:tblGrid>
              <a:tr h="370840">
                <a:tc>
                  <a:txBody>
                    <a:bodyPr/>
                    <a:lstStyle/>
                    <a:p>
                      <a:endParaRPr lang="en-IN" sz="1400" dirty="0"/>
                    </a:p>
                  </a:txBody>
                  <a:tcPr/>
                </a:tc>
                <a:tc>
                  <a:txBody>
                    <a:bodyPr/>
                    <a:lstStyle/>
                    <a:p>
                      <a:endParaRPr lang="en-IN" sz="1400" dirty="0"/>
                    </a:p>
                  </a:txBody>
                  <a:tcPr/>
                </a:tc>
              </a:tr>
              <a:tr h="370840">
                <a:tc>
                  <a:txBody>
                    <a:bodyPr/>
                    <a:lstStyle/>
                    <a:p>
                      <a:r>
                        <a:rPr lang="en-IN" sz="1400" b="1" i="0" kern="1200" dirty="0" smtClean="0">
                          <a:solidFill>
                            <a:schemeClr val="dk1"/>
                          </a:solidFill>
                          <a:effectLst/>
                          <a:latin typeface="+mn-lt"/>
                          <a:ea typeface="+mn-ea"/>
                          <a:cs typeface="+mn-cs"/>
                        </a:rPr>
                        <a:t>Focus()</a:t>
                      </a:r>
                      <a:r>
                        <a:rPr lang="en-IN" sz="1400" b="0" i="0" kern="1200" dirty="0" smtClean="0">
                          <a:solidFill>
                            <a:schemeClr val="dk1"/>
                          </a:solidFill>
                          <a:effectLst/>
                          <a:latin typeface="+mn-lt"/>
                          <a:ea typeface="+mn-ea"/>
                          <a:cs typeface="+mn-cs"/>
                        </a:rPr>
                        <a:t>  </a:t>
                      </a:r>
                      <a:endParaRPr lang="en-IN" sz="1400" dirty="0"/>
                    </a:p>
                  </a:txBody>
                  <a:tcPr/>
                </a:tc>
                <a:tc>
                  <a:txBody>
                    <a:bodyPr/>
                    <a:lstStyle/>
                    <a:p>
                      <a:r>
                        <a:rPr lang="en-IN" sz="1400" b="0" i="0" kern="1200" dirty="0" smtClean="0">
                          <a:solidFill>
                            <a:schemeClr val="dk1"/>
                          </a:solidFill>
                          <a:effectLst/>
                          <a:latin typeface="+mn-lt"/>
                          <a:ea typeface="+mn-ea"/>
                          <a:cs typeface="+mn-cs"/>
                        </a:rPr>
                        <a:t>Call this method to Set the input focus when the page loads.</a:t>
                      </a:r>
                      <a:endParaRPr lang="en-IN" sz="1400" dirty="0"/>
                    </a:p>
                  </a:txBody>
                  <a:tcP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951886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ASP.NET Button, </a:t>
            </a:r>
            <a:r>
              <a:rPr lang="en-IN" dirty="0" err="1"/>
              <a:t>LinkButton</a:t>
            </a:r>
            <a:r>
              <a:rPr lang="en-IN" dirty="0"/>
              <a:t> and </a:t>
            </a:r>
            <a:r>
              <a:rPr lang="en-IN" dirty="0" err="1"/>
              <a:t>ImageButton</a:t>
            </a:r>
            <a:r>
              <a:rPr lang="en-IN" dirty="0"/>
              <a:t> </a:t>
            </a:r>
            <a:r>
              <a:rPr lang="en-IN" dirty="0" smtClean="0"/>
              <a:t>Controls</a:t>
            </a:r>
            <a:endParaRPr lang="en-IN" dirty="0"/>
          </a:p>
        </p:txBody>
      </p:sp>
      <p:sp>
        <p:nvSpPr>
          <p:cNvPr id="3" name="Content Placeholder 2"/>
          <p:cNvSpPr>
            <a:spLocks noGrp="1"/>
          </p:cNvSpPr>
          <p:nvPr>
            <p:ph idx="1"/>
          </p:nvPr>
        </p:nvSpPr>
        <p:spPr/>
        <p:txBody>
          <a:bodyPr/>
          <a:lstStyle/>
          <a:p>
            <a:pPr marL="0" indent="0">
              <a:buNone/>
            </a:pPr>
            <a:r>
              <a:rPr lang="en-IN" b="1" dirty="0"/>
              <a:t>The Button, </a:t>
            </a:r>
            <a:r>
              <a:rPr lang="en-IN" b="1" dirty="0" err="1"/>
              <a:t>LinkButton</a:t>
            </a:r>
            <a:r>
              <a:rPr lang="en-IN" b="1" dirty="0"/>
              <a:t> and </a:t>
            </a:r>
            <a:r>
              <a:rPr lang="en-IN" b="1" dirty="0" err="1"/>
              <a:t>ImageButton</a:t>
            </a:r>
            <a:r>
              <a:rPr lang="en-IN" b="1" dirty="0"/>
              <a:t> controls in ASP.NET are used to post a page to the server</a:t>
            </a:r>
            <a:r>
              <a:rPr lang="en-IN" b="1" dirty="0" smtClean="0"/>
              <a:t>.</a:t>
            </a:r>
          </a:p>
          <a:p>
            <a:pPr marL="0" indent="0">
              <a:buNone/>
            </a:pPr>
            <a:endParaRPr lang="en-IN" b="1" dirty="0"/>
          </a:p>
          <a:p>
            <a:pPr marL="0" indent="0">
              <a:buNone/>
            </a:pPr>
            <a:r>
              <a:rPr lang="en-IN" b="1" dirty="0"/>
              <a:t>1. Button</a:t>
            </a:r>
            <a:r>
              <a:rPr lang="en-IN" dirty="0"/>
              <a:t> - The Button control is used to display a push button. Use the Text property to change the Text on the Button control.</a:t>
            </a:r>
            <a:br>
              <a:rPr lang="en-IN" dirty="0"/>
            </a:br>
            <a:r>
              <a:rPr lang="en-IN" b="1" dirty="0"/>
              <a:t>2. </a:t>
            </a:r>
            <a:r>
              <a:rPr lang="en-IN" b="1" dirty="0" err="1"/>
              <a:t>LinkButton</a:t>
            </a:r>
            <a:r>
              <a:rPr lang="en-IN" dirty="0"/>
              <a:t> - </a:t>
            </a:r>
            <a:r>
              <a:rPr lang="en-IN" dirty="0" err="1"/>
              <a:t>LinkButton</a:t>
            </a:r>
            <a:r>
              <a:rPr lang="en-IN" dirty="0"/>
              <a:t> displays the button like a </a:t>
            </a:r>
            <a:r>
              <a:rPr lang="en-IN" dirty="0" err="1"/>
              <a:t>HyperLink</a:t>
            </a:r>
            <a:r>
              <a:rPr lang="en-IN" dirty="0"/>
              <a:t>. Use the Text property to change the </a:t>
            </a:r>
            <a:r>
              <a:rPr lang="en-IN" dirty="0" err="1"/>
              <a:t>LinkText</a:t>
            </a:r>
            <a:r>
              <a:rPr lang="en-IN" dirty="0"/>
              <a:t>.</a:t>
            </a:r>
            <a:br>
              <a:rPr lang="en-IN" dirty="0"/>
            </a:br>
            <a:r>
              <a:rPr lang="en-IN" b="1" dirty="0"/>
              <a:t>3. </a:t>
            </a:r>
            <a:r>
              <a:rPr lang="en-IN" b="1" dirty="0" err="1"/>
              <a:t>ImageButton</a:t>
            </a:r>
            <a:r>
              <a:rPr lang="en-IN" dirty="0"/>
              <a:t> - </a:t>
            </a:r>
            <a:r>
              <a:rPr lang="en-IN" dirty="0" err="1"/>
              <a:t>ImageButton</a:t>
            </a:r>
            <a:r>
              <a:rPr lang="en-IN" dirty="0"/>
              <a:t> provides the flexibility of associating an Image with the button, using the </a:t>
            </a:r>
            <a:r>
              <a:rPr lang="en-IN" dirty="0" err="1"/>
              <a:t>ImageURL</a:t>
            </a:r>
            <a:r>
              <a:rPr lang="en-IN" dirty="0"/>
              <a:t> property.</a:t>
            </a:r>
            <a:br>
              <a:rPr lang="en-IN" dirty="0"/>
            </a:br>
            <a:r>
              <a:rPr lang="en-IN" dirty="0"/>
              <a:t/>
            </a:r>
            <a:br>
              <a:rPr lang="en-IN" dirty="0"/>
            </a:br>
            <a:endParaRPr lang="en-IN" dirty="0"/>
          </a:p>
        </p:txBody>
      </p:sp>
    </p:spTree>
    <p:extLst>
      <p:ext uri="{BB962C8B-B14F-4D97-AF65-F5344CB8AC3E}">
        <p14:creationId xmlns:p14="http://schemas.microsoft.com/office/powerpoint/2010/main" val="2588680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Client </a:t>
            </a:r>
            <a:r>
              <a:rPr lang="en-IN" b="1" dirty="0"/>
              <a:t>side click event</a:t>
            </a:r>
            <a:r>
              <a:rPr lang="en-IN" dirty="0"/>
              <a:t> and </a:t>
            </a:r>
            <a:r>
              <a:rPr lang="en-IN" b="1" dirty="0"/>
              <a:t>server side click event</a:t>
            </a:r>
            <a:endParaRPr lang="en-IN" dirty="0"/>
          </a:p>
        </p:txBody>
      </p:sp>
      <p:sp>
        <p:nvSpPr>
          <p:cNvPr id="3" name="Content Placeholder 2"/>
          <p:cNvSpPr>
            <a:spLocks noGrp="1"/>
          </p:cNvSpPr>
          <p:nvPr>
            <p:ph idx="1"/>
          </p:nvPr>
        </p:nvSpPr>
        <p:spPr>
          <a:xfrm>
            <a:off x="677334" y="2160590"/>
            <a:ext cx="8596668" cy="1943820"/>
          </a:xfrm>
        </p:spPr>
        <p:txBody>
          <a:bodyPr/>
          <a:lstStyle/>
          <a:p>
            <a:pPr marL="0" indent="0">
              <a:buNone/>
            </a:pPr>
            <a:r>
              <a:rPr lang="en-IN" dirty="0"/>
              <a:t>All the 3 button controls, exposes </a:t>
            </a:r>
            <a:r>
              <a:rPr lang="en-IN" b="1" dirty="0"/>
              <a:t>client side click event</a:t>
            </a:r>
            <a:r>
              <a:rPr lang="en-IN" dirty="0"/>
              <a:t> and </a:t>
            </a:r>
            <a:r>
              <a:rPr lang="en-IN" b="1" dirty="0"/>
              <a:t>server side click event</a:t>
            </a:r>
            <a:r>
              <a:rPr lang="en-IN" dirty="0"/>
              <a:t>. </a:t>
            </a:r>
            <a:endParaRPr lang="en-IN" dirty="0" smtClean="0"/>
          </a:p>
          <a:p>
            <a:pPr marL="0" indent="0">
              <a:buNone/>
            </a:pPr>
            <a:r>
              <a:rPr lang="en-IN" dirty="0" smtClean="0"/>
              <a:t>You </a:t>
            </a:r>
            <a:r>
              <a:rPr lang="en-IN" dirty="0"/>
              <a:t>can associate the </a:t>
            </a:r>
            <a:r>
              <a:rPr lang="en-IN" dirty="0" err="1"/>
              <a:t>javascript</a:t>
            </a:r>
            <a:r>
              <a:rPr lang="en-IN" dirty="0"/>
              <a:t>, that you want to run in response to the click event on the client side using </a:t>
            </a:r>
            <a:r>
              <a:rPr lang="en-IN" b="1" dirty="0" err="1"/>
              <a:t>OnClientClick</a:t>
            </a:r>
            <a:r>
              <a:rPr lang="en-IN" b="1" dirty="0"/>
              <a:t> </a:t>
            </a:r>
            <a:r>
              <a:rPr lang="en-IN" dirty="0"/>
              <a:t>property as shown below.</a:t>
            </a:r>
          </a:p>
        </p:txBody>
      </p:sp>
      <p:pic>
        <p:nvPicPr>
          <p:cNvPr id="4" name="Picture 3"/>
          <p:cNvPicPr>
            <a:picLocks noChangeAspect="1"/>
          </p:cNvPicPr>
          <p:nvPr/>
        </p:nvPicPr>
        <p:blipFill>
          <a:blip r:embed="rId2"/>
          <a:stretch>
            <a:fillRect/>
          </a:stretch>
        </p:blipFill>
        <p:spPr>
          <a:xfrm>
            <a:off x="1767474" y="3823854"/>
            <a:ext cx="4937953" cy="768927"/>
          </a:xfrm>
          <a:prstGeom prst="rect">
            <a:avLst/>
          </a:prstGeom>
        </p:spPr>
      </p:pic>
      <p:pic>
        <p:nvPicPr>
          <p:cNvPr id="5" name="Picture 4"/>
          <p:cNvPicPr>
            <a:picLocks noChangeAspect="1"/>
          </p:cNvPicPr>
          <p:nvPr/>
        </p:nvPicPr>
        <p:blipFill>
          <a:blip r:embed="rId3"/>
          <a:stretch>
            <a:fillRect/>
          </a:stretch>
        </p:blipFill>
        <p:spPr>
          <a:xfrm>
            <a:off x="1767474" y="5216236"/>
            <a:ext cx="5391150" cy="685800"/>
          </a:xfrm>
          <a:prstGeom prst="rect">
            <a:avLst/>
          </a:prstGeom>
        </p:spPr>
      </p:pic>
    </p:spTree>
    <p:extLst>
      <p:ext uri="{BB962C8B-B14F-4D97-AF65-F5344CB8AC3E}">
        <p14:creationId xmlns:p14="http://schemas.microsoft.com/office/powerpoint/2010/main" val="3182953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Events</a:t>
            </a:r>
            <a:endParaRPr lang="en-IN" dirty="0"/>
          </a:p>
        </p:txBody>
      </p:sp>
      <p:sp>
        <p:nvSpPr>
          <p:cNvPr id="3" name="Content Placeholder 2"/>
          <p:cNvSpPr>
            <a:spLocks noGrp="1"/>
          </p:cNvSpPr>
          <p:nvPr>
            <p:ph idx="1"/>
          </p:nvPr>
        </p:nvSpPr>
        <p:spPr>
          <a:xfrm>
            <a:off x="677334" y="1270000"/>
            <a:ext cx="8596668" cy="5588000"/>
          </a:xfrm>
        </p:spPr>
        <p:txBody>
          <a:bodyPr>
            <a:normAutofit/>
          </a:bodyPr>
          <a:lstStyle/>
          <a:p>
            <a:pPr marL="0" indent="0">
              <a:buNone/>
            </a:pPr>
            <a:r>
              <a:rPr lang="en-IN" b="1" dirty="0"/>
              <a:t>In a web application, events can occur at 3 </a:t>
            </a:r>
            <a:r>
              <a:rPr lang="en-IN" b="1" dirty="0" smtClean="0"/>
              <a:t>levels</a:t>
            </a:r>
          </a:p>
          <a:p>
            <a:pPr>
              <a:buFont typeface="+mj-lt"/>
              <a:buAutoNum type="arabicPeriod"/>
            </a:pPr>
            <a:r>
              <a:rPr lang="en-IN" dirty="0"/>
              <a:t>At the Application Level(Example: Application Start</a:t>
            </a:r>
            <a:r>
              <a:rPr lang="en-IN" dirty="0" smtClean="0"/>
              <a:t>)</a:t>
            </a:r>
          </a:p>
          <a:p>
            <a:pPr>
              <a:buFont typeface="+mj-lt"/>
              <a:buAutoNum type="arabicPeriod"/>
            </a:pPr>
            <a:r>
              <a:rPr lang="en-IN" dirty="0" smtClean="0"/>
              <a:t>At </a:t>
            </a:r>
            <a:r>
              <a:rPr lang="en-IN" dirty="0"/>
              <a:t>the Page Level(Example: Page Load</a:t>
            </a:r>
            <a:r>
              <a:rPr lang="en-IN" dirty="0" smtClean="0"/>
              <a:t>)</a:t>
            </a:r>
          </a:p>
          <a:p>
            <a:pPr>
              <a:buFont typeface="+mj-lt"/>
              <a:buAutoNum type="arabicPeriod"/>
            </a:pPr>
            <a:r>
              <a:rPr lang="en-IN" dirty="0" smtClean="0"/>
              <a:t>At </a:t>
            </a:r>
            <a:r>
              <a:rPr lang="en-IN" dirty="0"/>
              <a:t>the Control Level (Example: Button Click</a:t>
            </a:r>
            <a:r>
              <a:rPr lang="en-IN" dirty="0" smtClean="0"/>
              <a:t>)</a:t>
            </a:r>
          </a:p>
          <a:p>
            <a:pPr marL="0" indent="0">
              <a:buNone/>
            </a:pPr>
            <a:endParaRPr lang="en-IN" dirty="0" smtClean="0">
              <a:solidFill>
                <a:schemeClr val="accent2">
                  <a:lumMod val="75000"/>
                </a:schemeClr>
              </a:solidFill>
            </a:endParaRPr>
          </a:p>
          <a:p>
            <a:pPr marL="0" indent="0">
              <a:buNone/>
            </a:pPr>
            <a:endParaRPr lang="en-IN"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6377001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2391"/>
          </a:xfrm>
        </p:spPr>
        <p:txBody>
          <a:bodyPr/>
          <a:lstStyle/>
          <a:p>
            <a:r>
              <a:rPr lang="en-IN" dirty="0"/>
              <a:t>Application Level </a:t>
            </a:r>
            <a:r>
              <a:rPr lang="en-IN" dirty="0" smtClean="0"/>
              <a:t>Events (</a:t>
            </a:r>
            <a:r>
              <a:rPr lang="en-IN" b="1" dirty="0" err="1" smtClean="0">
                <a:solidFill>
                  <a:schemeClr val="accent2">
                    <a:lumMod val="75000"/>
                  </a:schemeClr>
                </a:solidFill>
              </a:rPr>
              <a:t>Global.asax</a:t>
            </a:r>
            <a:r>
              <a:rPr lang="en-IN" b="1" dirty="0" smtClean="0">
                <a:solidFill>
                  <a:schemeClr val="accent2">
                    <a:lumMod val="75000"/>
                  </a:schemeClr>
                </a:solidFill>
              </a:rPr>
              <a:t>)</a:t>
            </a:r>
            <a:endParaRPr lang="en-IN" dirty="0"/>
          </a:p>
        </p:txBody>
      </p:sp>
      <p:sp>
        <p:nvSpPr>
          <p:cNvPr id="3" name="Content Placeholder 2"/>
          <p:cNvSpPr>
            <a:spLocks noGrp="1"/>
          </p:cNvSpPr>
          <p:nvPr>
            <p:ph idx="1"/>
          </p:nvPr>
        </p:nvSpPr>
        <p:spPr>
          <a:xfrm>
            <a:off x="677334" y="1381991"/>
            <a:ext cx="8596668" cy="4659371"/>
          </a:xfrm>
        </p:spPr>
        <p:txBody>
          <a:bodyPr>
            <a:normAutofit/>
          </a:bodyPr>
          <a:lstStyle/>
          <a:p>
            <a:pPr marL="0" indent="0">
              <a:buNone/>
            </a:pPr>
            <a:r>
              <a:rPr lang="en-IN" b="1" dirty="0" err="1" smtClean="0">
                <a:solidFill>
                  <a:schemeClr val="accent2">
                    <a:lumMod val="75000"/>
                  </a:schemeClr>
                </a:solidFill>
              </a:rPr>
              <a:t>Global.asax</a:t>
            </a:r>
            <a:r>
              <a:rPr lang="en-IN" b="1" dirty="0" smtClean="0">
                <a:solidFill>
                  <a:schemeClr val="accent2">
                    <a:lumMod val="75000"/>
                  </a:schemeClr>
                </a:solidFill>
              </a:rPr>
              <a:t> </a:t>
            </a:r>
            <a:r>
              <a:rPr lang="en-IN" b="1" dirty="0">
                <a:solidFill>
                  <a:schemeClr val="accent2">
                    <a:lumMod val="75000"/>
                  </a:schemeClr>
                </a:solidFill>
              </a:rPr>
              <a:t>file </a:t>
            </a:r>
            <a:r>
              <a:rPr lang="en-IN" b="1" dirty="0" smtClean="0">
                <a:solidFill>
                  <a:schemeClr val="accent2">
                    <a:lumMod val="75000"/>
                  </a:schemeClr>
                </a:solidFill>
              </a:rPr>
              <a:t>contains </a:t>
            </a:r>
            <a:r>
              <a:rPr lang="en-IN" b="1" dirty="0">
                <a:solidFill>
                  <a:schemeClr val="accent2">
                    <a:lumMod val="75000"/>
                  </a:schemeClr>
                </a:solidFill>
              </a:rPr>
              <a:t>the </a:t>
            </a:r>
            <a:r>
              <a:rPr lang="en-IN" b="1" dirty="0" smtClean="0">
                <a:solidFill>
                  <a:schemeClr val="accent2">
                    <a:lumMod val="75000"/>
                  </a:schemeClr>
                </a:solidFill>
              </a:rPr>
              <a:t>2 types of application </a:t>
            </a:r>
            <a:r>
              <a:rPr lang="en-IN" b="1" dirty="0">
                <a:solidFill>
                  <a:schemeClr val="accent2">
                    <a:lumMod val="75000"/>
                  </a:schemeClr>
                </a:solidFill>
              </a:rPr>
              <a:t>level events. </a:t>
            </a:r>
            <a:r>
              <a:rPr lang="en-IN" dirty="0">
                <a:solidFill>
                  <a:schemeClr val="accent2">
                    <a:lumMod val="75000"/>
                  </a:schemeClr>
                </a:solidFill>
              </a:rPr>
              <a:t/>
            </a:r>
            <a:br>
              <a:rPr lang="en-IN" dirty="0">
                <a:solidFill>
                  <a:schemeClr val="accent2">
                    <a:lumMod val="75000"/>
                  </a:schemeClr>
                </a:solidFill>
              </a:rPr>
            </a:br>
            <a:endParaRPr lang="en-IN" dirty="0" smtClean="0">
              <a:solidFill>
                <a:schemeClr val="accent2">
                  <a:lumMod val="75000"/>
                </a:schemeClr>
              </a:solidFill>
            </a:endParaRPr>
          </a:p>
          <a:p>
            <a:pPr marL="0" indent="0">
              <a:buNone/>
            </a:pPr>
            <a:r>
              <a:rPr lang="en-IN" b="1" dirty="0" smtClean="0">
                <a:solidFill>
                  <a:schemeClr val="accent2">
                    <a:lumMod val="75000"/>
                  </a:schemeClr>
                </a:solidFill>
              </a:rPr>
              <a:t>Application </a:t>
            </a:r>
            <a:r>
              <a:rPr lang="en-IN" b="1" dirty="0">
                <a:solidFill>
                  <a:schemeClr val="accent2">
                    <a:lumMod val="75000"/>
                  </a:schemeClr>
                </a:solidFill>
              </a:rPr>
              <a:t>events</a:t>
            </a:r>
            <a:r>
              <a:rPr lang="en-IN" dirty="0"/>
              <a:t> are used to initialize data that needs to be available to all the current sessions of the application. </a:t>
            </a:r>
            <a:endParaRPr lang="en-IN" dirty="0" smtClean="0"/>
          </a:p>
          <a:p>
            <a:pPr marL="0" indent="0">
              <a:buNone/>
            </a:pPr>
            <a:r>
              <a:rPr lang="en-IN" b="1" dirty="0" smtClean="0">
                <a:solidFill>
                  <a:schemeClr val="accent2">
                    <a:lumMod val="75000"/>
                  </a:schemeClr>
                </a:solidFill>
              </a:rPr>
              <a:t>Session </a:t>
            </a:r>
            <a:r>
              <a:rPr lang="en-IN" b="1" dirty="0">
                <a:solidFill>
                  <a:schemeClr val="accent2">
                    <a:lumMod val="75000"/>
                  </a:schemeClr>
                </a:solidFill>
              </a:rPr>
              <a:t>events</a:t>
            </a:r>
            <a:r>
              <a:rPr lang="en-IN" dirty="0"/>
              <a:t> are used to initialize data that needs to be available only for a given individual session, but not between multiple sessions.</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364980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687" y="609600"/>
            <a:ext cx="8596668" cy="1320800"/>
          </a:xfrm>
        </p:spPr>
        <p:txBody>
          <a:bodyPr/>
          <a:lstStyle/>
          <a:p>
            <a:r>
              <a:rPr lang="en-IN" b="1" dirty="0"/>
              <a:t>What is a Web Application</a:t>
            </a:r>
            <a:r>
              <a:rPr lang="en-IN" b="1" dirty="0" smtClean="0"/>
              <a:t>?</a:t>
            </a:r>
            <a:endParaRPr lang="en-IN" dirty="0"/>
          </a:p>
        </p:txBody>
      </p:sp>
      <p:sp>
        <p:nvSpPr>
          <p:cNvPr id="3" name="Content Placeholder 2"/>
          <p:cNvSpPr>
            <a:spLocks noGrp="1"/>
          </p:cNvSpPr>
          <p:nvPr>
            <p:ph idx="1"/>
          </p:nvPr>
        </p:nvSpPr>
        <p:spPr/>
        <p:txBody>
          <a:bodyPr>
            <a:normAutofit/>
          </a:bodyPr>
          <a:lstStyle/>
          <a:p>
            <a:pPr marL="0" indent="0">
              <a:buNone/>
            </a:pPr>
            <a:r>
              <a:rPr lang="en-IN" b="1" dirty="0"/>
              <a:t>A web application is an application that is accessed by users using a web browser. </a:t>
            </a:r>
            <a:endParaRPr lang="en-IN" b="1" dirty="0" smtClean="0"/>
          </a:p>
          <a:p>
            <a:pPr marL="0" indent="0">
              <a:buNone/>
            </a:pPr>
            <a:r>
              <a:rPr lang="en-IN" b="1" dirty="0" smtClean="0"/>
              <a:t>Examples </a:t>
            </a:r>
            <a:r>
              <a:rPr lang="en-IN" b="1" dirty="0"/>
              <a:t>of web browsers include</a:t>
            </a:r>
            <a:r>
              <a:rPr lang="en-IN" dirty="0"/>
              <a:t> </a:t>
            </a:r>
            <a:endParaRPr lang="en-IN" dirty="0" smtClean="0"/>
          </a:p>
          <a:p>
            <a:r>
              <a:rPr lang="en-IN" dirty="0"/>
              <a:t>Microsoft Internet </a:t>
            </a:r>
            <a:r>
              <a:rPr lang="en-IN" dirty="0" smtClean="0"/>
              <a:t>Explorer</a:t>
            </a:r>
          </a:p>
          <a:p>
            <a:r>
              <a:rPr lang="en-IN" dirty="0" smtClean="0"/>
              <a:t>Google Chrome</a:t>
            </a:r>
          </a:p>
          <a:p>
            <a:r>
              <a:rPr lang="en-IN" dirty="0" smtClean="0"/>
              <a:t>Mozilla </a:t>
            </a:r>
            <a:r>
              <a:rPr lang="en-IN" dirty="0" err="1" smtClean="0"/>
              <a:t>FireFox</a:t>
            </a:r>
            <a:endParaRPr lang="en-IN" dirty="0" smtClean="0"/>
          </a:p>
          <a:p>
            <a:r>
              <a:rPr lang="en-IN" dirty="0" smtClean="0"/>
              <a:t>Apple Safari</a:t>
            </a:r>
          </a:p>
          <a:p>
            <a:r>
              <a:rPr lang="en-IN" dirty="0" smtClean="0"/>
              <a:t>Netscape </a:t>
            </a:r>
            <a:r>
              <a:rPr lang="en-IN" dirty="0"/>
              <a:t>Navigator</a:t>
            </a:r>
            <a:r>
              <a:rPr lang="en-IN" dirty="0" smtClean="0"/>
              <a:t/>
            </a:r>
            <a:br>
              <a:rPr lang="en-IN" dirty="0" smtClean="0"/>
            </a:b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414795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7700"/>
          </a:xfrm>
        </p:spPr>
        <p:txBody>
          <a:bodyPr/>
          <a:lstStyle/>
          <a:p>
            <a:r>
              <a:rPr lang="en-IN" dirty="0" smtClean="0"/>
              <a:t>Example</a:t>
            </a:r>
            <a:endParaRPr lang="en-IN" dirty="0"/>
          </a:p>
        </p:txBody>
      </p:sp>
      <p:sp>
        <p:nvSpPr>
          <p:cNvPr id="3" name="Rectangle 2"/>
          <p:cNvSpPr/>
          <p:nvPr/>
        </p:nvSpPr>
        <p:spPr>
          <a:xfrm>
            <a:off x="677334" y="1634156"/>
            <a:ext cx="8596668" cy="2031325"/>
          </a:xfrm>
          <a:prstGeom prst="rect">
            <a:avLst/>
          </a:prstGeom>
        </p:spPr>
        <p:txBody>
          <a:bodyPr wrap="square">
            <a:spAutoFit/>
          </a:bodyPr>
          <a:lstStyle/>
          <a:p>
            <a:endParaRPr lang="en-IN" dirty="0"/>
          </a:p>
          <a:p>
            <a:pPr>
              <a:buFont typeface="+mj-lt"/>
              <a:buAutoNum type="arabicPeriod"/>
            </a:pPr>
            <a:r>
              <a:rPr lang="en-IN" b="1" dirty="0" err="1"/>
              <a:t>Application_Start</a:t>
            </a:r>
            <a:r>
              <a:rPr lang="en-IN" dirty="0"/>
              <a:t>() event gets fired, when a first request is made, and if the application is not already running.</a:t>
            </a:r>
          </a:p>
          <a:p>
            <a:pPr>
              <a:buFont typeface="+mj-lt"/>
              <a:buAutoNum type="arabicPeriod"/>
            </a:pPr>
            <a:r>
              <a:rPr lang="en-IN" b="1" dirty="0" err="1"/>
              <a:t>Session_Start</a:t>
            </a:r>
            <a:r>
              <a:rPr lang="en-IN" dirty="0"/>
              <a:t>() event is fired every time a new browser instance, with a different session-id, visits the application.</a:t>
            </a:r>
          </a:p>
          <a:p>
            <a:pPr>
              <a:buFont typeface="+mj-lt"/>
              <a:buAutoNum type="arabicPeriod"/>
            </a:pPr>
            <a:r>
              <a:rPr lang="en-IN" b="1" dirty="0" err="1"/>
              <a:t>Session_End</a:t>
            </a:r>
            <a:r>
              <a:rPr lang="en-IN" dirty="0"/>
              <a:t>() event is fired when the user session times out. The default is 20 minutes. This can be configured in the </a:t>
            </a:r>
            <a:r>
              <a:rPr lang="en-IN" dirty="0" err="1"/>
              <a:t>web.config</a:t>
            </a:r>
            <a:r>
              <a:rPr lang="en-IN" dirty="0"/>
              <a:t> file.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542303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Page Life Cycle</a:t>
            </a:r>
            <a:endParaRPr lang="en-IN" dirty="0"/>
          </a:p>
        </p:txBody>
      </p:sp>
      <p:sp>
        <p:nvSpPr>
          <p:cNvPr id="3" name="Content Placeholder 2"/>
          <p:cNvSpPr>
            <a:spLocks noGrp="1"/>
          </p:cNvSpPr>
          <p:nvPr>
            <p:ph idx="1"/>
          </p:nvPr>
        </p:nvSpPr>
        <p:spPr>
          <a:xfrm>
            <a:off x="677334" y="1506683"/>
            <a:ext cx="8596668" cy="4534680"/>
          </a:xfrm>
        </p:spPr>
        <p:txBody>
          <a:bodyPr/>
          <a:lstStyle/>
          <a:p>
            <a:pPr>
              <a:buFont typeface="+mj-lt"/>
              <a:buAutoNum type="arabicPeriod"/>
            </a:pPr>
            <a:r>
              <a:rPr lang="en-IN" dirty="0" smtClean="0"/>
              <a:t>Web </a:t>
            </a:r>
            <a:r>
              <a:rPr lang="en-IN" dirty="0"/>
              <a:t>Application creates an instance of the requested </a:t>
            </a:r>
            <a:r>
              <a:rPr lang="en-IN" dirty="0" err="1"/>
              <a:t>webform</a:t>
            </a:r>
            <a:r>
              <a:rPr lang="en-IN" dirty="0" smtClean="0"/>
              <a:t>.</a:t>
            </a:r>
          </a:p>
          <a:p>
            <a:pPr>
              <a:buFont typeface="+mj-lt"/>
              <a:buAutoNum type="arabicPeriod"/>
            </a:pPr>
            <a:r>
              <a:rPr lang="en-IN" dirty="0" smtClean="0"/>
              <a:t>Processes </a:t>
            </a:r>
            <a:r>
              <a:rPr lang="en-IN" dirty="0"/>
              <a:t>the events of the </a:t>
            </a:r>
            <a:r>
              <a:rPr lang="en-IN" dirty="0" err="1"/>
              <a:t>webform</a:t>
            </a:r>
            <a:r>
              <a:rPr lang="en-IN" dirty="0" smtClean="0"/>
              <a:t>.</a:t>
            </a:r>
          </a:p>
          <a:p>
            <a:pPr>
              <a:buFont typeface="+mj-lt"/>
              <a:buAutoNum type="arabicPeriod"/>
            </a:pPr>
            <a:r>
              <a:rPr lang="en-IN" dirty="0" smtClean="0"/>
              <a:t>Generates </a:t>
            </a:r>
            <a:r>
              <a:rPr lang="en-IN" dirty="0"/>
              <a:t>the HTML, and sends the HTML back to the requested client</a:t>
            </a:r>
            <a:r>
              <a:rPr lang="en-IN" dirty="0" smtClean="0"/>
              <a:t>.</a:t>
            </a:r>
          </a:p>
          <a:p>
            <a:pPr>
              <a:buFont typeface="+mj-lt"/>
              <a:buAutoNum type="arabicPeriod"/>
            </a:pPr>
            <a:r>
              <a:rPr lang="en-IN" dirty="0" smtClean="0"/>
              <a:t>The </a:t>
            </a:r>
            <a:r>
              <a:rPr lang="en-IN" dirty="0" err="1"/>
              <a:t>webform</a:t>
            </a:r>
            <a:r>
              <a:rPr lang="en-IN" dirty="0"/>
              <a:t> gets destroyed and removed from the memory.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41626218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0"/>
            <a:ext cx="8596668" cy="685800"/>
          </a:xfrm>
        </p:spPr>
        <p:txBody>
          <a:bodyPr/>
          <a:lstStyle/>
          <a:p>
            <a:r>
              <a:rPr lang="en-IN" dirty="0"/>
              <a:t>ASP.NET Page Life Cycle </a:t>
            </a:r>
            <a:r>
              <a:rPr lang="en-IN" dirty="0" smtClean="0"/>
              <a:t>Events</a:t>
            </a:r>
            <a:endParaRPr lang="en-IN" dirty="0"/>
          </a:p>
        </p:txBody>
      </p:sp>
      <p:graphicFrame>
        <p:nvGraphicFramePr>
          <p:cNvPr id="4" name="Table 3"/>
          <p:cNvGraphicFramePr>
            <a:graphicFrameLocks noGrp="1"/>
          </p:cNvGraphicFramePr>
          <p:nvPr>
            <p:extLst/>
          </p:nvPr>
        </p:nvGraphicFramePr>
        <p:xfrm>
          <a:off x="270162" y="685800"/>
          <a:ext cx="11637820" cy="5915751"/>
        </p:xfrm>
        <a:graphic>
          <a:graphicData uri="http://schemas.openxmlformats.org/drawingml/2006/table">
            <a:tbl>
              <a:tblPr firstRow="1" bandRow="1">
                <a:tableStyleId>{5C22544A-7EE6-4342-B048-85BDC9FD1C3A}</a:tableStyleId>
              </a:tblPr>
              <a:tblGrid>
                <a:gridCol w="1711133"/>
                <a:gridCol w="9926687"/>
              </a:tblGrid>
              <a:tr h="122197">
                <a:tc>
                  <a:txBody>
                    <a:bodyPr/>
                    <a:lstStyle/>
                    <a:p>
                      <a:endParaRPr lang="en-IN" sz="1200" dirty="0"/>
                    </a:p>
                  </a:txBody>
                  <a:tcPr/>
                </a:tc>
                <a:tc>
                  <a:txBody>
                    <a:bodyPr/>
                    <a:lstStyle/>
                    <a:p>
                      <a:endParaRPr lang="en-IN" sz="1200" dirty="0"/>
                    </a:p>
                  </a:txBody>
                  <a:tcPr/>
                </a:tc>
              </a:tr>
              <a:tr h="795944">
                <a:tc>
                  <a:txBody>
                    <a:bodyPr/>
                    <a:lstStyle/>
                    <a:p>
                      <a:r>
                        <a:rPr lang="en-IN" sz="1200" b="1" dirty="0" err="1" smtClean="0">
                          <a:solidFill>
                            <a:schemeClr val="accent2">
                              <a:lumMod val="75000"/>
                            </a:schemeClr>
                          </a:solidFill>
                        </a:rPr>
                        <a:t>PreInit</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As the name suggests, this event happens just before page initialization event starts.  </a:t>
                      </a:r>
                      <a:r>
                        <a:rPr lang="en-IN" sz="1200" dirty="0" err="1" smtClean="0"/>
                        <a:t>IsPostBack</a:t>
                      </a:r>
                      <a:r>
                        <a:rPr lang="en-IN" sz="1200" dirty="0" smtClean="0"/>
                        <a:t>, </a:t>
                      </a:r>
                      <a:r>
                        <a:rPr lang="en-IN" sz="1200" dirty="0" err="1" smtClean="0"/>
                        <a:t>IsCallback</a:t>
                      </a:r>
                      <a:r>
                        <a:rPr lang="en-IN" sz="1200" dirty="0" smtClean="0"/>
                        <a:t> and </a:t>
                      </a:r>
                      <a:r>
                        <a:rPr lang="en-IN" sz="1200" dirty="0" err="1" smtClean="0"/>
                        <a:t>IsCrossPagePostBack</a:t>
                      </a:r>
                      <a:r>
                        <a:rPr lang="en-IN" sz="1200" dirty="0" smtClean="0"/>
                        <a:t> properties are set at this stage. This event allows us to set the master page and theme of a web application dynamically. </a:t>
                      </a:r>
                      <a:r>
                        <a:rPr lang="en-IN" sz="1200" dirty="0" err="1" smtClean="0"/>
                        <a:t>PreInit</a:t>
                      </a:r>
                      <a:r>
                        <a:rPr lang="en-IN" sz="1200" dirty="0" smtClean="0"/>
                        <a:t> is extensively used when working with dynamic controls.</a:t>
                      </a:r>
                    </a:p>
                    <a:p>
                      <a:endParaRPr lang="en-IN" sz="1200" dirty="0"/>
                    </a:p>
                  </a:txBody>
                  <a:tcPr/>
                </a:tc>
              </a:tr>
              <a:tr h="672083">
                <a:tc>
                  <a:txBody>
                    <a:bodyPr/>
                    <a:lstStyle/>
                    <a:p>
                      <a:r>
                        <a:rPr lang="en-IN" sz="1200" b="1" dirty="0" err="1" smtClean="0">
                          <a:solidFill>
                            <a:schemeClr val="accent2">
                              <a:lumMod val="75000"/>
                            </a:schemeClr>
                          </a:solidFill>
                        </a:rPr>
                        <a:t>Init</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Page </a:t>
                      </a:r>
                      <a:r>
                        <a:rPr lang="en-IN" sz="1200" dirty="0" err="1" smtClean="0"/>
                        <a:t>Init</a:t>
                      </a:r>
                      <a:r>
                        <a:rPr lang="en-IN" sz="1200" dirty="0" smtClean="0"/>
                        <a:t>, event occurs after the </a:t>
                      </a:r>
                      <a:r>
                        <a:rPr lang="en-IN" sz="1200" dirty="0" err="1" smtClean="0"/>
                        <a:t>Init</a:t>
                      </a:r>
                      <a:r>
                        <a:rPr lang="en-IN" sz="1200" dirty="0" smtClean="0"/>
                        <a:t> event, of all the individual controls on the </a:t>
                      </a:r>
                      <a:r>
                        <a:rPr lang="en-IN" sz="1200" dirty="0" err="1" smtClean="0"/>
                        <a:t>webform</a:t>
                      </a:r>
                      <a:r>
                        <a:rPr lang="en-IN" sz="1200" dirty="0" smtClean="0"/>
                        <a:t>. Use this event to read or initialize control properties. The server controls are loaded and initialized from the Web form’s view state.</a:t>
                      </a:r>
                    </a:p>
                    <a:p>
                      <a:endParaRPr lang="en-IN" sz="1200" dirty="0"/>
                    </a:p>
                  </a:txBody>
                  <a:tcPr/>
                </a:tc>
              </a:tr>
              <a:tr h="397140">
                <a:tc>
                  <a:txBody>
                    <a:bodyPr/>
                    <a:lstStyle/>
                    <a:p>
                      <a:r>
                        <a:rPr lang="en-IN" sz="1200" b="1" dirty="0" err="1" smtClean="0">
                          <a:solidFill>
                            <a:schemeClr val="accent2">
                              <a:lumMod val="75000"/>
                            </a:schemeClr>
                          </a:solidFill>
                        </a:rPr>
                        <a:t>InitComplete</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As the name says, this event gets raised immediately after page initialization.</a:t>
                      </a:r>
                    </a:p>
                    <a:p>
                      <a:endParaRPr lang="en-IN" sz="1200" dirty="0"/>
                    </a:p>
                  </a:txBody>
                  <a:tcPr/>
                </a:tc>
              </a:tr>
              <a:tr h="305492">
                <a:tc>
                  <a:txBody>
                    <a:bodyPr/>
                    <a:lstStyle/>
                    <a:p>
                      <a:r>
                        <a:rPr lang="en-IN" sz="1200" b="1" dirty="0" err="1" smtClean="0">
                          <a:solidFill>
                            <a:schemeClr val="accent2">
                              <a:lumMod val="75000"/>
                            </a:schemeClr>
                          </a:solidFill>
                        </a:rPr>
                        <a:t>PreLoad</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Happens just before the Page Load event.</a:t>
                      </a:r>
                    </a:p>
                    <a:p>
                      <a:endParaRPr lang="en-IN" sz="1200" dirty="0"/>
                    </a:p>
                  </a:txBody>
                  <a:tcPr/>
                </a:tc>
              </a:tr>
              <a:tr h="397140">
                <a:tc>
                  <a:txBody>
                    <a:bodyPr/>
                    <a:lstStyle/>
                    <a:p>
                      <a:r>
                        <a:rPr lang="en-IN" sz="1200" b="1" dirty="0" smtClean="0">
                          <a:solidFill>
                            <a:schemeClr val="accent2">
                              <a:lumMod val="75000"/>
                            </a:schemeClr>
                          </a:solidFill>
                        </a:rPr>
                        <a:t>Load</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Page Load event, occurs before the load event of all the individual controls on that </a:t>
                      </a:r>
                      <a:r>
                        <a:rPr lang="en-IN" sz="1200" dirty="0" err="1" smtClean="0"/>
                        <a:t>webform</a:t>
                      </a:r>
                      <a:r>
                        <a:rPr lang="en-IN" sz="1200" dirty="0" smtClean="0"/>
                        <a:t>. </a:t>
                      </a:r>
                    </a:p>
                    <a:p>
                      <a:endParaRPr lang="en-IN" sz="1200" dirty="0"/>
                    </a:p>
                  </a:txBody>
                  <a:tcPr/>
                </a:tc>
              </a:tr>
              <a:tr h="488788">
                <a:tc>
                  <a:txBody>
                    <a:bodyPr/>
                    <a:lstStyle/>
                    <a:p>
                      <a:r>
                        <a:rPr lang="en-IN" sz="1200" b="1" dirty="0" smtClean="0">
                          <a:solidFill>
                            <a:schemeClr val="accent2">
                              <a:lumMod val="75000"/>
                            </a:schemeClr>
                          </a:solidFill>
                        </a:rPr>
                        <a:t>Control Events</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After the Page load event, the control events like button's click, </a:t>
                      </a:r>
                      <a:r>
                        <a:rPr lang="en-IN" sz="1200" dirty="0" err="1" smtClean="0"/>
                        <a:t>dropdownlist's</a:t>
                      </a:r>
                      <a:r>
                        <a:rPr lang="en-IN" sz="1200" dirty="0" smtClean="0"/>
                        <a:t> selected index changed events are raised.</a:t>
                      </a:r>
                    </a:p>
                    <a:p>
                      <a:endParaRPr lang="en-IN" sz="1200" dirty="0"/>
                    </a:p>
                  </a:txBody>
                  <a:tcPr/>
                </a:tc>
              </a:tr>
              <a:tr h="305492">
                <a:tc>
                  <a:txBody>
                    <a:bodyPr/>
                    <a:lstStyle/>
                    <a:p>
                      <a:r>
                        <a:rPr lang="en-IN" sz="1200" b="1" dirty="0" smtClean="0">
                          <a:solidFill>
                            <a:schemeClr val="accent2">
                              <a:lumMod val="75000"/>
                            </a:schemeClr>
                          </a:solidFill>
                        </a:rPr>
                        <a:t>Load Complete</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This event is raised after the control events are handled.</a:t>
                      </a:r>
                    </a:p>
                    <a:p>
                      <a:endParaRPr lang="en-IN" sz="1200" dirty="0"/>
                    </a:p>
                  </a:txBody>
                  <a:tcPr/>
                </a:tc>
              </a:tr>
              <a:tr h="305492">
                <a:tc>
                  <a:txBody>
                    <a:bodyPr/>
                    <a:lstStyle/>
                    <a:p>
                      <a:r>
                        <a:rPr lang="en-IN" sz="1200" b="1" dirty="0" err="1" smtClean="0">
                          <a:solidFill>
                            <a:schemeClr val="accent2">
                              <a:lumMod val="75000"/>
                            </a:schemeClr>
                          </a:solidFill>
                        </a:rPr>
                        <a:t>PreRender</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This event is raised just before the rendering stage of the page. </a:t>
                      </a:r>
                    </a:p>
                    <a:p>
                      <a:endParaRPr lang="en-IN" sz="1200" dirty="0"/>
                    </a:p>
                  </a:txBody>
                  <a:tcPr/>
                </a:tc>
              </a:tr>
              <a:tr h="305492">
                <a:tc>
                  <a:txBody>
                    <a:bodyPr/>
                    <a:lstStyle/>
                    <a:p>
                      <a:r>
                        <a:rPr lang="en-IN" sz="1200" b="1" dirty="0" err="1" smtClean="0">
                          <a:solidFill>
                            <a:schemeClr val="accent2">
                              <a:lumMod val="75000"/>
                            </a:schemeClr>
                          </a:solidFill>
                        </a:rPr>
                        <a:t>PreRenderComplete</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Raised immediately after the </a:t>
                      </a:r>
                      <a:r>
                        <a:rPr lang="en-IN" sz="1200" dirty="0" err="1" smtClean="0"/>
                        <a:t>PreRender</a:t>
                      </a:r>
                      <a:r>
                        <a:rPr lang="en-IN" sz="1200" dirty="0" smtClean="0"/>
                        <a:t> event.</a:t>
                      </a:r>
                    </a:p>
                    <a:p>
                      <a:endParaRPr lang="en-IN" sz="1200" dirty="0"/>
                    </a:p>
                  </a:txBody>
                  <a:tcPr/>
                </a:tc>
              </a:tr>
              <a:tr h="397140">
                <a:tc>
                  <a:txBody>
                    <a:bodyPr/>
                    <a:lstStyle/>
                    <a:p>
                      <a:r>
                        <a:rPr lang="en-IN" sz="1200" b="1" dirty="0" smtClean="0">
                          <a:solidFill>
                            <a:schemeClr val="accent2">
                              <a:lumMod val="75000"/>
                            </a:schemeClr>
                          </a:solidFill>
                        </a:rPr>
                        <a:t>Unload</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Raised for each control and then for the page. At this stage the page is, unloaded from memory.</a:t>
                      </a:r>
                    </a:p>
                    <a:p>
                      <a:endParaRPr lang="en-IN" sz="1200" dirty="0"/>
                    </a:p>
                  </a:txBody>
                  <a:tcPr/>
                </a:tc>
              </a:tr>
              <a:tr h="305492">
                <a:tc>
                  <a:txBody>
                    <a:bodyPr/>
                    <a:lstStyle/>
                    <a:p>
                      <a:r>
                        <a:rPr lang="en-IN" sz="1200" b="1" dirty="0" smtClean="0">
                          <a:solidFill>
                            <a:schemeClr val="accent2">
                              <a:lumMod val="75000"/>
                            </a:schemeClr>
                          </a:solidFill>
                        </a:rPr>
                        <a:t>Error</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smtClean="0"/>
                        <a:t>This event occurs only if there is an unhandled exception. </a:t>
                      </a:r>
                    </a:p>
                    <a:p>
                      <a:endParaRPr lang="en-IN" sz="1200"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2477010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Validation controls</a:t>
            </a:r>
            <a:endParaRPr lang="en-IN" dirty="0"/>
          </a:p>
        </p:txBody>
      </p:sp>
      <p:sp>
        <p:nvSpPr>
          <p:cNvPr id="3" name="Content Placeholder 2"/>
          <p:cNvSpPr>
            <a:spLocks noGrp="1"/>
          </p:cNvSpPr>
          <p:nvPr>
            <p:ph idx="1"/>
          </p:nvPr>
        </p:nvSpPr>
        <p:spPr>
          <a:xfrm>
            <a:off x="677334" y="1402054"/>
            <a:ext cx="8596668" cy="3117992"/>
          </a:xfrm>
        </p:spPr>
        <p:txBody>
          <a:bodyPr/>
          <a:lstStyle/>
          <a:p>
            <a:pPr marL="0" indent="0">
              <a:buNone/>
            </a:pPr>
            <a:r>
              <a:rPr lang="en-IN" b="1" dirty="0"/>
              <a:t>Validation controls are used to ensure if, the data, entered by the user is valid. Microsoft asp.net framework, provides 6 built-in validation controls. </a:t>
            </a:r>
            <a:endParaRPr lang="en-IN" b="1" dirty="0" smtClean="0"/>
          </a:p>
          <a:p>
            <a:pPr>
              <a:buFont typeface="+mj-lt"/>
              <a:buAutoNum type="arabicPeriod"/>
            </a:pPr>
            <a:r>
              <a:rPr lang="pt-BR" dirty="0" smtClean="0"/>
              <a:t>RequiredFieldValidator</a:t>
            </a:r>
          </a:p>
          <a:p>
            <a:pPr>
              <a:buFont typeface="+mj-lt"/>
              <a:buAutoNum type="arabicPeriod"/>
            </a:pPr>
            <a:r>
              <a:rPr lang="pt-BR" dirty="0" smtClean="0"/>
              <a:t>RangeValidator</a:t>
            </a:r>
            <a:r>
              <a:rPr lang="pt-BR" dirty="0"/>
              <a:t> </a:t>
            </a:r>
            <a:endParaRPr lang="pt-BR" dirty="0" smtClean="0"/>
          </a:p>
          <a:p>
            <a:pPr>
              <a:buFont typeface="+mj-lt"/>
              <a:buAutoNum type="arabicPeriod"/>
            </a:pPr>
            <a:r>
              <a:rPr lang="pt-BR" dirty="0" smtClean="0"/>
              <a:t>RegularExpressionValidator</a:t>
            </a:r>
          </a:p>
          <a:p>
            <a:pPr>
              <a:buFont typeface="+mj-lt"/>
              <a:buAutoNum type="arabicPeriod"/>
            </a:pPr>
            <a:r>
              <a:rPr lang="pt-BR" dirty="0" smtClean="0"/>
              <a:t>CompareValidator</a:t>
            </a:r>
          </a:p>
          <a:p>
            <a:pPr>
              <a:buFont typeface="+mj-lt"/>
              <a:buAutoNum type="arabicPeriod"/>
            </a:pPr>
            <a:r>
              <a:rPr lang="pt-BR" dirty="0" smtClean="0"/>
              <a:t>CustomValidator </a:t>
            </a:r>
            <a:r>
              <a:rPr lang="pt-BR" dirty="0"/>
              <a:t>   </a:t>
            </a:r>
            <a:endParaRPr lang="pt-BR" dirty="0" smtClean="0"/>
          </a:p>
          <a:p>
            <a:pPr>
              <a:buFont typeface="+mj-lt"/>
              <a:buAutoNum type="arabicPeriod"/>
            </a:pPr>
            <a:r>
              <a:rPr lang="pt-BR" dirty="0" smtClean="0"/>
              <a:t>ValidationSummary</a:t>
            </a:r>
            <a:r>
              <a:rPr lang="pt-BR" dirty="0"/>
              <a:t> </a:t>
            </a:r>
            <a:endParaRPr lang="en-IN" dirty="0"/>
          </a:p>
        </p:txBody>
      </p:sp>
      <p:pic>
        <p:nvPicPr>
          <p:cNvPr id="4" name="Picture 3"/>
          <p:cNvPicPr>
            <a:picLocks noChangeAspect="1"/>
          </p:cNvPicPr>
          <p:nvPr/>
        </p:nvPicPr>
        <p:blipFill>
          <a:blip r:embed="rId2"/>
          <a:stretch>
            <a:fillRect/>
          </a:stretch>
        </p:blipFill>
        <p:spPr>
          <a:xfrm>
            <a:off x="677334" y="4998460"/>
            <a:ext cx="3781425" cy="10382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6171236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Client </a:t>
            </a:r>
            <a:r>
              <a:rPr lang="en-IN" b="1" dirty="0"/>
              <a:t>side and server side </a:t>
            </a:r>
            <a:r>
              <a:rPr lang="en-IN" b="1" dirty="0" smtClean="0"/>
              <a:t>validation</a:t>
            </a:r>
            <a:endParaRPr lang="en-IN" dirty="0"/>
          </a:p>
        </p:txBody>
      </p:sp>
      <p:sp>
        <p:nvSpPr>
          <p:cNvPr id="3" name="Content Placeholder 2"/>
          <p:cNvSpPr>
            <a:spLocks noGrp="1"/>
          </p:cNvSpPr>
          <p:nvPr>
            <p:ph idx="1"/>
          </p:nvPr>
        </p:nvSpPr>
        <p:spPr/>
        <p:txBody>
          <a:bodyPr/>
          <a:lstStyle/>
          <a:p>
            <a:pPr marL="0" indent="0">
              <a:buNone/>
            </a:pPr>
            <a:r>
              <a:rPr lang="en-IN" b="1" dirty="0" smtClean="0"/>
              <a:t>Validation </a:t>
            </a:r>
            <a:r>
              <a:rPr lang="en-IN" b="1" dirty="0"/>
              <a:t>controls can be used to perform both client side and server side validation</a:t>
            </a:r>
            <a:r>
              <a:rPr lang="en-IN" b="1" dirty="0" smtClean="0"/>
              <a:t>.</a:t>
            </a:r>
          </a:p>
          <a:p>
            <a:pPr marL="0" indent="0">
              <a:buNone/>
            </a:pPr>
            <a:r>
              <a:rPr lang="en-IN" dirty="0"/>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3339698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Display property is supported by all validation controls.</a:t>
            </a:r>
            <a:r>
              <a:rPr lang="en-IN" dirty="0"/>
              <a:t/>
            </a:r>
            <a:br>
              <a:rPr lang="en-IN" dirty="0"/>
            </a:br>
            <a:endParaRPr lang="en-IN" dirty="0"/>
          </a:p>
        </p:txBody>
      </p:sp>
      <p:sp>
        <p:nvSpPr>
          <p:cNvPr id="3" name="Content Placeholder 2"/>
          <p:cNvSpPr>
            <a:spLocks noGrp="1"/>
          </p:cNvSpPr>
          <p:nvPr>
            <p:ph idx="1"/>
          </p:nvPr>
        </p:nvSpPr>
        <p:spPr/>
        <p:txBody>
          <a:bodyPr/>
          <a:lstStyle/>
          <a:p>
            <a:r>
              <a:rPr lang="en-IN" b="1" dirty="0"/>
              <a:t>None</a:t>
            </a:r>
            <a:r>
              <a:rPr lang="en-IN" dirty="0"/>
              <a:t> - Error message not rendered and displayed next to the control. Used to show the error message only in the </a:t>
            </a:r>
            <a:r>
              <a:rPr lang="en-IN" dirty="0" err="1"/>
              <a:t>ValidationSummary</a:t>
            </a:r>
            <a:r>
              <a:rPr lang="en-IN" dirty="0"/>
              <a:t> </a:t>
            </a:r>
            <a:r>
              <a:rPr lang="en-IN" dirty="0" smtClean="0"/>
              <a:t>control</a:t>
            </a:r>
          </a:p>
          <a:p>
            <a:r>
              <a:rPr lang="en-IN" b="1" dirty="0" smtClean="0"/>
              <a:t>Static</a:t>
            </a:r>
            <a:r>
              <a:rPr lang="en-IN" dirty="0"/>
              <a:t> - The error message is displayed next to the control if validation fails. Space is reserved on the page for the message even if validation succeeds. The span tag is rendered with style </a:t>
            </a:r>
            <a:r>
              <a:rPr lang="en-IN" dirty="0" err="1" smtClean="0"/>
              <a:t>visibility:hidden</a:t>
            </a:r>
            <a:endParaRPr lang="en-IN" dirty="0" smtClean="0"/>
          </a:p>
          <a:p>
            <a:r>
              <a:rPr lang="en-IN" b="1" dirty="0" smtClean="0"/>
              <a:t>Dynamic</a:t>
            </a:r>
            <a:r>
              <a:rPr lang="en-IN" dirty="0"/>
              <a:t> - The error message is displayed next to the control if validation fails. Space is not reserved on the page for the message if the validation succeeds. The span tag is rendered with style </a:t>
            </a:r>
            <a:r>
              <a:rPr lang="en-IN" dirty="0" err="1"/>
              <a:t>display:none</a:t>
            </a:r>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56031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a:t>SetFocusOnError</a:t>
            </a:r>
            <a:r>
              <a:rPr lang="en-IN" b="1" dirty="0"/>
              <a:t> property is supported by all validation controls</a:t>
            </a:r>
            <a:r>
              <a:rPr lang="en-IN" dirty="0"/>
              <a:t>. </a:t>
            </a:r>
          </a:p>
        </p:txBody>
      </p:sp>
      <p:sp>
        <p:nvSpPr>
          <p:cNvPr id="3" name="Content Placeholder 2"/>
          <p:cNvSpPr>
            <a:spLocks noGrp="1"/>
          </p:cNvSpPr>
          <p:nvPr>
            <p:ph idx="1"/>
          </p:nvPr>
        </p:nvSpPr>
        <p:spPr/>
        <p:txBody>
          <a:bodyPr/>
          <a:lstStyle/>
          <a:p>
            <a:pPr marL="0" indent="0">
              <a:buNone/>
            </a:pPr>
            <a:r>
              <a:rPr lang="en-IN" dirty="0"/>
              <a:t>If this property is set to true, then the control will automatically receive focus, when the validation fails.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9226312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RequiredField</a:t>
            </a:r>
            <a:r>
              <a:rPr lang="en-IN" b="1" dirty="0"/>
              <a:t> validator control</a:t>
            </a:r>
            <a:endParaRPr lang="en-IN" dirty="0"/>
          </a:p>
        </p:txBody>
      </p:sp>
      <p:sp>
        <p:nvSpPr>
          <p:cNvPr id="3" name="Content Placeholder 2"/>
          <p:cNvSpPr>
            <a:spLocks noGrp="1"/>
          </p:cNvSpPr>
          <p:nvPr>
            <p:ph idx="1"/>
          </p:nvPr>
        </p:nvSpPr>
        <p:spPr>
          <a:xfrm>
            <a:off x="677334" y="2160589"/>
            <a:ext cx="8596668" cy="426747"/>
          </a:xfrm>
        </p:spPr>
        <p:txBody>
          <a:bodyPr/>
          <a:lstStyle/>
          <a:p>
            <a:pPr marL="0" indent="0">
              <a:buNone/>
            </a:pPr>
            <a:r>
              <a:rPr lang="en-IN" dirty="0"/>
              <a:t>This control, ensures that the required field is entered by the </a:t>
            </a:r>
            <a:r>
              <a:rPr lang="en-IN" dirty="0" smtClean="0"/>
              <a:t>user.</a:t>
            </a:r>
            <a:endParaRPr lang="en-IN" dirty="0"/>
          </a:p>
        </p:txBody>
      </p:sp>
      <p:pic>
        <p:nvPicPr>
          <p:cNvPr id="4" name="Picture 3"/>
          <p:cNvPicPr>
            <a:picLocks noChangeAspect="1"/>
          </p:cNvPicPr>
          <p:nvPr/>
        </p:nvPicPr>
        <p:blipFill>
          <a:blip r:embed="rId2"/>
          <a:stretch>
            <a:fillRect/>
          </a:stretch>
        </p:blipFill>
        <p:spPr>
          <a:xfrm>
            <a:off x="794471" y="2967471"/>
            <a:ext cx="3952875" cy="10477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061747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Rangevalidator</a:t>
            </a:r>
            <a:r>
              <a:rPr lang="en-IN" dirty="0"/>
              <a:t> </a:t>
            </a:r>
            <a:r>
              <a:rPr lang="en-IN" dirty="0" smtClean="0"/>
              <a:t>control</a:t>
            </a:r>
            <a:endParaRPr lang="en-IN" dirty="0"/>
          </a:p>
        </p:txBody>
      </p:sp>
      <p:sp>
        <p:nvSpPr>
          <p:cNvPr id="3" name="Content Placeholder 2"/>
          <p:cNvSpPr>
            <a:spLocks noGrp="1"/>
          </p:cNvSpPr>
          <p:nvPr>
            <p:ph idx="1"/>
          </p:nvPr>
        </p:nvSpPr>
        <p:spPr>
          <a:xfrm>
            <a:off x="677334" y="1544931"/>
            <a:ext cx="8596668" cy="499484"/>
          </a:xfrm>
        </p:spPr>
        <p:txBody>
          <a:bodyPr/>
          <a:lstStyle/>
          <a:p>
            <a:pPr marL="0" indent="0">
              <a:buNone/>
            </a:pPr>
            <a:r>
              <a:rPr lang="en-IN" dirty="0"/>
              <a:t>This control is used to check if the value is within a specified range of values. </a:t>
            </a:r>
          </a:p>
        </p:txBody>
      </p:sp>
      <p:pic>
        <p:nvPicPr>
          <p:cNvPr id="4" name="Picture 3"/>
          <p:cNvPicPr>
            <a:picLocks noChangeAspect="1"/>
          </p:cNvPicPr>
          <p:nvPr/>
        </p:nvPicPr>
        <p:blipFill>
          <a:blip r:embed="rId2"/>
          <a:stretch>
            <a:fillRect/>
          </a:stretch>
        </p:blipFill>
        <p:spPr>
          <a:xfrm>
            <a:off x="677334" y="2410332"/>
            <a:ext cx="5505450" cy="962025"/>
          </a:xfrm>
          <a:prstGeom prst="rect">
            <a:avLst/>
          </a:prstGeom>
        </p:spPr>
      </p:pic>
      <p:sp>
        <p:nvSpPr>
          <p:cNvPr id="5" name="Title 1"/>
          <p:cNvSpPr txBox="1">
            <a:spLocks/>
          </p:cNvSpPr>
          <p:nvPr/>
        </p:nvSpPr>
        <p:spPr>
          <a:xfrm>
            <a:off x="549179" y="360968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Properties specific to </a:t>
            </a:r>
            <a:r>
              <a:rPr lang="en-IN" b="1" dirty="0" err="1"/>
              <a:t>Rangevalidator</a:t>
            </a:r>
            <a:r>
              <a:rPr lang="en-IN" b="1" dirty="0"/>
              <a:t> </a:t>
            </a:r>
            <a:r>
              <a:rPr lang="en-IN" b="1" dirty="0" smtClean="0"/>
              <a:t>control</a:t>
            </a:r>
            <a:endParaRPr lang="en-IN" dirty="0"/>
          </a:p>
        </p:txBody>
      </p:sp>
      <p:sp>
        <p:nvSpPr>
          <p:cNvPr id="6" name="Content Placeholder 2"/>
          <p:cNvSpPr txBox="1">
            <a:spLocks/>
          </p:cNvSpPr>
          <p:nvPr/>
        </p:nvSpPr>
        <p:spPr>
          <a:xfrm>
            <a:off x="549179" y="5044504"/>
            <a:ext cx="8596668" cy="139786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b="1" dirty="0"/>
              <a:t>Type</a:t>
            </a:r>
            <a:r>
              <a:rPr lang="en-IN" dirty="0"/>
              <a:t> - This property, specifies the data type of the value to check. Data types supported include - Currency, Date, Double, Integer, String</a:t>
            </a:r>
            <a:r>
              <a:rPr lang="en-IN" dirty="0" smtClean="0"/>
              <a:t>.</a:t>
            </a:r>
          </a:p>
          <a:p>
            <a:r>
              <a:rPr lang="en-IN" b="1" dirty="0" err="1" smtClean="0"/>
              <a:t>MinimumValue</a:t>
            </a:r>
            <a:r>
              <a:rPr lang="en-IN" dirty="0"/>
              <a:t> - The minimum value </a:t>
            </a:r>
            <a:r>
              <a:rPr lang="en-IN" dirty="0" smtClean="0"/>
              <a:t>allowed</a:t>
            </a:r>
          </a:p>
          <a:p>
            <a:r>
              <a:rPr lang="en-IN" b="1" dirty="0" err="1" smtClean="0"/>
              <a:t>MaximumValue</a:t>
            </a:r>
            <a:r>
              <a:rPr lang="en-IN" dirty="0"/>
              <a:t> - The maximum value allowed</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5498879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CompareValidator</a:t>
            </a:r>
            <a:r>
              <a:rPr lang="en-IN" dirty="0"/>
              <a:t> </a:t>
            </a:r>
            <a:r>
              <a:rPr lang="en-IN" dirty="0" smtClean="0"/>
              <a:t>control</a:t>
            </a:r>
            <a:endParaRPr lang="en-IN" dirty="0"/>
          </a:p>
        </p:txBody>
      </p:sp>
      <p:sp>
        <p:nvSpPr>
          <p:cNvPr id="3" name="Content Placeholder 2"/>
          <p:cNvSpPr>
            <a:spLocks noGrp="1"/>
          </p:cNvSpPr>
          <p:nvPr>
            <p:ph idx="1"/>
          </p:nvPr>
        </p:nvSpPr>
        <p:spPr>
          <a:xfrm>
            <a:off x="677334" y="1361210"/>
            <a:ext cx="8596668" cy="4119044"/>
          </a:xfrm>
        </p:spPr>
        <p:txBody>
          <a:bodyPr>
            <a:normAutofit fontScale="92500" lnSpcReduction="20000"/>
          </a:bodyPr>
          <a:lstStyle/>
          <a:p>
            <a:r>
              <a:rPr lang="en-IN" b="1" dirty="0" err="1"/>
              <a:t>CompareValidator</a:t>
            </a:r>
            <a:r>
              <a:rPr lang="en-IN" b="1" dirty="0"/>
              <a:t> control is used to compare the value of one control with the value of another control or a constant value. </a:t>
            </a:r>
            <a:endParaRPr lang="en-IN" b="1" dirty="0" smtClean="0"/>
          </a:p>
          <a:p>
            <a:r>
              <a:rPr lang="en-IN" b="1" dirty="0" err="1"/>
              <a:t>CompareValidator</a:t>
            </a:r>
            <a:r>
              <a:rPr lang="en-IN" b="1" dirty="0"/>
              <a:t> can also be used for </a:t>
            </a:r>
            <a:r>
              <a:rPr lang="en-IN" b="1" dirty="0" err="1"/>
              <a:t>DataType</a:t>
            </a:r>
            <a:r>
              <a:rPr lang="en-IN" b="1" dirty="0"/>
              <a:t> checking.</a:t>
            </a:r>
            <a:r>
              <a:rPr lang="en-IN" dirty="0"/>
              <a:t/>
            </a:r>
            <a:br>
              <a:rPr lang="en-IN" dirty="0"/>
            </a:br>
            <a:endParaRPr lang="en-IN" b="1" dirty="0"/>
          </a:p>
          <a:p>
            <a:pPr marL="0" indent="0">
              <a:buNone/>
            </a:pPr>
            <a:r>
              <a:rPr lang="en-IN" b="1" dirty="0" smtClean="0"/>
              <a:t>The </a:t>
            </a:r>
            <a:r>
              <a:rPr lang="en-IN" b="1" dirty="0"/>
              <a:t>comparison operation can be any of the following</a:t>
            </a:r>
            <a:r>
              <a:rPr lang="en-IN" b="1" dirty="0" smtClean="0"/>
              <a:t>.</a:t>
            </a:r>
          </a:p>
          <a:p>
            <a:pPr>
              <a:buFont typeface="+mj-lt"/>
              <a:buAutoNum type="arabicPeriod"/>
            </a:pPr>
            <a:r>
              <a:rPr lang="en-IN" dirty="0" smtClean="0"/>
              <a:t>Equal</a:t>
            </a:r>
          </a:p>
          <a:p>
            <a:pPr>
              <a:buFont typeface="+mj-lt"/>
              <a:buAutoNum type="arabicPeriod"/>
            </a:pPr>
            <a:r>
              <a:rPr lang="en-IN" dirty="0" err="1" smtClean="0"/>
              <a:t>GreaterThan</a:t>
            </a:r>
            <a:endParaRPr lang="en-IN" dirty="0" smtClean="0"/>
          </a:p>
          <a:p>
            <a:pPr>
              <a:buFont typeface="+mj-lt"/>
              <a:buAutoNum type="arabicPeriod"/>
            </a:pPr>
            <a:r>
              <a:rPr lang="en-IN" dirty="0" err="1" smtClean="0"/>
              <a:t>GreaterThanEqual</a:t>
            </a:r>
            <a:endParaRPr lang="en-IN" dirty="0" smtClean="0"/>
          </a:p>
          <a:p>
            <a:pPr>
              <a:buFont typeface="+mj-lt"/>
              <a:buAutoNum type="arabicPeriod"/>
            </a:pPr>
            <a:r>
              <a:rPr lang="en-IN" dirty="0" err="1" smtClean="0"/>
              <a:t>LessThan</a:t>
            </a:r>
            <a:endParaRPr lang="en-IN" dirty="0" smtClean="0"/>
          </a:p>
          <a:p>
            <a:pPr>
              <a:buFont typeface="+mj-lt"/>
              <a:buAutoNum type="arabicPeriod"/>
            </a:pPr>
            <a:r>
              <a:rPr lang="en-IN" dirty="0" err="1" smtClean="0"/>
              <a:t>LessThanEqual</a:t>
            </a:r>
            <a:endParaRPr lang="en-IN" dirty="0" smtClean="0"/>
          </a:p>
          <a:p>
            <a:pPr>
              <a:buFont typeface="+mj-lt"/>
              <a:buAutoNum type="arabicPeriod"/>
            </a:pPr>
            <a:r>
              <a:rPr lang="en-IN" dirty="0" err="1" smtClean="0"/>
              <a:t>NotEqual</a:t>
            </a:r>
            <a:endParaRPr lang="en-IN" dirty="0" smtClean="0"/>
          </a:p>
          <a:p>
            <a:pPr>
              <a:buFont typeface="+mj-lt"/>
              <a:buAutoNum type="arabicPeriod"/>
            </a:pPr>
            <a:r>
              <a:rPr lang="en-IN" dirty="0" err="1" smtClean="0"/>
              <a:t>DataTypeCheck</a:t>
            </a:r>
            <a:r>
              <a:rPr lang="en-IN" dirty="0"/>
              <a:t> </a:t>
            </a:r>
            <a:br>
              <a:rPr lang="en-IN" dirty="0"/>
            </a:br>
            <a:endParaRPr lang="en-IN" dirty="0"/>
          </a:p>
        </p:txBody>
      </p:sp>
      <p:pic>
        <p:nvPicPr>
          <p:cNvPr id="4" name="Picture 3"/>
          <p:cNvPicPr>
            <a:picLocks noChangeAspect="1"/>
          </p:cNvPicPr>
          <p:nvPr/>
        </p:nvPicPr>
        <p:blipFill>
          <a:blip r:embed="rId2"/>
          <a:stretch>
            <a:fillRect/>
          </a:stretch>
        </p:blipFill>
        <p:spPr>
          <a:xfrm>
            <a:off x="1774248" y="5300662"/>
            <a:ext cx="5505450" cy="12858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738423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296" y="609600"/>
            <a:ext cx="8596668" cy="1320800"/>
          </a:xfrm>
        </p:spPr>
        <p:txBody>
          <a:bodyPr>
            <a:normAutofit/>
          </a:bodyPr>
          <a:lstStyle/>
          <a:p>
            <a:r>
              <a:rPr lang="en-IN" b="1" dirty="0"/>
              <a:t>What other technologies can be used to build web </a:t>
            </a:r>
            <a:r>
              <a:rPr lang="en-IN" b="1" dirty="0" smtClean="0"/>
              <a:t>applications</a:t>
            </a:r>
            <a:endParaRPr lang="en-IN" dirty="0"/>
          </a:p>
        </p:txBody>
      </p:sp>
      <p:sp>
        <p:nvSpPr>
          <p:cNvPr id="3" name="Content Placeholder 2"/>
          <p:cNvSpPr>
            <a:spLocks noGrp="1"/>
          </p:cNvSpPr>
          <p:nvPr>
            <p:ph idx="1"/>
          </p:nvPr>
        </p:nvSpPr>
        <p:spPr/>
        <p:txBody>
          <a:bodyPr/>
          <a:lstStyle/>
          <a:p>
            <a:r>
              <a:rPr lang="en-IN" dirty="0" smtClean="0"/>
              <a:t>PHP</a:t>
            </a:r>
          </a:p>
          <a:p>
            <a:r>
              <a:rPr lang="en-IN" dirty="0" smtClean="0"/>
              <a:t>Java</a:t>
            </a:r>
          </a:p>
          <a:p>
            <a:r>
              <a:rPr lang="en-IN" dirty="0" smtClean="0"/>
              <a:t>CGI</a:t>
            </a:r>
          </a:p>
          <a:p>
            <a:r>
              <a:rPr lang="en-IN" dirty="0" smtClean="0"/>
              <a:t>Ruby </a:t>
            </a:r>
            <a:r>
              <a:rPr lang="en-IN" dirty="0"/>
              <a:t>on </a:t>
            </a:r>
            <a:r>
              <a:rPr lang="en-IN" dirty="0" smtClean="0"/>
              <a:t>Rails</a:t>
            </a:r>
          </a:p>
          <a:p>
            <a:r>
              <a:rPr lang="en-IN" dirty="0" smtClean="0"/>
              <a:t>Perl</a:t>
            </a:r>
            <a:r>
              <a:rPr lang="en-IN"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430514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Properties </a:t>
            </a:r>
            <a:r>
              <a:rPr lang="en-IN" b="1" dirty="0"/>
              <a:t>that are specific to the compare validator</a:t>
            </a:r>
            <a:endParaRPr lang="en-IN" dirty="0"/>
          </a:p>
        </p:txBody>
      </p:sp>
      <p:sp>
        <p:nvSpPr>
          <p:cNvPr id="3" name="Content Placeholder 2"/>
          <p:cNvSpPr>
            <a:spLocks noGrp="1"/>
          </p:cNvSpPr>
          <p:nvPr>
            <p:ph idx="1"/>
          </p:nvPr>
        </p:nvSpPr>
        <p:spPr/>
        <p:txBody>
          <a:bodyPr/>
          <a:lstStyle/>
          <a:p>
            <a:pPr>
              <a:buFont typeface="+mj-lt"/>
              <a:buAutoNum type="arabicPeriod"/>
            </a:pPr>
            <a:r>
              <a:rPr lang="en-IN" dirty="0" err="1"/>
              <a:t>ControlToCompare</a:t>
            </a:r>
            <a:r>
              <a:rPr lang="en-IN" dirty="0"/>
              <a:t> - The control with which to </a:t>
            </a:r>
            <a:r>
              <a:rPr lang="en-IN" dirty="0" smtClean="0"/>
              <a:t>compare</a:t>
            </a:r>
          </a:p>
          <a:p>
            <a:pPr>
              <a:buFont typeface="+mj-lt"/>
              <a:buAutoNum type="arabicPeriod"/>
            </a:pPr>
            <a:r>
              <a:rPr lang="en-IN" dirty="0" smtClean="0"/>
              <a:t>Type </a:t>
            </a:r>
            <a:r>
              <a:rPr lang="en-IN" dirty="0"/>
              <a:t>- The </a:t>
            </a:r>
            <a:r>
              <a:rPr lang="en-IN" dirty="0" err="1"/>
              <a:t>DataType</a:t>
            </a:r>
            <a:r>
              <a:rPr lang="en-IN" dirty="0"/>
              <a:t> of the value to compare. String, Integer etc</a:t>
            </a:r>
            <a:r>
              <a:rPr lang="en-IN" dirty="0" smtClean="0"/>
              <a:t>.</a:t>
            </a:r>
          </a:p>
          <a:p>
            <a:pPr>
              <a:buFont typeface="+mj-lt"/>
              <a:buAutoNum type="arabicPeriod"/>
            </a:pPr>
            <a:r>
              <a:rPr lang="en-IN" dirty="0" smtClean="0"/>
              <a:t>Operator - </a:t>
            </a:r>
            <a:r>
              <a:rPr lang="en-IN" dirty="0"/>
              <a:t>The comparison operator. Equal, </a:t>
            </a:r>
            <a:r>
              <a:rPr lang="en-IN" dirty="0" err="1"/>
              <a:t>NotEqual</a:t>
            </a:r>
            <a:r>
              <a:rPr lang="en-IN" dirty="0"/>
              <a:t> etc</a:t>
            </a:r>
            <a:r>
              <a:rPr lang="en-IN" dirty="0" smtClean="0"/>
              <a:t>.</a:t>
            </a:r>
          </a:p>
          <a:p>
            <a:pPr>
              <a:buFont typeface="+mj-lt"/>
              <a:buAutoNum type="arabicPeriod"/>
            </a:pPr>
            <a:r>
              <a:rPr lang="en-IN" dirty="0" err="1" smtClean="0"/>
              <a:t>ValueToCompare</a:t>
            </a:r>
            <a:r>
              <a:rPr lang="en-IN" dirty="0" smtClean="0"/>
              <a:t> </a:t>
            </a:r>
            <a:r>
              <a:rPr lang="en-IN" dirty="0"/>
              <a:t>- The constant value to compare with.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8939529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RegularExpressionValidator</a:t>
            </a:r>
            <a:endParaRPr lang="en-IN" dirty="0"/>
          </a:p>
        </p:txBody>
      </p:sp>
      <p:sp>
        <p:nvSpPr>
          <p:cNvPr id="3" name="Content Placeholder 2"/>
          <p:cNvSpPr>
            <a:spLocks noGrp="1"/>
          </p:cNvSpPr>
          <p:nvPr>
            <p:ph idx="1"/>
          </p:nvPr>
        </p:nvSpPr>
        <p:spPr>
          <a:xfrm>
            <a:off x="677334" y="1724171"/>
            <a:ext cx="8596668" cy="3880773"/>
          </a:xfrm>
        </p:spPr>
        <p:txBody>
          <a:bodyPr/>
          <a:lstStyle/>
          <a:p>
            <a:pPr marL="0" indent="0">
              <a:buNone/>
            </a:pPr>
            <a:r>
              <a:rPr lang="en-IN" dirty="0"/>
              <a:t>This control is used to check if the value of an associated input control matches the pattern specified by a regular expression. </a:t>
            </a:r>
            <a:endParaRPr lang="en-IN" dirty="0" smtClean="0"/>
          </a:p>
          <a:p>
            <a:pPr marL="0" indent="0">
              <a:buNone/>
            </a:pPr>
            <a:endParaRPr lang="en-IN" dirty="0"/>
          </a:p>
          <a:p>
            <a:pPr marL="0" indent="0">
              <a:buNone/>
            </a:pPr>
            <a:r>
              <a:rPr lang="en-IN" dirty="0" smtClean="0"/>
              <a:t>The </a:t>
            </a:r>
            <a:r>
              <a:rPr lang="en-IN" dirty="0"/>
              <a:t>only property that is specific to the </a:t>
            </a:r>
            <a:r>
              <a:rPr lang="en-IN" dirty="0" err="1"/>
              <a:t>RegularExpressionValidator</a:t>
            </a:r>
            <a:r>
              <a:rPr lang="en-IN" dirty="0"/>
              <a:t> is </a:t>
            </a:r>
            <a:r>
              <a:rPr lang="en-IN" b="1" dirty="0" err="1"/>
              <a:t>ValidationExpression</a:t>
            </a:r>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646465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CustomValidator</a:t>
            </a:r>
            <a:r>
              <a:rPr lang="en-IN" dirty="0"/>
              <a:t> </a:t>
            </a:r>
            <a:r>
              <a:rPr lang="en-IN" dirty="0" smtClean="0"/>
              <a:t>control</a:t>
            </a:r>
            <a:endParaRPr lang="en-IN" dirty="0"/>
          </a:p>
        </p:txBody>
      </p:sp>
      <p:sp>
        <p:nvSpPr>
          <p:cNvPr id="3" name="Content Placeholder 2"/>
          <p:cNvSpPr>
            <a:spLocks noGrp="1"/>
          </p:cNvSpPr>
          <p:nvPr>
            <p:ph idx="1"/>
          </p:nvPr>
        </p:nvSpPr>
        <p:spPr/>
        <p:txBody>
          <a:bodyPr/>
          <a:lstStyle/>
          <a:p>
            <a:pPr marL="0" indent="0">
              <a:buNone/>
            </a:pPr>
            <a:r>
              <a:rPr lang="en-IN" b="1" dirty="0" err="1"/>
              <a:t>CustomValidator</a:t>
            </a:r>
            <a:r>
              <a:rPr lang="en-IN" b="1" dirty="0"/>
              <a:t> control allows us to write a method with a custom logic to handle the validation of the value entered.</a:t>
            </a:r>
            <a:r>
              <a:rPr lang="en-IN" dirty="0"/>
              <a:t> If none of the other validation controls, serve our purpose, then the </a:t>
            </a:r>
            <a:r>
              <a:rPr lang="en-IN" dirty="0" err="1"/>
              <a:t>CustomValidator</a:t>
            </a:r>
            <a:r>
              <a:rPr lang="en-IN" dirty="0"/>
              <a:t> can be used.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5446596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ValidationSummary</a:t>
            </a:r>
            <a:r>
              <a:rPr lang="en-IN" dirty="0"/>
              <a:t> control </a:t>
            </a:r>
            <a:br>
              <a:rPr lang="en-IN" dirty="0"/>
            </a:br>
            <a:endParaRPr lang="en-IN" dirty="0"/>
          </a:p>
        </p:txBody>
      </p:sp>
      <p:sp>
        <p:nvSpPr>
          <p:cNvPr id="3" name="Content Placeholder 2"/>
          <p:cNvSpPr>
            <a:spLocks noGrp="1"/>
          </p:cNvSpPr>
          <p:nvPr>
            <p:ph idx="1"/>
          </p:nvPr>
        </p:nvSpPr>
        <p:spPr/>
        <p:txBody>
          <a:bodyPr/>
          <a:lstStyle/>
          <a:p>
            <a:pPr marL="0" indent="0">
              <a:buNone/>
            </a:pPr>
            <a:r>
              <a:rPr lang="en-IN" b="1" dirty="0" err="1"/>
              <a:t>ValidationSummary</a:t>
            </a:r>
            <a:r>
              <a:rPr lang="en-IN" b="1" dirty="0"/>
              <a:t> control is used to display a summary of all validation errors occurred in a Web page, at one place.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5415152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ValidationGroups</a:t>
            </a:r>
            <a:r>
              <a:rPr lang="en-IN" dirty="0"/>
              <a:t> </a:t>
            </a:r>
          </a:p>
        </p:txBody>
      </p:sp>
      <p:sp>
        <p:nvSpPr>
          <p:cNvPr id="3" name="Content Placeholder 2"/>
          <p:cNvSpPr>
            <a:spLocks noGrp="1"/>
          </p:cNvSpPr>
          <p:nvPr>
            <p:ph idx="1"/>
          </p:nvPr>
        </p:nvSpPr>
        <p:spPr/>
        <p:txBody>
          <a:bodyPr/>
          <a:lstStyle/>
          <a:p>
            <a:pPr marL="0" indent="0">
              <a:buNone/>
            </a:pPr>
            <a:r>
              <a:rPr lang="en-IN" dirty="0"/>
              <a:t>If we don't use validation groups, then by default, whenever, you click a button, all the validation controls on the page get validated.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2418249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171" y="3231572"/>
            <a:ext cx="7723832" cy="984827"/>
          </a:xfrm>
        </p:spPr>
        <p:txBody>
          <a:bodyPr>
            <a:noAutofit/>
          </a:bodyPr>
          <a:lstStyle/>
          <a:p>
            <a:pPr algn="r"/>
            <a:r>
              <a:rPr lang="fr-FR" sz="4000" dirty="0" smtClean="0"/>
              <a:t>Page Navigation Techniques</a:t>
            </a:r>
            <a:r>
              <a:rPr lang="fr-FR" sz="4000" dirty="0"/>
              <a:t/>
            </a:r>
            <a:br>
              <a:rPr lang="fr-FR" sz="4000" dirty="0"/>
            </a:br>
            <a:r>
              <a:rPr lang="fr-FR" sz="4000" dirty="0"/>
              <a:t/>
            </a:r>
            <a:br>
              <a:rPr lang="fr-FR" sz="4000" dirty="0"/>
            </a:br>
            <a:endParaRPr lang="en-IN" sz="4000" dirty="0"/>
          </a:p>
        </p:txBody>
      </p:sp>
      <p:sp>
        <p:nvSpPr>
          <p:cNvPr id="3" name="Subtitle 2"/>
          <p:cNvSpPr txBox="1">
            <a:spLocks/>
          </p:cNvSpPr>
          <p:nvPr/>
        </p:nvSpPr>
        <p:spPr>
          <a:xfrm>
            <a:off x="1507067" y="4050833"/>
            <a:ext cx="7766936"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526381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Hyperlink control</a:t>
            </a:r>
            <a:endParaRPr lang="en-IN" dirty="0"/>
          </a:p>
        </p:txBody>
      </p:sp>
      <p:sp>
        <p:nvSpPr>
          <p:cNvPr id="3" name="Content Placeholder 2"/>
          <p:cNvSpPr>
            <a:spLocks noGrp="1"/>
          </p:cNvSpPr>
          <p:nvPr>
            <p:ph idx="1"/>
          </p:nvPr>
        </p:nvSpPr>
        <p:spPr/>
        <p:txBody>
          <a:bodyPr/>
          <a:lstStyle/>
          <a:p>
            <a:pPr marL="0" indent="0">
              <a:buNone/>
            </a:pPr>
            <a:r>
              <a:rPr lang="en-IN" dirty="0"/>
              <a:t>The page you want to navigate to is specified by the </a:t>
            </a:r>
            <a:r>
              <a:rPr lang="en-IN" dirty="0" err="1"/>
              <a:t>NavigateURL</a:t>
            </a:r>
            <a:r>
              <a:rPr lang="en-IN" dirty="0"/>
              <a:t> property.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1838286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Response.Redirect</a:t>
            </a:r>
            <a:r>
              <a:rPr lang="en-IN" b="1" dirty="0"/>
              <a:t> </a:t>
            </a:r>
            <a:endParaRPr lang="en-IN" dirty="0"/>
          </a:p>
        </p:txBody>
      </p:sp>
      <p:sp>
        <p:nvSpPr>
          <p:cNvPr id="3" name="Content Placeholder 2"/>
          <p:cNvSpPr>
            <a:spLocks noGrp="1"/>
          </p:cNvSpPr>
          <p:nvPr>
            <p:ph idx="1"/>
          </p:nvPr>
        </p:nvSpPr>
        <p:spPr>
          <a:xfrm>
            <a:off x="677334" y="1495572"/>
            <a:ext cx="8596668" cy="1850301"/>
          </a:xfrm>
        </p:spPr>
        <p:txBody>
          <a:bodyPr/>
          <a:lstStyle/>
          <a:p>
            <a:r>
              <a:rPr lang="en-IN" dirty="0" err="1" smtClean="0"/>
              <a:t>Response.Redirect</a:t>
            </a:r>
            <a:r>
              <a:rPr lang="en-IN" dirty="0" smtClean="0"/>
              <a:t> </a:t>
            </a:r>
            <a:r>
              <a:rPr lang="en-IN" dirty="0"/>
              <a:t>causes 2 request/response cycles. </a:t>
            </a:r>
            <a:endParaRPr lang="en-IN" dirty="0" smtClean="0"/>
          </a:p>
          <a:p>
            <a:r>
              <a:rPr lang="en-IN" dirty="0" smtClean="0"/>
              <a:t>When </a:t>
            </a:r>
            <a:r>
              <a:rPr lang="en-IN" dirty="0" err="1" smtClean="0"/>
              <a:t>Response.Redirect</a:t>
            </a:r>
            <a:r>
              <a:rPr lang="en-IN" dirty="0" smtClean="0"/>
              <a:t> </a:t>
            </a:r>
            <a:r>
              <a:rPr lang="en-IN" dirty="0"/>
              <a:t>is </a:t>
            </a:r>
            <a:r>
              <a:rPr lang="en-IN" dirty="0" smtClean="0"/>
              <a:t>used, </a:t>
            </a:r>
            <a:r>
              <a:rPr lang="en-IN" dirty="0"/>
              <a:t>the URL in the address bar changes and the browser history is maintained</a:t>
            </a:r>
            <a:r>
              <a:rPr lang="en-IN" dirty="0" smtClean="0"/>
              <a:t>.</a:t>
            </a:r>
          </a:p>
          <a:p>
            <a:r>
              <a:rPr lang="en-IN" dirty="0" err="1"/>
              <a:t>Response.Redirect</a:t>
            </a:r>
            <a:r>
              <a:rPr lang="en-IN" dirty="0"/>
              <a:t>() can be used to navigate pages/websites on the same web server or on a different web server.</a:t>
            </a:r>
          </a:p>
        </p:txBody>
      </p:sp>
      <p:pic>
        <p:nvPicPr>
          <p:cNvPr id="4" name="Picture 3"/>
          <p:cNvPicPr>
            <a:picLocks noChangeAspect="1"/>
          </p:cNvPicPr>
          <p:nvPr/>
        </p:nvPicPr>
        <p:blipFill>
          <a:blip r:embed="rId2"/>
          <a:stretch>
            <a:fillRect/>
          </a:stretch>
        </p:blipFill>
        <p:spPr>
          <a:xfrm>
            <a:off x="2889693" y="3585011"/>
            <a:ext cx="4171950" cy="13144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2369457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Server.Transfer</a:t>
            </a:r>
            <a:endParaRPr lang="en-IN" dirty="0"/>
          </a:p>
        </p:txBody>
      </p:sp>
      <p:sp>
        <p:nvSpPr>
          <p:cNvPr id="3" name="Content Placeholder 2"/>
          <p:cNvSpPr>
            <a:spLocks noGrp="1"/>
          </p:cNvSpPr>
          <p:nvPr>
            <p:ph idx="1"/>
          </p:nvPr>
        </p:nvSpPr>
        <p:spPr>
          <a:xfrm>
            <a:off x="677334" y="1474789"/>
            <a:ext cx="8596668" cy="3880773"/>
          </a:xfrm>
        </p:spPr>
        <p:txBody>
          <a:bodyPr/>
          <a:lstStyle/>
          <a:p>
            <a:r>
              <a:rPr lang="en-IN" dirty="0"/>
              <a:t>Just like hyperlink and </a:t>
            </a:r>
            <a:r>
              <a:rPr lang="en-IN" dirty="0" err="1"/>
              <a:t>Response.Redirect</a:t>
            </a:r>
            <a:r>
              <a:rPr lang="en-IN" dirty="0"/>
              <a:t>, </a:t>
            </a:r>
            <a:r>
              <a:rPr lang="en-IN" dirty="0" err="1"/>
              <a:t>Server.Transfer</a:t>
            </a:r>
            <a:r>
              <a:rPr lang="en-IN" dirty="0"/>
              <a:t> is used to navigate to other pages/sites running on the same web server</a:t>
            </a:r>
            <a:r>
              <a:rPr lang="en-IN" dirty="0" smtClean="0"/>
              <a:t>.</a:t>
            </a:r>
          </a:p>
          <a:p>
            <a:r>
              <a:rPr lang="en-IN" dirty="0" err="1" smtClean="0"/>
              <a:t>Server.Transfer</a:t>
            </a:r>
            <a:r>
              <a:rPr lang="en-IN" dirty="0" smtClean="0"/>
              <a:t> </a:t>
            </a:r>
            <a:r>
              <a:rPr lang="en-IN" dirty="0"/>
              <a:t>cannot be used to navigate to sites/pages on a different web server</a:t>
            </a:r>
            <a:r>
              <a:rPr lang="en-IN" dirty="0" smtClean="0"/>
              <a:t>.</a:t>
            </a:r>
          </a:p>
          <a:p>
            <a:r>
              <a:rPr lang="en-IN" dirty="0" err="1" smtClean="0"/>
              <a:t>Server.Transfer</a:t>
            </a:r>
            <a:r>
              <a:rPr lang="en-IN" dirty="0" smtClean="0"/>
              <a:t> </a:t>
            </a:r>
            <a:r>
              <a:rPr lang="en-IN" dirty="0"/>
              <a:t>does not change the URL in the address </a:t>
            </a:r>
            <a:r>
              <a:rPr lang="en-IN" dirty="0" smtClean="0"/>
              <a:t>bar</a:t>
            </a:r>
          </a:p>
          <a:p>
            <a:r>
              <a:rPr lang="en-IN" dirty="0" err="1" smtClean="0"/>
              <a:t>Server.Transfer</a:t>
            </a:r>
            <a:r>
              <a:rPr lang="en-IN" dirty="0" smtClean="0"/>
              <a:t> </a:t>
            </a:r>
            <a:r>
              <a:rPr lang="en-IN" dirty="0"/>
              <a:t>is faster than </a:t>
            </a:r>
            <a:r>
              <a:rPr lang="en-IN" dirty="0" err="1"/>
              <a:t>Response.Redirect</a:t>
            </a:r>
            <a:r>
              <a:rPr lang="en-IN" dirty="0"/>
              <a:t> as the redirection happens on the server in one Request/Response cycle. </a:t>
            </a:r>
            <a:r>
              <a:rPr lang="en-IN" dirty="0" err="1"/>
              <a:t>Response.Redirect</a:t>
            </a:r>
            <a:r>
              <a:rPr lang="en-IN" dirty="0"/>
              <a:t>() involves 2 Request/Response cycles</a:t>
            </a:r>
            <a:r>
              <a:rPr lang="en-IN" dirty="0" smtClean="0"/>
              <a:t>.</a:t>
            </a:r>
          </a:p>
          <a:p>
            <a:r>
              <a:rPr lang="en-IN" dirty="0" smtClean="0"/>
              <a:t>With </a:t>
            </a:r>
            <a:r>
              <a:rPr lang="en-IN" dirty="0" err="1"/>
              <a:t>Server.Transfer</a:t>
            </a:r>
            <a:r>
              <a:rPr lang="en-IN" dirty="0"/>
              <a:t> the Form Variables from the original request are preserved.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3867612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Differences </a:t>
            </a:r>
            <a:r>
              <a:rPr lang="en-IN" b="1" dirty="0"/>
              <a:t>between </a:t>
            </a:r>
            <a:r>
              <a:rPr lang="en-IN" b="1" dirty="0" err="1"/>
              <a:t>Server.Transfer</a:t>
            </a:r>
            <a:r>
              <a:rPr lang="en-IN" b="1" dirty="0"/>
              <a:t> and </a:t>
            </a:r>
            <a:r>
              <a:rPr lang="en-IN" b="1" dirty="0" err="1"/>
              <a:t>Response.Redirect</a:t>
            </a:r>
            <a:endParaRPr lang="en-IN" dirty="0"/>
          </a:p>
        </p:txBody>
      </p:sp>
      <p:pic>
        <p:nvPicPr>
          <p:cNvPr id="4" name="Picture 3"/>
          <p:cNvPicPr>
            <a:picLocks noChangeAspect="1"/>
          </p:cNvPicPr>
          <p:nvPr/>
        </p:nvPicPr>
        <p:blipFill>
          <a:blip r:embed="rId2"/>
          <a:stretch>
            <a:fillRect/>
          </a:stretch>
        </p:blipFill>
        <p:spPr>
          <a:xfrm>
            <a:off x="3139787" y="2492952"/>
            <a:ext cx="4229100" cy="40957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918004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687" y="609600"/>
            <a:ext cx="8596668" cy="1320800"/>
          </a:xfrm>
        </p:spPr>
        <p:txBody>
          <a:bodyPr/>
          <a:lstStyle/>
          <a:p>
            <a:r>
              <a:rPr lang="en-IN" b="1" dirty="0"/>
              <a:t>What are the advantages of Web applications</a:t>
            </a:r>
            <a:r>
              <a:rPr lang="en-IN" b="1" dirty="0" smtClean="0"/>
              <a:t>?</a:t>
            </a:r>
            <a:endParaRPr lang="en-IN" dirty="0"/>
          </a:p>
        </p:txBody>
      </p:sp>
      <p:sp>
        <p:nvSpPr>
          <p:cNvPr id="3" name="Content Placeholder 2"/>
          <p:cNvSpPr>
            <a:spLocks noGrp="1"/>
          </p:cNvSpPr>
          <p:nvPr>
            <p:ph idx="1"/>
          </p:nvPr>
        </p:nvSpPr>
        <p:spPr/>
        <p:txBody>
          <a:bodyPr>
            <a:normAutofit lnSpcReduction="10000"/>
          </a:bodyPr>
          <a:lstStyle/>
          <a:p>
            <a:r>
              <a:rPr lang="en-IN" dirty="0" smtClean="0"/>
              <a:t>Web </a:t>
            </a:r>
            <a:r>
              <a:rPr lang="en-IN" dirty="0"/>
              <a:t>Applications just need to be installed only on the web server, where as desktop applications need to be installed on every computer, where you want to access them</a:t>
            </a:r>
            <a:r>
              <a:rPr lang="en-IN" dirty="0" smtClean="0"/>
              <a:t>.</a:t>
            </a:r>
          </a:p>
          <a:p>
            <a:r>
              <a:rPr lang="en-IN" dirty="0" smtClean="0"/>
              <a:t>Maintenance</a:t>
            </a:r>
            <a:r>
              <a:rPr lang="en-IN" dirty="0"/>
              <a:t>, support and patches are easier to provide</a:t>
            </a:r>
            <a:r>
              <a:rPr lang="en-IN" dirty="0" smtClean="0"/>
              <a:t>.</a:t>
            </a:r>
          </a:p>
          <a:p>
            <a:r>
              <a:rPr lang="en-IN" dirty="0" smtClean="0"/>
              <a:t>Only </a:t>
            </a:r>
            <a:r>
              <a:rPr lang="en-IN" dirty="0"/>
              <a:t>a browser is required on the client machine to access a web application</a:t>
            </a:r>
            <a:r>
              <a:rPr lang="en-IN" dirty="0" smtClean="0"/>
              <a:t>.</a:t>
            </a:r>
          </a:p>
          <a:p>
            <a:r>
              <a:rPr lang="en-IN" dirty="0" smtClean="0"/>
              <a:t>Accessible </a:t>
            </a:r>
            <a:r>
              <a:rPr lang="en-IN" dirty="0"/>
              <a:t>from anywhere, provided there is internet</a:t>
            </a:r>
            <a:r>
              <a:rPr lang="en-IN" dirty="0" smtClean="0"/>
              <a:t>.</a:t>
            </a:r>
          </a:p>
          <a:p>
            <a:r>
              <a:rPr lang="en-IN" dirty="0" smtClean="0"/>
              <a:t>Cross </a:t>
            </a:r>
            <a:r>
              <a:rPr lang="en-IN" dirty="0"/>
              <a:t>Platform </a:t>
            </a: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5681006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Server.Execute</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IN" b="1" dirty="0" err="1"/>
              <a:t>Server.Transfer</a:t>
            </a:r>
            <a:r>
              <a:rPr lang="en-IN" b="1" dirty="0"/>
              <a:t> and </a:t>
            </a:r>
            <a:r>
              <a:rPr lang="en-IN" b="1" dirty="0" err="1"/>
              <a:t>Server.Execute</a:t>
            </a:r>
            <a:r>
              <a:rPr lang="en-IN" b="1" dirty="0"/>
              <a:t> are similar in many ways.</a:t>
            </a:r>
            <a:r>
              <a:rPr lang="en-IN" dirty="0"/>
              <a:t/>
            </a:r>
            <a:br>
              <a:rPr lang="en-IN" dirty="0"/>
            </a:br>
            <a:r>
              <a:rPr lang="en-IN" b="1" dirty="0"/>
              <a:t>1.</a:t>
            </a:r>
            <a:r>
              <a:rPr lang="en-IN" dirty="0"/>
              <a:t> The URL in the browser remains the first page URL.</a:t>
            </a:r>
            <a:br>
              <a:rPr lang="en-IN" dirty="0"/>
            </a:br>
            <a:r>
              <a:rPr lang="en-IN" b="1" dirty="0"/>
              <a:t>2.</a:t>
            </a:r>
            <a:r>
              <a:rPr lang="en-IN" dirty="0"/>
              <a:t> </a:t>
            </a:r>
            <a:r>
              <a:rPr lang="en-IN" dirty="0" err="1"/>
              <a:t>Server.Transfer</a:t>
            </a:r>
            <a:r>
              <a:rPr lang="en-IN" dirty="0"/>
              <a:t> and </a:t>
            </a:r>
            <a:r>
              <a:rPr lang="en-IN" dirty="0" err="1"/>
              <a:t>Server.Execute</a:t>
            </a:r>
            <a:r>
              <a:rPr lang="en-IN" dirty="0"/>
              <a:t> can only be used to navigate to sites/pages on the same web server. Trying to navigate to sites/pages on a different web server, causes runtime exception.</a:t>
            </a:r>
            <a:br>
              <a:rPr lang="en-IN" dirty="0"/>
            </a:br>
            <a:r>
              <a:rPr lang="en-IN" b="1" dirty="0"/>
              <a:t>3.</a:t>
            </a:r>
            <a:r>
              <a:rPr lang="en-IN" dirty="0"/>
              <a:t> </a:t>
            </a:r>
            <a:r>
              <a:rPr lang="en-IN" dirty="0" err="1"/>
              <a:t>Server.Transfer</a:t>
            </a:r>
            <a:r>
              <a:rPr lang="en-IN" dirty="0"/>
              <a:t> and </a:t>
            </a:r>
            <a:r>
              <a:rPr lang="en-IN" dirty="0" err="1"/>
              <a:t>Server.Execute</a:t>
            </a:r>
            <a:r>
              <a:rPr lang="en-IN" dirty="0"/>
              <a:t> preserves the Form Variables from the original request.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5811497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
            </a:r>
            <a:r>
              <a:rPr lang="en-IN" b="1" dirty="0" smtClean="0"/>
              <a:t>ifference </a:t>
            </a:r>
            <a:r>
              <a:rPr lang="en-IN" b="1" dirty="0"/>
              <a:t>between </a:t>
            </a:r>
            <a:r>
              <a:rPr lang="en-IN" b="1" dirty="0" err="1"/>
              <a:t>Server.Transfer</a:t>
            </a:r>
            <a:r>
              <a:rPr lang="en-IN" b="1" dirty="0"/>
              <a:t> and </a:t>
            </a:r>
            <a:r>
              <a:rPr lang="en-IN" b="1" dirty="0" err="1"/>
              <a:t>Server.Execute</a:t>
            </a:r>
            <a:endParaRPr lang="en-IN" dirty="0"/>
          </a:p>
        </p:txBody>
      </p:sp>
      <p:sp>
        <p:nvSpPr>
          <p:cNvPr id="3" name="Content Placeholder 2"/>
          <p:cNvSpPr>
            <a:spLocks noGrp="1"/>
          </p:cNvSpPr>
          <p:nvPr>
            <p:ph idx="1"/>
          </p:nvPr>
        </p:nvSpPr>
        <p:spPr/>
        <p:txBody>
          <a:bodyPr/>
          <a:lstStyle/>
          <a:p>
            <a:r>
              <a:rPr lang="en-IN" dirty="0" err="1"/>
              <a:t>Server.Transfer</a:t>
            </a:r>
            <a:r>
              <a:rPr lang="en-IN" dirty="0"/>
              <a:t> terminates the execution of the current page and starts the execution of the new page, where as </a:t>
            </a:r>
            <a:r>
              <a:rPr lang="en-IN" dirty="0" err="1"/>
              <a:t>Server.Execute</a:t>
            </a:r>
            <a:r>
              <a:rPr lang="en-IN" dirty="0"/>
              <a:t> process the second Web form without leaving the first Web form. </a:t>
            </a:r>
            <a:endParaRPr lang="en-IN" dirty="0" smtClean="0"/>
          </a:p>
          <a:p>
            <a:r>
              <a:rPr lang="en-IN" dirty="0" smtClean="0"/>
              <a:t>After </a:t>
            </a:r>
            <a:r>
              <a:rPr lang="en-IN" dirty="0"/>
              <a:t>completing the execution of the first </a:t>
            </a:r>
            <a:r>
              <a:rPr lang="en-IN" dirty="0" err="1"/>
              <a:t>webform</a:t>
            </a:r>
            <a:r>
              <a:rPr lang="en-IN" dirty="0"/>
              <a:t>, the control returns to the second </a:t>
            </a:r>
            <a:r>
              <a:rPr lang="en-IN" dirty="0" err="1"/>
              <a:t>webform</a:t>
            </a:r>
            <a:r>
              <a:rPr lang="en-IN" dirty="0"/>
              <a:t>.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258920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24991"/>
            <a:ext cx="8596668" cy="2065481"/>
          </a:xfrm>
        </p:spPr>
        <p:txBody>
          <a:bodyPr>
            <a:noAutofit/>
          </a:bodyPr>
          <a:lstStyle/>
          <a:p>
            <a:pPr algn="r"/>
            <a:r>
              <a:rPr lang="en-IN" sz="4000" dirty="0"/>
              <a:t>Techniques to send data from one </a:t>
            </a:r>
            <a:r>
              <a:rPr lang="en-IN" sz="4000" dirty="0" err="1"/>
              <a:t>webform</a:t>
            </a:r>
            <a:r>
              <a:rPr lang="en-IN" sz="4000" dirty="0"/>
              <a:t> to another</a:t>
            </a:r>
            <a:br>
              <a:rPr lang="en-IN" sz="4000" dirty="0"/>
            </a:br>
            <a:endParaRPr lang="en-IN" sz="4000" dirty="0"/>
          </a:p>
        </p:txBody>
      </p:sp>
      <p:sp>
        <p:nvSpPr>
          <p:cNvPr id="3" name="Subtitle 2"/>
          <p:cNvSpPr txBox="1">
            <a:spLocks/>
          </p:cNvSpPr>
          <p:nvPr/>
        </p:nvSpPr>
        <p:spPr>
          <a:xfrm>
            <a:off x="1507067" y="4050833"/>
            <a:ext cx="7766936"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r">
              <a:buNone/>
            </a:pPr>
            <a:r>
              <a:rPr lang="en-IN" dirty="0" smtClean="0"/>
              <a:t>DAY 7</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934011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Techniques to send data from one </a:t>
            </a:r>
            <a:r>
              <a:rPr lang="en-IN" dirty="0" err="1"/>
              <a:t>webform</a:t>
            </a:r>
            <a:r>
              <a:rPr lang="en-IN" dirty="0"/>
              <a:t> to </a:t>
            </a:r>
            <a:r>
              <a:rPr lang="en-IN" dirty="0" smtClean="0"/>
              <a:t>another</a:t>
            </a:r>
            <a:endParaRPr lang="en-IN" dirty="0"/>
          </a:p>
        </p:txBody>
      </p:sp>
      <p:sp>
        <p:nvSpPr>
          <p:cNvPr id="3" name="Content Placeholder 2"/>
          <p:cNvSpPr>
            <a:spLocks noGrp="1"/>
          </p:cNvSpPr>
          <p:nvPr>
            <p:ph idx="1"/>
          </p:nvPr>
        </p:nvSpPr>
        <p:spPr/>
        <p:txBody>
          <a:bodyPr/>
          <a:lstStyle/>
          <a:p>
            <a:r>
              <a:rPr lang="en-IN" dirty="0"/>
              <a:t>Cross Page </a:t>
            </a:r>
            <a:r>
              <a:rPr lang="en-IN" dirty="0" err="1" smtClean="0"/>
              <a:t>Postback</a:t>
            </a:r>
            <a:endParaRPr lang="en-IN" dirty="0" smtClean="0"/>
          </a:p>
          <a:p>
            <a:r>
              <a:rPr lang="en-IN" dirty="0" err="1" smtClean="0"/>
              <a:t>Context.Handler</a:t>
            </a:r>
            <a:r>
              <a:rPr lang="en-IN" dirty="0" smtClean="0"/>
              <a:t> object</a:t>
            </a:r>
          </a:p>
          <a:p>
            <a:r>
              <a:rPr lang="en-IN" dirty="0" smtClean="0"/>
              <a:t>Query </a:t>
            </a:r>
            <a:r>
              <a:rPr lang="en-IN" dirty="0"/>
              <a:t>strings </a:t>
            </a:r>
            <a:endParaRPr lang="en-IN" dirty="0" smtClean="0"/>
          </a:p>
          <a:p>
            <a:r>
              <a:rPr lang="en-IN" dirty="0" smtClean="0"/>
              <a:t>Cookies</a:t>
            </a:r>
          </a:p>
          <a:p>
            <a:r>
              <a:rPr lang="en-IN" dirty="0" smtClean="0"/>
              <a:t>Session state</a:t>
            </a:r>
          </a:p>
          <a:p>
            <a:r>
              <a:rPr lang="en-IN" dirty="0" smtClean="0"/>
              <a:t>Application </a:t>
            </a:r>
            <a:r>
              <a:rPr lang="en-IN" dirty="0"/>
              <a:t>state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793278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Cross page </a:t>
            </a:r>
            <a:r>
              <a:rPr lang="en-IN" dirty="0" smtClean="0"/>
              <a:t>posting</a:t>
            </a:r>
            <a:endParaRPr lang="en-IN" dirty="0"/>
          </a:p>
        </p:txBody>
      </p:sp>
      <p:sp>
        <p:nvSpPr>
          <p:cNvPr id="3" name="Content Placeholder 2"/>
          <p:cNvSpPr>
            <a:spLocks noGrp="1"/>
          </p:cNvSpPr>
          <p:nvPr>
            <p:ph idx="1"/>
          </p:nvPr>
        </p:nvSpPr>
        <p:spPr/>
        <p:txBody>
          <a:bodyPr/>
          <a:lstStyle/>
          <a:p>
            <a:pPr marL="0" indent="0">
              <a:buNone/>
            </a:pPr>
            <a:r>
              <a:rPr lang="en-IN" dirty="0"/>
              <a:t>Cross page posting allows to post one page to another </a:t>
            </a:r>
            <a:r>
              <a:rPr lang="en-IN" dirty="0" smtClean="0"/>
              <a:t>page.</a:t>
            </a:r>
          </a:p>
          <a:p>
            <a:pPr marL="0" indent="0">
              <a:buNone/>
            </a:pPr>
            <a:endParaRPr lang="en-IN" dirty="0" smtClean="0"/>
          </a:p>
          <a:p>
            <a:pPr marL="0" indent="0">
              <a:buNone/>
            </a:pPr>
            <a:r>
              <a:rPr lang="en-IN" dirty="0" smtClean="0"/>
              <a:t>By </a:t>
            </a:r>
            <a:r>
              <a:rPr lang="en-IN" dirty="0"/>
              <a:t>default, when you click a button, the </a:t>
            </a:r>
            <a:r>
              <a:rPr lang="en-IN" dirty="0" err="1"/>
              <a:t>webform</a:t>
            </a:r>
            <a:r>
              <a:rPr lang="en-IN" dirty="0"/>
              <a:t> posts to itself. </a:t>
            </a:r>
            <a:endParaRPr lang="en-IN" dirty="0" smtClean="0"/>
          </a:p>
          <a:p>
            <a:pPr marL="0" indent="0">
              <a:buNone/>
            </a:pPr>
            <a:endParaRPr lang="en-IN" dirty="0" smtClean="0"/>
          </a:p>
          <a:p>
            <a:pPr marL="0" indent="0">
              <a:buNone/>
            </a:pPr>
            <a:r>
              <a:rPr lang="en-IN" dirty="0" smtClean="0"/>
              <a:t>If </a:t>
            </a:r>
            <a:r>
              <a:rPr lang="en-IN" dirty="0"/>
              <a:t>you want to post to another </a:t>
            </a:r>
            <a:r>
              <a:rPr lang="en-IN" dirty="0" err="1"/>
              <a:t>webform</a:t>
            </a:r>
            <a:r>
              <a:rPr lang="en-IN" dirty="0"/>
              <a:t> on a button click, set the </a:t>
            </a:r>
            <a:r>
              <a:rPr lang="en-IN" b="1" dirty="0" err="1"/>
              <a:t>PostBackUrl</a:t>
            </a:r>
            <a:r>
              <a:rPr lang="en-IN" dirty="0"/>
              <a:t> of the button, to the page that you want to post to.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4368257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Context.Handler</a:t>
            </a:r>
            <a:r>
              <a:rPr lang="en-IN" dirty="0"/>
              <a:t> </a:t>
            </a:r>
            <a:r>
              <a:rPr lang="en-IN" dirty="0" smtClean="0"/>
              <a:t>object</a:t>
            </a:r>
            <a:endParaRPr lang="en-IN" dirty="0"/>
          </a:p>
        </p:txBody>
      </p:sp>
      <p:sp>
        <p:nvSpPr>
          <p:cNvPr id="3" name="Content Placeholder 2"/>
          <p:cNvSpPr>
            <a:spLocks noGrp="1"/>
          </p:cNvSpPr>
          <p:nvPr>
            <p:ph idx="1"/>
          </p:nvPr>
        </p:nvSpPr>
        <p:spPr/>
        <p:txBody>
          <a:bodyPr/>
          <a:lstStyle/>
          <a:p>
            <a:pPr marL="0" indent="0">
              <a:buNone/>
            </a:pPr>
            <a:r>
              <a:rPr lang="en-IN" dirty="0" smtClean="0"/>
              <a:t>When </a:t>
            </a:r>
            <a:r>
              <a:rPr lang="en-IN" dirty="0"/>
              <a:t>navigating between Web forms using the Transfer or Execute method, data can be retrieve from the previous Web form using </a:t>
            </a:r>
            <a:r>
              <a:rPr lang="en-IN" dirty="0" err="1"/>
              <a:t>Context.Handler</a:t>
            </a:r>
            <a:r>
              <a:rPr lang="en-IN" dirty="0"/>
              <a:t> object.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8187595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QueryString</a:t>
            </a:r>
            <a:r>
              <a:rPr lang="en-IN" dirty="0"/>
              <a:t> </a:t>
            </a:r>
          </a:p>
        </p:txBody>
      </p:sp>
      <p:sp>
        <p:nvSpPr>
          <p:cNvPr id="3" name="Content Placeholder 2"/>
          <p:cNvSpPr>
            <a:spLocks noGrp="1"/>
          </p:cNvSpPr>
          <p:nvPr>
            <p:ph idx="1"/>
          </p:nvPr>
        </p:nvSpPr>
        <p:spPr>
          <a:xfrm>
            <a:off x="677334" y="1474789"/>
            <a:ext cx="8596668" cy="3880773"/>
          </a:xfrm>
        </p:spPr>
        <p:txBody>
          <a:bodyPr>
            <a:normAutofit fontScale="85000" lnSpcReduction="20000"/>
          </a:bodyPr>
          <a:lstStyle/>
          <a:p>
            <a:r>
              <a:rPr lang="en-IN" dirty="0" err="1"/>
              <a:t>Querystrings</a:t>
            </a:r>
            <a:r>
              <a:rPr lang="en-IN" dirty="0"/>
              <a:t> are name/value collection </a:t>
            </a:r>
            <a:r>
              <a:rPr lang="en-IN" dirty="0" smtClean="0"/>
              <a:t>pairs</a:t>
            </a:r>
          </a:p>
          <a:p>
            <a:r>
              <a:rPr lang="en-IN" dirty="0" smtClean="0"/>
              <a:t>Using </a:t>
            </a:r>
            <a:r>
              <a:rPr lang="en-IN" dirty="0" err="1"/>
              <a:t>querystrings</a:t>
            </a:r>
            <a:r>
              <a:rPr lang="en-IN" dirty="0"/>
              <a:t>, is a very </a:t>
            </a:r>
            <a:r>
              <a:rPr lang="en-IN" dirty="0" smtClean="0"/>
              <a:t>common </a:t>
            </a:r>
            <a:r>
              <a:rPr lang="en-IN" dirty="0"/>
              <a:t>way to send data from one </a:t>
            </a:r>
            <a:r>
              <a:rPr lang="en-IN" dirty="0" err="1"/>
              <a:t>webform</a:t>
            </a:r>
            <a:r>
              <a:rPr lang="en-IN" dirty="0"/>
              <a:t> to another</a:t>
            </a:r>
            <a:r>
              <a:rPr lang="en-IN" dirty="0" smtClean="0"/>
              <a:t>.</a:t>
            </a:r>
          </a:p>
          <a:p>
            <a:r>
              <a:rPr lang="en-IN" dirty="0" smtClean="0"/>
              <a:t>Query </a:t>
            </a:r>
            <a:r>
              <a:rPr lang="en-IN" dirty="0"/>
              <a:t>strings are appended to the page URL</a:t>
            </a:r>
            <a:r>
              <a:rPr lang="en-IN" dirty="0" smtClean="0"/>
              <a:t>.</a:t>
            </a:r>
          </a:p>
          <a:p>
            <a:r>
              <a:rPr lang="en-IN" dirty="0" smtClean="0"/>
              <a:t>?(</a:t>
            </a:r>
            <a:r>
              <a:rPr lang="en-IN" dirty="0"/>
              <a:t>Question Mark), indicates the beginning of a query string and it's value</a:t>
            </a:r>
            <a:r>
              <a:rPr lang="en-IN" dirty="0" smtClean="0"/>
              <a:t>.</a:t>
            </a:r>
          </a:p>
          <a:p>
            <a:r>
              <a:rPr lang="en-IN" dirty="0" smtClean="0"/>
              <a:t>It </a:t>
            </a:r>
            <a:r>
              <a:rPr lang="en-IN" dirty="0"/>
              <a:t>is possible to use more than one query string. The first query string is specified using the ?(question mark). Subsequent query strings can be appended to the URL using the &amp;(ampersand) symbol</a:t>
            </a:r>
            <a:r>
              <a:rPr lang="en-IN" dirty="0" smtClean="0"/>
              <a:t>.</a:t>
            </a:r>
          </a:p>
          <a:p>
            <a:r>
              <a:rPr lang="en-IN" dirty="0" smtClean="0"/>
              <a:t>There </a:t>
            </a:r>
            <a:r>
              <a:rPr lang="en-IN" dirty="0"/>
              <a:t>is a limit on the Query string length. Hence, Query strings cannot be used to send very long data</a:t>
            </a:r>
            <a:r>
              <a:rPr lang="en-IN" dirty="0" smtClean="0"/>
              <a:t>.</a:t>
            </a:r>
          </a:p>
          <a:p>
            <a:r>
              <a:rPr lang="en-IN" dirty="0" smtClean="0"/>
              <a:t>Query </a:t>
            </a:r>
            <a:r>
              <a:rPr lang="en-IN" dirty="0"/>
              <a:t>strings are visible to the user, hence should not be used to send sensitive information, unless encrypted</a:t>
            </a:r>
            <a:r>
              <a:rPr lang="en-IN" dirty="0" smtClean="0"/>
              <a:t>.</a:t>
            </a:r>
          </a:p>
          <a:p>
            <a:r>
              <a:rPr lang="en-IN" dirty="0" smtClean="0"/>
              <a:t>To </a:t>
            </a:r>
            <a:r>
              <a:rPr lang="en-IN" dirty="0"/>
              <a:t>read the query string value, use Request object's </a:t>
            </a:r>
            <a:r>
              <a:rPr lang="en-IN" dirty="0" err="1"/>
              <a:t>QueryString</a:t>
            </a:r>
            <a:r>
              <a:rPr lang="en-IN" dirty="0"/>
              <a:t> property</a:t>
            </a:r>
            <a:r>
              <a:rPr lang="en-IN" dirty="0" smtClean="0"/>
              <a:t>.</a:t>
            </a:r>
          </a:p>
          <a:p>
            <a:r>
              <a:rPr lang="en-IN" dirty="0" smtClean="0"/>
              <a:t>&amp;(</a:t>
            </a:r>
            <a:r>
              <a:rPr lang="en-IN" dirty="0"/>
              <a:t>ampersand) is used to concatenate query strings, so if you want to send &amp;, as value for the query string there are 2 ways, as shown below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0855693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Cookies </a:t>
            </a:r>
          </a:p>
        </p:txBody>
      </p:sp>
      <p:sp>
        <p:nvSpPr>
          <p:cNvPr id="3" name="Content Placeholder 2"/>
          <p:cNvSpPr>
            <a:spLocks noGrp="1"/>
          </p:cNvSpPr>
          <p:nvPr>
            <p:ph idx="1"/>
          </p:nvPr>
        </p:nvSpPr>
        <p:spPr/>
        <p:txBody>
          <a:bodyPr/>
          <a:lstStyle/>
          <a:p>
            <a:pPr marL="0" indent="0">
              <a:buNone/>
            </a:pPr>
            <a:r>
              <a:rPr lang="en-IN" dirty="0"/>
              <a:t>Cookies store small amounts of information on the client’s machine</a:t>
            </a:r>
            <a:r>
              <a:rPr lang="en-IN" dirty="0" smtClean="0"/>
              <a:t>.</a:t>
            </a:r>
          </a:p>
          <a:p>
            <a:pPr marL="0" indent="0">
              <a:buNone/>
            </a:pPr>
            <a:endParaRPr lang="en-IN" dirty="0"/>
          </a:p>
          <a:p>
            <a:pPr marL="0" indent="0">
              <a:buNone/>
            </a:pPr>
            <a:r>
              <a:rPr lang="en-IN" b="1" dirty="0"/>
              <a:t>Cookies can be broadly classified into 2 </a:t>
            </a:r>
            <a:r>
              <a:rPr lang="en-IN" b="1" dirty="0" smtClean="0"/>
              <a:t>types</a:t>
            </a:r>
          </a:p>
          <a:p>
            <a:pPr>
              <a:buFont typeface="+mj-lt"/>
              <a:buAutoNum type="arabicPeriod"/>
            </a:pPr>
            <a:r>
              <a:rPr lang="en-IN" b="1" dirty="0" smtClean="0"/>
              <a:t>Persistent </a:t>
            </a:r>
            <a:r>
              <a:rPr lang="en-IN" b="1" dirty="0"/>
              <a:t>cookies</a:t>
            </a:r>
            <a:r>
              <a:rPr lang="en-IN" dirty="0"/>
              <a:t> - Remain on the client computer, even after the browser is closed. You can configure how long the cookies remain using the expires property of the </a:t>
            </a:r>
            <a:r>
              <a:rPr lang="en-IN" dirty="0" err="1"/>
              <a:t>HttpCookie</a:t>
            </a:r>
            <a:r>
              <a:rPr lang="en-IN" dirty="0"/>
              <a:t> object</a:t>
            </a:r>
            <a:r>
              <a:rPr lang="en-IN" dirty="0" smtClean="0"/>
              <a:t>.</a:t>
            </a:r>
          </a:p>
          <a:p>
            <a:pPr>
              <a:buFont typeface="+mj-lt"/>
              <a:buAutoNum type="arabicPeriod"/>
            </a:pPr>
            <a:r>
              <a:rPr lang="en-IN" b="1" dirty="0" smtClean="0"/>
              <a:t>Non-Persistent </a:t>
            </a:r>
            <a:r>
              <a:rPr lang="en-IN" b="1" dirty="0"/>
              <a:t>cookies</a:t>
            </a:r>
            <a:r>
              <a:rPr lang="en-IN" dirty="0"/>
              <a:t> - If you don't set the Expires property, then the cookie is called as a Non-Persistent cookie. Non-Persistent cookies only remain in memory until the browser is closed.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7368000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Session </a:t>
            </a:r>
            <a:r>
              <a:rPr lang="en-IN" dirty="0"/>
              <a:t>state</a:t>
            </a:r>
            <a:br>
              <a:rPr lang="en-IN" dirty="0"/>
            </a:br>
            <a:r>
              <a:rPr lang="en-IN" dirty="0" smtClean="0"/>
              <a:t>	</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Session </a:t>
            </a:r>
            <a:r>
              <a:rPr lang="en-IN" dirty="0"/>
              <a:t>state variables are stored on the web server by default, and are kept for the life time of a session</a:t>
            </a:r>
            <a:r>
              <a:rPr lang="en-IN" dirty="0" smtClean="0"/>
              <a:t>.</a:t>
            </a:r>
          </a:p>
          <a:p>
            <a:r>
              <a:rPr lang="en-IN" dirty="0" smtClean="0"/>
              <a:t>The </a:t>
            </a:r>
            <a:r>
              <a:rPr lang="en-IN" dirty="0"/>
              <a:t>default session state </a:t>
            </a:r>
            <a:r>
              <a:rPr lang="en-IN" b="1" dirty="0"/>
              <a:t>mode</a:t>
            </a:r>
            <a:r>
              <a:rPr lang="en-IN" dirty="0"/>
              <a:t> is </a:t>
            </a:r>
            <a:r>
              <a:rPr lang="en-IN" b="1" dirty="0"/>
              <a:t>InProc</a:t>
            </a:r>
            <a:r>
              <a:rPr lang="en-IN" dirty="0"/>
              <a:t>. We will discuss about different session state modes in a later video session</a:t>
            </a:r>
            <a:r>
              <a:rPr lang="en-IN" dirty="0" smtClean="0"/>
              <a:t>.</a:t>
            </a:r>
          </a:p>
          <a:p>
            <a:r>
              <a:rPr lang="en-IN" dirty="0" smtClean="0"/>
              <a:t>The </a:t>
            </a:r>
            <a:r>
              <a:rPr lang="en-IN" dirty="0"/>
              <a:t>life time of a session is determined by the </a:t>
            </a:r>
            <a:r>
              <a:rPr lang="en-IN" b="1" dirty="0"/>
              <a:t>timeout</a:t>
            </a:r>
            <a:r>
              <a:rPr lang="en-IN" dirty="0"/>
              <a:t> value in </a:t>
            </a:r>
            <a:r>
              <a:rPr lang="en-IN" dirty="0" err="1"/>
              <a:t>web.config</a:t>
            </a:r>
            <a:r>
              <a:rPr lang="en-IN" dirty="0"/>
              <a:t> file. The default is 20 minutes. The time-out value can be adjusted according, to your application requirements.</a:t>
            </a:r>
            <a:br>
              <a:rPr lang="en-IN" dirty="0"/>
            </a:br>
            <a:r>
              <a:rPr lang="en-IN" b="1" dirty="0"/>
              <a:t>&lt;</a:t>
            </a:r>
            <a:r>
              <a:rPr lang="en-IN" b="1" dirty="0" err="1"/>
              <a:t>sessionState</a:t>
            </a:r>
            <a:r>
              <a:rPr lang="en-IN" b="1" dirty="0"/>
              <a:t> mode="InProc" timeout="30"&gt;&lt;/</a:t>
            </a:r>
            <a:r>
              <a:rPr lang="en-IN" b="1" dirty="0" err="1"/>
              <a:t>sessionState</a:t>
            </a:r>
            <a:r>
              <a:rPr lang="en-IN" b="1" dirty="0" smtClean="0"/>
              <a:t>&gt;</a:t>
            </a:r>
          </a:p>
          <a:p>
            <a:r>
              <a:rPr lang="en-IN" dirty="0" smtClean="0"/>
              <a:t>Session </a:t>
            </a:r>
            <a:r>
              <a:rPr lang="en-IN" dirty="0"/>
              <a:t>state variables are available across all pages, but only for a given single session. Session variables are like single-user global data</a:t>
            </a:r>
            <a:r>
              <a:rPr lang="en-IN" dirty="0" smtClean="0"/>
              <a:t>.</a:t>
            </a:r>
          </a:p>
          <a:p>
            <a:r>
              <a:rPr lang="en-IN" dirty="0" smtClean="0"/>
              <a:t>It </a:t>
            </a:r>
            <a:r>
              <a:rPr lang="en-IN" dirty="0"/>
              <a:t>is always a good practice to check, if a session state variable is null before calling any of its methods, such as </a:t>
            </a:r>
            <a:r>
              <a:rPr lang="en-IN" dirty="0" err="1"/>
              <a:t>ToString</a:t>
            </a:r>
            <a:r>
              <a:rPr lang="en-IN" dirty="0"/>
              <a:t>(). Otherwise, we may run into runtime </a:t>
            </a:r>
            <a:r>
              <a:rPr lang="en-IN" dirty="0" err="1"/>
              <a:t>NullReferenceExceptions</a:t>
            </a:r>
            <a:r>
              <a:rPr lang="en-IN" dirty="0"/>
              <a:t>.</a:t>
            </a:r>
            <a:br>
              <a:rPr lang="en-IN" dirty="0"/>
            </a:br>
            <a:endParaRPr lang="en-IN" dirty="0" smtClean="0"/>
          </a:p>
          <a:p>
            <a:r>
              <a:rPr lang="en-IN" dirty="0" smtClean="0"/>
              <a:t>Application </a:t>
            </a:r>
            <a:r>
              <a:rPr lang="en-IN" dirty="0"/>
              <a:t>performance can be improved by disabling session state, if it's not required. Session state can be turned off at the page or application level.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8346901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 </a:t>
            </a:r>
            <a:r>
              <a:rPr lang="en-IN" dirty="0" smtClean="0"/>
              <a:t>state</a:t>
            </a:r>
            <a:endParaRPr lang="en-IN" dirty="0"/>
          </a:p>
        </p:txBody>
      </p:sp>
      <p:sp>
        <p:nvSpPr>
          <p:cNvPr id="3" name="Content Placeholder 2"/>
          <p:cNvSpPr>
            <a:spLocks noGrp="1"/>
          </p:cNvSpPr>
          <p:nvPr>
            <p:ph idx="1"/>
          </p:nvPr>
        </p:nvSpPr>
        <p:spPr>
          <a:xfrm>
            <a:off x="677334" y="1454006"/>
            <a:ext cx="8596668" cy="3880773"/>
          </a:xfrm>
        </p:spPr>
        <p:txBody>
          <a:bodyPr>
            <a:normAutofit fontScale="70000" lnSpcReduction="20000"/>
          </a:bodyPr>
          <a:lstStyle/>
          <a:p>
            <a:r>
              <a:rPr lang="en-IN" b="1" dirty="0" smtClean="0"/>
              <a:t>Application </a:t>
            </a:r>
            <a:r>
              <a:rPr lang="en-IN" b="1" dirty="0"/>
              <a:t>State variables are available </a:t>
            </a:r>
            <a:r>
              <a:rPr lang="en-IN" dirty="0"/>
              <a:t>across all pages and across all sessions. Application State variables are like multi-user global data</a:t>
            </a:r>
            <a:r>
              <a:rPr lang="en-IN" dirty="0" smtClean="0"/>
              <a:t>.</a:t>
            </a:r>
          </a:p>
          <a:p>
            <a:r>
              <a:rPr lang="en-IN" b="1" dirty="0" smtClean="0"/>
              <a:t>Application </a:t>
            </a:r>
            <a:r>
              <a:rPr lang="en-IN" b="1" dirty="0"/>
              <a:t>State variables are stored</a:t>
            </a:r>
            <a:r>
              <a:rPr lang="en-IN" dirty="0"/>
              <a:t> on the web server</a:t>
            </a:r>
            <a:r>
              <a:rPr lang="en-IN" dirty="0" smtClean="0"/>
              <a:t>.</a:t>
            </a:r>
          </a:p>
          <a:p>
            <a:r>
              <a:rPr lang="en-IN" b="1" dirty="0" smtClean="0"/>
              <a:t>Application </a:t>
            </a:r>
            <a:r>
              <a:rPr lang="en-IN" b="1" dirty="0"/>
              <a:t>State variables are cleared</a:t>
            </a:r>
            <a:r>
              <a:rPr lang="en-IN" dirty="0"/>
              <a:t>, only when the process hosting the application is restarted, that is when the application ends. </a:t>
            </a:r>
          </a:p>
          <a:p>
            <a:r>
              <a:rPr lang="en-IN" b="1" dirty="0" smtClean="0"/>
              <a:t>Application </a:t>
            </a:r>
            <a:r>
              <a:rPr lang="en-IN" b="1" dirty="0"/>
              <a:t>State variables are not shared</a:t>
            </a:r>
            <a:r>
              <a:rPr lang="en-IN" dirty="0"/>
              <a:t> across a Web Farm or a Web Garden. </a:t>
            </a:r>
            <a:endParaRPr lang="en-IN" dirty="0" smtClean="0"/>
          </a:p>
          <a:p>
            <a:r>
              <a:rPr lang="en-IN" b="1" dirty="0" smtClean="0"/>
              <a:t>Application </a:t>
            </a:r>
            <a:r>
              <a:rPr lang="en-IN" b="1" dirty="0"/>
              <a:t>state variables are not thread safe.</a:t>
            </a:r>
            <a:r>
              <a:rPr lang="en-IN" dirty="0"/>
              <a:t> Lock and Unlock methods of the application class must be used to protect against race conditions, deadlocks, and access violations.</a:t>
            </a:r>
            <a:br>
              <a:rPr lang="en-IN" dirty="0"/>
            </a:br>
            <a:r>
              <a:rPr lang="en-IN" dirty="0" err="1"/>
              <a:t>Application.Lock</a:t>
            </a:r>
            <a:r>
              <a:rPr lang="en-IN" dirty="0"/>
              <a:t>();</a:t>
            </a:r>
            <a:br>
              <a:rPr lang="en-IN" dirty="0"/>
            </a:br>
            <a:r>
              <a:rPr lang="en-IN" dirty="0"/>
              <a:t>Application["</a:t>
            </a:r>
            <a:r>
              <a:rPr lang="en-IN" dirty="0" err="1"/>
              <a:t>GlobalVariable</a:t>
            </a:r>
            <a:r>
              <a:rPr lang="en-IN" dirty="0"/>
              <a:t>"] = (</a:t>
            </a:r>
            <a:r>
              <a:rPr lang="en-IN" dirty="0" err="1"/>
              <a:t>int</a:t>
            </a:r>
            <a:r>
              <a:rPr lang="en-IN" dirty="0"/>
              <a:t>)Application["</a:t>
            </a:r>
            <a:r>
              <a:rPr lang="en-IN" dirty="0" err="1"/>
              <a:t>GlobalVariable</a:t>
            </a:r>
            <a:r>
              <a:rPr lang="en-IN" dirty="0"/>
              <a:t>"] + 1;</a:t>
            </a:r>
            <a:br>
              <a:rPr lang="en-IN" dirty="0"/>
            </a:br>
            <a:r>
              <a:rPr lang="en-IN" dirty="0" err="1"/>
              <a:t>Application.UnLock</a:t>
            </a:r>
            <a:r>
              <a:rPr lang="en-IN" dirty="0"/>
              <a:t>();</a:t>
            </a:r>
            <a:br>
              <a:rPr lang="en-IN" dirty="0"/>
            </a:br>
            <a:r>
              <a:rPr lang="en-IN" dirty="0"/>
              <a:t/>
            </a:r>
            <a:br>
              <a:rPr lang="en-IN" dirty="0"/>
            </a:br>
            <a:r>
              <a:rPr lang="en-IN" b="1" dirty="0"/>
              <a:t>Please Note:</a:t>
            </a:r>
            <a:r>
              <a:rPr lang="en-IN" dirty="0"/>
              <a:t> In this example, we are using application state variables to send data from one web form to another. If the requirement, is just to send data from </a:t>
            </a:r>
            <a:r>
              <a:rPr lang="en-IN" dirty="0" err="1"/>
              <a:t>webform</a:t>
            </a:r>
            <a:r>
              <a:rPr lang="en-IN" dirty="0"/>
              <a:t> to another, you should consider other alternatives</a:t>
            </a:r>
            <a:r>
              <a:rPr lang="en-IN" dirty="0" smtClean="0"/>
              <a:t>.</a:t>
            </a:r>
          </a:p>
          <a:p>
            <a:r>
              <a:rPr lang="en-IN" b="1" dirty="0" smtClean="0"/>
              <a:t>Use </a:t>
            </a:r>
            <a:r>
              <a:rPr lang="en-IN" b="1" dirty="0"/>
              <a:t>application state variables only, when the variables need to have global access and when you need them for entire time, during the life time of an application</a:t>
            </a:r>
            <a:r>
              <a:rPr lang="en-IN" dirty="0"/>
              <a:t>. Cache object, can be used, as an alternative, if you need to have global access for a certain duration.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738701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Web applications work</a:t>
            </a:r>
            <a:r>
              <a:rPr lang="en-IN" b="1" dirty="0" smtClean="0"/>
              <a:t>?</a:t>
            </a:r>
            <a:endParaRPr lang="en-IN" dirty="0"/>
          </a:p>
        </p:txBody>
      </p:sp>
      <p:sp>
        <p:nvSpPr>
          <p:cNvPr id="3" name="Content Placeholder 2"/>
          <p:cNvSpPr>
            <a:spLocks noGrp="1"/>
          </p:cNvSpPr>
          <p:nvPr>
            <p:ph idx="1"/>
          </p:nvPr>
        </p:nvSpPr>
        <p:spPr>
          <a:xfrm>
            <a:off x="578427" y="2023053"/>
            <a:ext cx="10515600" cy="4351338"/>
          </a:xfrm>
        </p:spPr>
        <p:txBody>
          <a:bodyPr/>
          <a:lstStyle/>
          <a:p>
            <a:r>
              <a:rPr lang="en-IN" dirty="0" smtClean="0"/>
              <a:t>Web </a:t>
            </a:r>
            <a:r>
              <a:rPr lang="en-IN" dirty="0"/>
              <a:t>applications work on </a:t>
            </a:r>
            <a:r>
              <a:rPr lang="en-IN" b="1" dirty="0"/>
              <a:t>client/server</a:t>
            </a:r>
            <a:r>
              <a:rPr lang="en-IN" dirty="0"/>
              <a:t> </a:t>
            </a:r>
            <a:r>
              <a:rPr lang="en-IN" dirty="0" smtClean="0"/>
              <a:t>architecture</a:t>
            </a:r>
          </a:p>
          <a:p>
            <a:r>
              <a:rPr lang="en-IN" dirty="0" smtClean="0"/>
              <a:t>On </a:t>
            </a:r>
            <a:r>
              <a:rPr lang="en-IN" dirty="0"/>
              <a:t>the client all you need is a </a:t>
            </a:r>
            <a:r>
              <a:rPr lang="en-IN" b="1" dirty="0"/>
              <a:t>browser</a:t>
            </a:r>
            <a:r>
              <a:rPr lang="en-IN" dirty="0"/>
              <a:t>, that can understand </a:t>
            </a:r>
            <a:r>
              <a:rPr lang="en-IN" dirty="0" smtClean="0"/>
              <a:t>HTML</a:t>
            </a:r>
          </a:p>
          <a:p>
            <a:r>
              <a:rPr lang="en-IN" dirty="0" smtClean="0"/>
              <a:t>On </a:t>
            </a:r>
            <a:r>
              <a:rPr lang="en-IN" dirty="0"/>
              <a:t>the server side, the Web application runs under Microsoft </a:t>
            </a:r>
            <a:r>
              <a:rPr lang="en-IN" b="1" dirty="0"/>
              <a:t>Internet Information Services</a:t>
            </a:r>
            <a:r>
              <a:rPr lang="en-IN" dirty="0"/>
              <a:t> (IIS) </a:t>
            </a: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pic>
        <p:nvPicPr>
          <p:cNvPr id="1026" name="Picture 2" descr="How web applications 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257" y="4325072"/>
            <a:ext cx="3810000" cy="16859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4191194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2826327"/>
            <a:ext cx="8596668" cy="922482"/>
          </a:xfrm>
        </p:spPr>
        <p:txBody>
          <a:bodyPr>
            <a:noAutofit/>
          </a:bodyPr>
          <a:lstStyle/>
          <a:p>
            <a:pPr algn="r"/>
            <a:r>
              <a:rPr lang="en-IN" sz="4000" dirty="0" smtClean="0"/>
              <a:t>Exception </a:t>
            </a:r>
            <a:r>
              <a:rPr lang="en-IN" sz="4000" dirty="0"/>
              <a:t>handling </a:t>
            </a:r>
            <a:br>
              <a:rPr lang="en-IN" sz="4000" dirty="0"/>
            </a:br>
            <a:endParaRPr lang="en-IN" sz="4000" dirty="0"/>
          </a:p>
        </p:txBody>
      </p:sp>
      <p:sp>
        <p:nvSpPr>
          <p:cNvPr id="3" name="Subtitle 2"/>
          <p:cNvSpPr txBox="1">
            <a:spLocks/>
          </p:cNvSpPr>
          <p:nvPr/>
        </p:nvSpPr>
        <p:spPr>
          <a:xfrm>
            <a:off x="1507067" y="4050833"/>
            <a:ext cx="7766936"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r">
              <a:buNone/>
            </a:pPr>
            <a:r>
              <a:rPr lang="en-IN" dirty="0" smtClean="0"/>
              <a:t>DAY 8</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6895755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Exceptions</a:t>
            </a:r>
            <a:endParaRPr lang="en-IN" dirty="0"/>
          </a:p>
        </p:txBody>
      </p:sp>
      <p:sp>
        <p:nvSpPr>
          <p:cNvPr id="3" name="Content Placeholder 2"/>
          <p:cNvSpPr>
            <a:spLocks noGrp="1"/>
          </p:cNvSpPr>
          <p:nvPr>
            <p:ph idx="1"/>
          </p:nvPr>
        </p:nvSpPr>
        <p:spPr/>
        <p:txBody>
          <a:bodyPr/>
          <a:lstStyle/>
          <a:p>
            <a:r>
              <a:rPr lang="en-IN" b="1" dirty="0"/>
              <a:t>Exceptions are unforeseen errors that happen within the logic of an application</a:t>
            </a:r>
            <a:r>
              <a:rPr lang="en-IN" dirty="0" smtClean="0"/>
              <a:t>.</a:t>
            </a:r>
          </a:p>
          <a:p>
            <a:r>
              <a:rPr lang="en-IN" b="1" dirty="0"/>
              <a:t>When an exception occurs and if it is not handled</a:t>
            </a:r>
            <a:r>
              <a:rPr lang="en-IN" dirty="0"/>
              <a:t>, then, that exception is called as an, </a:t>
            </a:r>
            <a:r>
              <a:rPr lang="en-IN" b="1" dirty="0"/>
              <a:t>unhandled exception</a:t>
            </a:r>
            <a:r>
              <a:rPr lang="en-IN" dirty="0"/>
              <a:t>. </a:t>
            </a:r>
            <a:endParaRPr lang="en-IN" dirty="0" smtClean="0"/>
          </a:p>
          <a:p>
            <a:pPr marL="0" indent="0">
              <a:buNone/>
            </a:pPr>
            <a:endParaRPr lang="en-IN"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8357823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Exception handling using </a:t>
            </a:r>
            <a:r>
              <a:rPr lang="en-IN" b="1" dirty="0" smtClean="0"/>
              <a:t> </a:t>
            </a:r>
            <a:r>
              <a:rPr lang="en-IN" b="1" dirty="0"/>
              <a:t>try-catch </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Handling exceptions using try/catch blocks is commonly termed as structured exception handling. </a:t>
            </a:r>
          </a:p>
          <a:p>
            <a:r>
              <a:rPr lang="en-IN" b="1" dirty="0" smtClean="0"/>
              <a:t>try</a:t>
            </a:r>
            <a:r>
              <a:rPr lang="en-IN" dirty="0"/>
              <a:t> - Wrap the code in a try block that could possibly cause an exception. If a statement in the try block causes an exception, the control will be immediately transferred to the catch block</a:t>
            </a:r>
            <a:r>
              <a:rPr lang="en-IN" dirty="0" smtClean="0"/>
              <a:t>.</a:t>
            </a:r>
          </a:p>
          <a:p>
            <a:r>
              <a:rPr lang="en-IN" b="1" dirty="0" smtClean="0"/>
              <a:t>catch</a:t>
            </a:r>
            <a:r>
              <a:rPr lang="en-IN" dirty="0"/>
              <a:t> - catches the exception and tries to correct the error and/or handles the </a:t>
            </a:r>
            <a:r>
              <a:rPr lang="en-IN" dirty="0" smtClean="0"/>
              <a:t>exception</a:t>
            </a:r>
          </a:p>
          <a:p>
            <a:r>
              <a:rPr lang="en-IN" b="1" dirty="0" smtClean="0"/>
              <a:t>finally</a:t>
            </a:r>
            <a:r>
              <a:rPr lang="en-IN" dirty="0"/>
              <a:t> - Used to free resources. Finally block is guaranteed to execute irrespective of whether an exception has occurred or </a:t>
            </a:r>
            <a:r>
              <a:rPr lang="en-IN" dirty="0" smtClean="0"/>
              <a:t>not</a:t>
            </a:r>
          </a:p>
          <a:p>
            <a:r>
              <a:rPr lang="en-IN" b="1" dirty="0" smtClean="0"/>
              <a:t>throw</a:t>
            </a:r>
            <a:r>
              <a:rPr lang="en-IN" dirty="0"/>
              <a:t> - used to raise an exception</a:t>
            </a:r>
            <a:br>
              <a:rPr lang="en-IN" dirty="0"/>
            </a:br>
            <a:endParaRPr lang="en-IN" dirty="0" smtClean="0"/>
          </a:p>
          <a:p>
            <a:endParaRPr lang="en-IN" dirty="0"/>
          </a:p>
          <a:p>
            <a:pPr marL="0" indent="0">
              <a:buNone/>
            </a:pPr>
            <a:r>
              <a:rPr lang="en-IN" dirty="0"/>
              <a:t>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3645864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Exception class</a:t>
            </a:r>
            <a:endParaRPr lang="en-IN" dirty="0"/>
          </a:p>
        </p:txBody>
      </p:sp>
      <p:sp>
        <p:nvSpPr>
          <p:cNvPr id="3" name="Content Placeholder 2"/>
          <p:cNvSpPr>
            <a:spLocks noGrp="1"/>
          </p:cNvSpPr>
          <p:nvPr>
            <p:ph idx="1"/>
          </p:nvPr>
        </p:nvSpPr>
        <p:spPr/>
        <p:txBody>
          <a:bodyPr/>
          <a:lstStyle/>
          <a:p>
            <a:pPr marL="0" indent="0">
              <a:buNone/>
            </a:pPr>
            <a:r>
              <a:rPr lang="en-IN" b="1" dirty="0"/>
              <a:t>The base class for all exceptions is the Exception class</a:t>
            </a:r>
            <a:r>
              <a:rPr lang="en-IN" dirty="0"/>
              <a:t>. Specific exceptions should be caught, before catching the general parent </a:t>
            </a:r>
            <a:r>
              <a:rPr lang="en-IN" dirty="0" err="1" smtClean="0"/>
              <a:t>exception.c</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3430749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Error </a:t>
            </a:r>
            <a:r>
              <a:rPr lang="en-IN" dirty="0" smtClean="0"/>
              <a:t>events</a:t>
            </a:r>
            <a:endParaRPr lang="en-IN" dirty="0"/>
          </a:p>
        </p:txBody>
      </p:sp>
      <p:sp>
        <p:nvSpPr>
          <p:cNvPr id="3" name="Content Placeholder 2"/>
          <p:cNvSpPr>
            <a:spLocks noGrp="1"/>
          </p:cNvSpPr>
          <p:nvPr>
            <p:ph idx="1"/>
          </p:nvPr>
        </p:nvSpPr>
        <p:spPr>
          <a:xfrm>
            <a:off x="677334" y="1537135"/>
            <a:ext cx="8596668" cy="3880773"/>
          </a:xfrm>
        </p:spPr>
        <p:txBody>
          <a:bodyPr/>
          <a:lstStyle/>
          <a:p>
            <a:pPr marL="0" indent="0">
              <a:buNone/>
            </a:pPr>
            <a:r>
              <a:rPr lang="en-IN" b="1" dirty="0" smtClean="0"/>
              <a:t>Asp.net </a:t>
            </a:r>
            <a:r>
              <a:rPr lang="en-IN" b="1" dirty="0"/>
              <a:t>provide 2 error </a:t>
            </a:r>
            <a:r>
              <a:rPr lang="en-IN" b="1" dirty="0" smtClean="0"/>
              <a:t>events</a:t>
            </a:r>
          </a:p>
          <a:p>
            <a:r>
              <a:rPr lang="en-IN" b="1" dirty="0" err="1"/>
              <a:t>Page_Error</a:t>
            </a:r>
            <a:r>
              <a:rPr lang="en-IN" dirty="0"/>
              <a:t> - This event is raised at the page level, when there is an unhandled exception on the page. The event handler resides on the page</a:t>
            </a:r>
            <a:r>
              <a:rPr lang="en-IN" dirty="0" smtClean="0"/>
              <a:t>.</a:t>
            </a:r>
          </a:p>
          <a:p>
            <a:r>
              <a:rPr lang="en-IN" b="1" dirty="0" err="1" smtClean="0"/>
              <a:t>Application_Error</a:t>
            </a:r>
            <a:r>
              <a:rPr lang="en-IN" dirty="0"/>
              <a:t> - This event is raised at the application level, when there is an unhandled exception at an application level. The event handler resides in </a:t>
            </a:r>
            <a:r>
              <a:rPr lang="en-IN" dirty="0" err="1"/>
              <a:t>Global.asax</a:t>
            </a:r>
            <a:r>
              <a:rPr lang="en-IN" dirty="0"/>
              <a:t> file</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6206946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2826327"/>
            <a:ext cx="8596668" cy="922482"/>
          </a:xfrm>
        </p:spPr>
        <p:txBody>
          <a:bodyPr>
            <a:noAutofit/>
          </a:bodyPr>
          <a:lstStyle/>
          <a:p>
            <a:pPr algn="r"/>
            <a:r>
              <a:rPr lang="en-IN" sz="4000" b="1" dirty="0"/>
              <a:t>Introduction to ADO.NET</a:t>
            </a:r>
            <a:br>
              <a:rPr lang="en-IN" sz="4000" b="1" dirty="0"/>
            </a:br>
            <a:r>
              <a:rPr lang="en-IN" sz="4000" dirty="0"/>
              <a:t> </a:t>
            </a:r>
            <a:br>
              <a:rPr lang="en-IN" sz="4000" dirty="0"/>
            </a:br>
            <a:endParaRPr lang="en-IN" sz="4000" dirty="0"/>
          </a:p>
        </p:txBody>
      </p:sp>
      <p:sp>
        <p:nvSpPr>
          <p:cNvPr id="3" name="Subtitle 2"/>
          <p:cNvSpPr txBox="1">
            <a:spLocks/>
          </p:cNvSpPr>
          <p:nvPr/>
        </p:nvSpPr>
        <p:spPr>
          <a:xfrm>
            <a:off x="1507067" y="4050833"/>
            <a:ext cx="7766936"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r">
              <a:buNone/>
            </a:pPr>
            <a:r>
              <a:rPr lang="en-IN" dirty="0" smtClean="0"/>
              <a:t>DAY </a:t>
            </a:r>
            <a:r>
              <a:rPr lang="en-IN" dirty="0" smtClean="0"/>
              <a:t>9</a:t>
            </a:r>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2221085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 this session we will learn</a:t>
            </a:r>
          </a:p>
        </p:txBody>
      </p:sp>
      <p:sp>
        <p:nvSpPr>
          <p:cNvPr id="3" name="Content Placeholder 2"/>
          <p:cNvSpPr>
            <a:spLocks noGrp="1"/>
          </p:cNvSpPr>
          <p:nvPr>
            <p:ph idx="1"/>
          </p:nvPr>
        </p:nvSpPr>
        <p:spPr/>
        <p:txBody>
          <a:bodyPr/>
          <a:lstStyle/>
          <a:p>
            <a:r>
              <a:rPr lang="en-IN" dirty="0" smtClean="0"/>
              <a:t>what </a:t>
            </a:r>
            <a:r>
              <a:rPr lang="en-IN" dirty="0"/>
              <a:t>ADO.NET is.</a:t>
            </a:r>
          </a:p>
          <a:p>
            <a:r>
              <a:rPr lang="en-IN" dirty="0" smtClean="0"/>
              <a:t>what </a:t>
            </a:r>
            <a:r>
              <a:rPr lang="en-IN" dirty="0"/>
              <a:t>a data provider is.</a:t>
            </a:r>
          </a:p>
          <a:p>
            <a:r>
              <a:rPr lang="en-IN" dirty="0" smtClean="0"/>
              <a:t>what </a:t>
            </a:r>
            <a:r>
              <a:rPr lang="en-IN" dirty="0"/>
              <a:t>a connection object is.</a:t>
            </a:r>
          </a:p>
          <a:p>
            <a:r>
              <a:rPr lang="en-IN" dirty="0" smtClean="0"/>
              <a:t>what </a:t>
            </a:r>
            <a:r>
              <a:rPr lang="en-IN" dirty="0"/>
              <a:t>a command object is.</a:t>
            </a:r>
          </a:p>
          <a:p>
            <a:r>
              <a:rPr lang="en-IN" dirty="0" smtClean="0"/>
              <a:t>what </a:t>
            </a:r>
            <a:r>
              <a:rPr lang="en-IN" dirty="0"/>
              <a:t>a </a:t>
            </a:r>
            <a:r>
              <a:rPr lang="en-IN" dirty="0" err="1"/>
              <a:t>DataReader</a:t>
            </a:r>
            <a:r>
              <a:rPr lang="en-IN" dirty="0"/>
              <a:t> object is.</a:t>
            </a:r>
          </a:p>
          <a:p>
            <a:r>
              <a:rPr lang="en-IN" dirty="0" smtClean="0"/>
              <a:t>what </a:t>
            </a:r>
            <a:r>
              <a:rPr lang="en-IN" dirty="0"/>
              <a:t>a </a:t>
            </a:r>
            <a:r>
              <a:rPr lang="en-IN" dirty="0" err="1"/>
              <a:t>DataSet</a:t>
            </a:r>
            <a:r>
              <a:rPr lang="en-IN" dirty="0"/>
              <a:t> object is.</a:t>
            </a:r>
          </a:p>
          <a:p>
            <a:r>
              <a:rPr lang="en-IN" dirty="0" smtClean="0"/>
              <a:t>what </a:t>
            </a:r>
            <a:r>
              <a:rPr lang="en-IN" dirty="0"/>
              <a:t>a </a:t>
            </a:r>
            <a:r>
              <a:rPr lang="en-IN" dirty="0" err="1"/>
              <a:t>DataAdapter</a:t>
            </a:r>
            <a:r>
              <a:rPr lang="en-IN" dirty="0"/>
              <a:t> object is.</a:t>
            </a:r>
          </a:p>
          <a:p>
            <a:endParaRPr lang="en-IN" dirty="0"/>
          </a:p>
        </p:txBody>
      </p:sp>
    </p:spTree>
    <p:extLst>
      <p:ext uri="{BB962C8B-B14F-4D97-AF65-F5344CB8AC3E}">
        <p14:creationId xmlns:p14="http://schemas.microsoft.com/office/powerpoint/2010/main" val="3707786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ADO.NET</a:t>
            </a:r>
            <a:endParaRPr lang="en-IN" dirty="0"/>
          </a:p>
        </p:txBody>
      </p:sp>
      <p:sp>
        <p:nvSpPr>
          <p:cNvPr id="3" name="Content Placeholder 2"/>
          <p:cNvSpPr>
            <a:spLocks noGrp="1"/>
          </p:cNvSpPr>
          <p:nvPr>
            <p:ph idx="1"/>
          </p:nvPr>
        </p:nvSpPr>
        <p:spPr/>
        <p:txBody>
          <a:bodyPr/>
          <a:lstStyle/>
          <a:p>
            <a:r>
              <a:rPr lang="en-IN" dirty="0"/>
              <a:t>ADO.NET is an object-oriented set of libraries that allows you to interact with data sources. Commonly, the data source is a database, but it could also be a text file, an Excel spreadsheet, or an XML </a:t>
            </a:r>
            <a:r>
              <a:rPr lang="en-IN" dirty="0" smtClean="0"/>
              <a:t>file</a:t>
            </a:r>
          </a:p>
          <a:p>
            <a:r>
              <a:rPr lang="en-IN" dirty="0" smtClean="0"/>
              <a:t>There </a:t>
            </a:r>
            <a:r>
              <a:rPr lang="en-IN" dirty="0"/>
              <a:t>are many different types of databases </a:t>
            </a:r>
            <a:r>
              <a:rPr lang="en-IN" dirty="0" smtClean="0"/>
              <a:t>available</a:t>
            </a:r>
          </a:p>
          <a:p>
            <a:pPr lvl="1"/>
            <a:r>
              <a:rPr lang="en-IN" dirty="0" smtClean="0"/>
              <a:t>Microsoft </a:t>
            </a:r>
            <a:r>
              <a:rPr lang="en-IN" dirty="0"/>
              <a:t>SQL </a:t>
            </a:r>
            <a:r>
              <a:rPr lang="en-IN" dirty="0" smtClean="0"/>
              <a:t>Server</a:t>
            </a:r>
          </a:p>
          <a:p>
            <a:pPr lvl="1"/>
            <a:r>
              <a:rPr lang="en-IN" dirty="0" smtClean="0"/>
              <a:t>Microsoft Access</a:t>
            </a:r>
          </a:p>
          <a:p>
            <a:pPr lvl="1"/>
            <a:r>
              <a:rPr lang="en-IN" dirty="0" smtClean="0"/>
              <a:t>Oracle</a:t>
            </a:r>
          </a:p>
          <a:p>
            <a:pPr lvl="1"/>
            <a:r>
              <a:rPr lang="en-IN" dirty="0" smtClean="0"/>
              <a:t>Borland </a:t>
            </a:r>
            <a:r>
              <a:rPr lang="en-IN" dirty="0" err="1" smtClean="0"/>
              <a:t>Interbase</a:t>
            </a:r>
            <a:endParaRPr lang="en-IN" dirty="0" smtClean="0"/>
          </a:p>
          <a:p>
            <a:pPr lvl="1"/>
            <a:r>
              <a:rPr lang="en-IN" dirty="0" smtClean="0"/>
              <a:t>IBM DB2</a:t>
            </a:r>
          </a:p>
          <a:p>
            <a:endParaRPr lang="en-IN" dirty="0"/>
          </a:p>
        </p:txBody>
      </p:sp>
    </p:spTree>
    <p:extLst>
      <p:ext uri="{BB962C8B-B14F-4D97-AF65-F5344CB8AC3E}">
        <p14:creationId xmlns:p14="http://schemas.microsoft.com/office/powerpoint/2010/main" val="36242185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Providers</a:t>
            </a:r>
            <a:br>
              <a:rPr lang="en-IN" b="1" dirty="0"/>
            </a:br>
            <a:endParaRPr lang="en-IN" dirty="0"/>
          </a:p>
        </p:txBody>
      </p:sp>
      <p:sp>
        <p:nvSpPr>
          <p:cNvPr id="3" name="Content Placeholder 2"/>
          <p:cNvSpPr>
            <a:spLocks noGrp="1"/>
          </p:cNvSpPr>
          <p:nvPr>
            <p:ph idx="1"/>
          </p:nvPr>
        </p:nvSpPr>
        <p:spPr>
          <a:xfrm>
            <a:off x="677334" y="1930400"/>
            <a:ext cx="8596668" cy="4110962"/>
          </a:xfrm>
        </p:spPr>
        <p:txBody>
          <a:bodyPr/>
          <a:lstStyle/>
          <a:p>
            <a:r>
              <a:rPr lang="en-IN" dirty="0"/>
              <a:t>ADO.NET provides a relatively common way to interact with data sources, but comes in different sets of libraries for each way you can talk to a data source. These libraries are called Data </a:t>
            </a:r>
            <a:r>
              <a:rPr lang="en-IN" dirty="0" smtClean="0"/>
              <a:t>Providers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610962280"/>
              </p:ext>
            </p:extLst>
          </p:nvPr>
        </p:nvGraphicFramePr>
        <p:xfrm>
          <a:off x="1063882" y="3004105"/>
          <a:ext cx="7823571" cy="3093165"/>
        </p:xfrm>
        <a:graphic>
          <a:graphicData uri="http://schemas.openxmlformats.org/drawingml/2006/table">
            <a:tbl>
              <a:tblPr/>
              <a:tblGrid>
                <a:gridCol w="2607857"/>
                <a:gridCol w="1209354"/>
                <a:gridCol w="4006360"/>
              </a:tblGrid>
              <a:tr h="373784">
                <a:tc>
                  <a:txBody>
                    <a:bodyPr/>
                    <a:lstStyle/>
                    <a:p>
                      <a:pPr algn="l"/>
                      <a:r>
                        <a:rPr lang="en-IN" sz="1300" b="1" dirty="0">
                          <a:effectLst/>
                        </a:rPr>
                        <a:t>Provider Name</a:t>
                      </a:r>
                    </a:p>
                  </a:txBody>
                  <a:tcPr marL="68095" marR="68095" marT="34048" marB="34048"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IN" sz="1300" b="1">
                          <a:effectLst/>
                        </a:rPr>
                        <a:t>API prefix</a:t>
                      </a:r>
                    </a:p>
                  </a:txBody>
                  <a:tcPr marL="68095" marR="68095" marT="34048" marB="34048"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IN" sz="1300" b="1" dirty="0">
                          <a:effectLst/>
                        </a:rPr>
                        <a:t>Data Source Description</a:t>
                      </a:r>
                    </a:p>
                  </a:txBody>
                  <a:tcPr marL="68095" marR="68095" marT="34048" marB="34048"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693127">
                <a:tc>
                  <a:txBody>
                    <a:bodyPr/>
                    <a:lstStyle/>
                    <a:p>
                      <a:pPr algn="l"/>
                      <a:r>
                        <a:rPr lang="en-IN" sz="1300" b="0">
                          <a:effectLst/>
                        </a:rPr>
                        <a:t>ODBC Data Provider</a:t>
                      </a:r>
                    </a:p>
                  </a:txBody>
                  <a:tcPr marL="68095" marR="68095" marT="34048" marB="34048"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IN" sz="1300" b="0">
                          <a:effectLst/>
                        </a:rPr>
                        <a:t>Odbc</a:t>
                      </a:r>
                    </a:p>
                  </a:txBody>
                  <a:tcPr marL="68095" marR="68095" marT="34048" marB="34048"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IN" sz="1300" b="0" dirty="0">
                          <a:effectLst/>
                        </a:rPr>
                        <a:t>Data Sources with an ODBC interface. Normally older data bases.</a:t>
                      </a:r>
                    </a:p>
                  </a:txBody>
                  <a:tcPr marL="68095" marR="68095" marT="34048" marB="34048"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693127">
                <a:tc>
                  <a:txBody>
                    <a:bodyPr/>
                    <a:lstStyle/>
                    <a:p>
                      <a:pPr algn="l"/>
                      <a:r>
                        <a:rPr lang="en-IN" sz="1300" b="0">
                          <a:effectLst/>
                        </a:rPr>
                        <a:t>OleDb Data Provider</a:t>
                      </a:r>
                    </a:p>
                  </a:txBody>
                  <a:tcPr marL="68095" marR="68095" marT="34048" marB="34048"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IN" sz="1300" b="0">
                          <a:effectLst/>
                        </a:rPr>
                        <a:t>OleDb</a:t>
                      </a:r>
                    </a:p>
                  </a:txBody>
                  <a:tcPr marL="68095" marR="68095" marT="34048" marB="34048"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IN" sz="1300" b="0">
                          <a:effectLst/>
                        </a:rPr>
                        <a:t>Data Sources that expose an OleDb interface, i.e. Access or Excel.</a:t>
                      </a:r>
                    </a:p>
                  </a:txBody>
                  <a:tcPr marL="68095" marR="68095" marT="34048" marB="34048"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214300">
                <a:tc>
                  <a:txBody>
                    <a:bodyPr/>
                    <a:lstStyle/>
                    <a:p>
                      <a:pPr algn="l"/>
                      <a:r>
                        <a:rPr lang="en-IN" sz="1300" b="0">
                          <a:effectLst/>
                        </a:rPr>
                        <a:t>Oracle Data Provider</a:t>
                      </a:r>
                    </a:p>
                  </a:txBody>
                  <a:tcPr marL="68095" marR="68095" marT="34048" marB="34048"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IN" sz="1300" b="0">
                          <a:effectLst/>
                        </a:rPr>
                        <a:t>Oracle</a:t>
                      </a:r>
                    </a:p>
                  </a:txBody>
                  <a:tcPr marL="68095" marR="68095" marT="34048" marB="34048"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IN" sz="1300" b="0">
                          <a:effectLst/>
                        </a:rPr>
                        <a:t>For Oracle Databases.</a:t>
                      </a:r>
                    </a:p>
                  </a:txBody>
                  <a:tcPr marL="68095" marR="68095" marT="34048" marB="34048"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373784">
                <a:tc>
                  <a:txBody>
                    <a:bodyPr/>
                    <a:lstStyle/>
                    <a:p>
                      <a:pPr algn="l"/>
                      <a:r>
                        <a:rPr lang="en-IN" sz="1300" b="0">
                          <a:effectLst/>
                        </a:rPr>
                        <a:t>SQL Data Provider</a:t>
                      </a:r>
                    </a:p>
                  </a:txBody>
                  <a:tcPr marL="68095" marR="68095" marT="34048" marB="34048"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IN" sz="1300" b="0">
                          <a:effectLst/>
                        </a:rPr>
                        <a:t>Sql</a:t>
                      </a:r>
                    </a:p>
                  </a:txBody>
                  <a:tcPr marL="68095" marR="68095" marT="34048" marB="34048"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IN" sz="1300" b="0" dirty="0">
                          <a:effectLst/>
                        </a:rPr>
                        <a:t>For interacting with Microsoft SQL Server.</a:t>
                      </a:r>
                    </a:p>
                  </a:txBody>
                  <a:tcPr marL="68095" marR="68095" marT="34048" marB="34048"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693127">
                <a:tc>
                  <a:txBody>
                    <a:bodyPr/>
                    <a:lstStyle/>
                    <a:p>
                      <a:pPr algn="l"/>
                      <a:r>
                        <a:rPr lang="en-IN" sz="1300" b="0">
                          <a:effectLst/>
                        </a:rPr>
                        <a:t>Borland Data Provider</a:t>
                      </a:r>
                    </a:p>
                  </a:txBody>
                  <a:tcPr marL="68095" marR="68095" marT="34048" marB="34048"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IN" sz="1300" b="0">
                          <a:effectLst/>
                        </a:rPr>
                        <a:t>Bdp</a:t>
                      </a:r>
                    </a:p>
                  </a:txBody>
                  <a:tcPr marL="68095" marR="68095" marT="34048" marB="34048"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IN" sz="1300" b="0" dirty="0">
                          <a:effectLst/>
                        </a:rPr>
                        <a:t>Generic access to many databases such as </a:t>
                      </a:r>
                      <a:r>
                        <a:rPr lang="en-IN" sz="1300" b="0" dirty="0" err="1">
                          <a:effectLst/>
                        </a:rPr>
                        <a:t>Interbase</a:t>
                      </a:r>
                      <a:r>
                        <a:rPr lang="en-IN" sz="1300" b="0" dirty="0">
                          <a:effectLst/>
                        </a:rPr>
                        <a:t>, SQL Server, IBM DB2, and Oracle.</a:t>
                      </a:r>
                    </a:p>
                  </a:txBody>
                  <a:tcPr marL="68095" marR="68095" marT="34048" marB="34048"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2028825" y="1896537"/>
            <a:ext cx="65" cy="9853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68165" rIns="0" bIns="233289"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74764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ADO.NET Objects</a:t>
            </a:r>
            <a:br>
              <a:rPr lang="en-IN" b="1" dirty="0"/>
            </a:br>
            <a:endParaRPr lang="en-IN" dirty="0"/>
          </a:p>
        </p:txBody>
      </p:sp>
      <p:sp>
        <p:nvSpPr>
          <p:cNvPr id="3" name="Content Placeholder 2"/>
          <p:cNvSpPr>
            <a:spLocks noGrp="1"/>
          </p:cNvSpPr>
          <p:nvPr>
            <p:ph idx="1"/>
          </p:nvPr>
        </p:nvSpPr>
        <p:spPr/>
        <p:txBody>
          <a:bodyPr/>
          <a:lstStyle/>
          <a:p>
            <a:r>
              <a:rPr lang="en-IN" b="1" dirty="0"/>
              <a:t>The </a:t>
            </a:r>
            <a:r>
              <a:rPr lang="en-IN" b="1" dirty="0" err="1"/>
              <a:t>SqlConnection</a:t>
            </a:r>
            <a:r>
              <a:rPr lang="en-IN" b="1" dirty="0"/>
              <a:t> Object</a:t>
            </a:r>
          </a:p>
          <a:p>
            <a:r>
              <a:rPr lang="en-IN" b="1" dirty="0"/>
              <a:t>The </a:t>
            </a:r>
            <a:r>
              <a:rPr lang="en-IN" b="1" dirty="0" err="1"/>
              <a:t>SqlCommand</a:t>
            </a:r>
            <a:r>
              <a:rPr lang="en-IN" b="1" dirty="0"/>
              <a:t> Object</a:t>
            </a:r>
          </a:p>
          <a:p>
            <a:r>
              <a:rPr lang="en-IN" b="1" dirty="0"/>
              <a:t>The </a:t>
            </a:r>
            <a:r>
              <a:rPr lang="en-IN" b="1" dirty="0" err="1"/>
              <a:t>SqlDataReader</a:t>
            </a:r>
            <a:r>
              <a:rPr lang="en-IN" b="1" dirty="0"/>
              <a:t> Object</a:t>
            </a:r>
          </a:p>
          <a:p>
            <a:r>
              <a:rPr lang="en-IN" b="1" dirty="0"/>
              <a:t>The </a:t>
            </a:r>
            <a:r>
              <a:rPr lang="en-IN" b="1" dirty="0" err="1"/>
              <a:t>DataSet</a:t>
            </a:r>
            <a:r>
              <a:rPr lang="en-IN" b="1" dirty="0"/>
              <a:t> Object</a:t>
            </a:r>
          </a:p>
          <a:p>
            <a:r>
              <a:rPr lang="en-IN" b="1" dirty="0"/>
              <a:t>The </a:t>
            </a:r>
            <a:r>
              <a:rPr lang="en-IN" b="1" dirty="0" err="1"/>
              <a:t>SqlDataAdapter</a:t>
            </a:r>
            <a:r>
              <a:rPr lang="en-IN" b="1" dirty="0"/>
              <a:t> Object</a:t>
            </a:r>
          </a:p>
          <a:p>
            <a:endParaRPr lang="en-IN" dirty="0"/>
          </a:p>
        </p:txBody>
      </p:sp>
    </p:spTree>
    <p:extLst>
      <p:ext uri="{BB962C8B-B14F-4D97-AF65-F5344CB8AC3E}">
        <p14:creationId xmlns:p14="http://schemas.microsoft.com/office/powerpoint/2010/main" val="1341554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59427"/>
          </a:xfrm>
        </p:spPr>
        <p:txBody>
          <a:bodyPr/>
          <a:lstStyle/>
          <a:p>
            <a:r>
              <a:rPr lang="en-IN" b="1" dirty="0" smtClean="0"/>
              <a:t>Visual Studio</a:t>
            </a:r>
            <a:endParaRPr lang="en-IN" b="1" dirty="0"/>
          </a:p>
        </p:txBody>
      </p:sp>
      <p:sp>
        <p:nvSpPr>
          <p:cNvPr id="3" name="Content Placeholder 2"/>
          <p:cNvSpPr>
            <a:spLocks noGrp="1"/>
          </p:cNvSpPr>
          <p:nvPr>
            <p:ph idx="1"/>
          </p:nvPr>
        </p:nvSpPr>
        <p:spPr>
          <a:xfrm>
            <a:off x="677334" y="1569027"/>
            <a:ext cx="8596668" cy="4472335"/>
          </a:xfrm>
        </p:spPr>
        <p:txBody>
          <a:bodyPr>
            <a:normAutofit/>
          </a:bodyPr>
          <a:lstStyle/>
          <a:p>
            <a:pPr marL="0" indent="0">
              <a:buNone/>
            </a:pPr>
            <a:r>
              <a:rPr lang="en-IN" dirty="0" smtClean="0"/>
              <a:t>When </a:t>
            </a:r>
            <a:r>
              <a:rPr lang="en-IN" dirty="0"/>
              <a:t>you first run visual studio, you will see the start page. The start page contains latest news related to .NET development, learning and community resources. If you are using visual studio </a:t>
            </a:r>
            <a:r>
              <a:rPr lang="en-IN" dirty="0" smtClean="0"/>
              <a:t>2013, </a:t>
            </a:r>
            <a:r>
              <a:rPr lang="en-IN" dirty="0"/>
              <a:t>at the bottom of the start page, you will notice the following 2 options</a:t>
            </a:r>
            <a:r>
              <a:rPr lang="en-IN" dirty="0" smtClean="0"/>
              <a:t>.</a:t>
            </a:r>
          </a:p>
          <a:p>
            <a:r>
              <a:rPr lang="en-IN" b="1" dirty="0" smtClean="0"/>
              <a:t>Keep page open project loads - </a:t>
            </a:r>
            <a:r>
              <a:rPr lang="en-IN" dirty="0"/>
              <a:t>Select this option if you want to </a:t>
            </a:r>
            <a:r>
              <a:rPr lang="en-IN" dirty="0" smtClean="0"/>
              <a:t>keep the </a:t>
            </a:r>
            <a:r>
              <a:rPr lang="en-IN" dirty="0"/>
              <a:t>start page, </a:t>
            </a:r>
            <a:r>
              <a:rPr lang="en-IN" dirty="0" smtClean="0"/>
              <a:t>when </a:t>
            </a:r>
            <a:r>
              <a:rPr lang="en-IN" dirty="0"/>
              <a:t>you open and load a project.</a:t>
            </a:r>
            <a:endParaRPr lang="en-IN" b="1" dirty="0" smtClean="0"/>
          </a:p>
          <a:p>
            <a:r>
              <a:rPr lang="en-IN" b="1" dirty="0"/>
              <a:t>Show page on </a:t>
            </a:r>
            <a:r>
              <a:rPr lang="en-IN" b="1" dirty="0" err="1"/>
              <a:t>startup</a:t>
            </a:r>
            <a:r>
              <a:rPr lang="en-IN" dirty="0"/>
              <a:t> </a:t>
            </a:r>
            <a:r>
              <a:rPr lang="en-IN" dirty="0" smtClean="0"/>
              <a:t>- </a:t>
            </a:r>
            <a:r>
              <a:rPr lang="en-IN" dirty="0"/>
              <a:t>Uncheck this option, if you don't want the start page to be shown, when you start visual </a:t>
            </a:r>
            <a:r>
              <a:rPr lang="en-IN" dirty="0" smtClean="0"/>
              <a:t>studio</a:t>
            </a:r>
          </a:p>
          <a:p>
            <a:pPr marL="0" indent="0">
              <a:buNone/>
            </a:pPr>
            <a:r>
              <a:rPr lang="en-IN" dirty="0"/>
              <a:t>If you have closed the start page, and later, if you want to see it again, select </a:t>
            </a:r>
            <a:r>
              <a:rPr lang="en-IN" b="1" dirty="0"/>
              <a:t>START PAGE</a:t>
            </a:r>
            <a:r>
              <a:rPr lang="en-IN" dirty="0"/>
              <a:t> from the </a:t>
            </a:r>
            <a:r>
              <a:rPr lang="en-IN" b="1" dirty="0"/>
              <a:t>VIEW</a:t>
            </a:r>
            <a:r>
              <a:rPr lang="en-IN" dirty="0"/>
              <a:t> menu.</a:t>
            </a:r>
            <a:r>
              <a:rPr lang="en-IN" dirty="0" smtClean="0"/>
              <a:t/>
            </a:r>
            <a:br>
              <a:rPr lang="en-IN" dirty="0" smtClean="0"/>
            </a:br>
            <a:r>
              <a:rPr lang="en-IN" dirty="0" smtClean="0"/>
              <a:t/>
            </a:r>
            <a:br>
              <a:rPr lang="en-IN" dirty="0" smtClean="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0763915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Creating a </a:t>
            </a:r>
            <a:r>
              <a:rPr lang="en-IN" b="1" dirty="0" err="1"/>
              <a:t>SqlConnection</a:t>
            </a:r>
            <a:r>
              <a:rPr lang="en-IN" b="1" dirty="0"/>
              <a:t> Object</a:t>
            </a:r>
          </a:p>
        </p:txBody>
      </p:sp>
      <p:sp>
        <p:nvSpPr>
          <p:cNvPr id="3" name="Content Placeholder 2"/>
          <p:cNvSpPr>
            <a:spLocks noGrp="1"/>
          </p:cNvSpPr>
          <p:nvPr>
            <p:ph idx="1"/>
          </p:nvPr>
        </p:nvSpPr>
        <p:spPr>
          <a:xfrm>
            <a:off x="509909" y="2016617"/>
            <a:ext cx="8569697" cy="4405745"/>
          </a:xfrm>
        </p:spPr>
        <p:txBody>
          <a:bodyPr/>
          <a:lstStyle/>
          <a:p>
            <a:r>
              <a:rPr lang="en-IN" dirty="0" smtClean="0"/>
              <a:t>A </a:t>
            </a:r>
            <a:r>
              <a:rPr lang="en-IN" dirty="0" err="1" smtClean="0"/>
              <a:t>SqlConnection</a:t>
            </a:r>
            <a:r>
              <a:rPr lang="en-IN" dirty="0" smtClean="0"/>
              <a:t> </a:t>
            </a:r>
            <a:r>
              <a:rPr lang="en-IN" dirty="0"/>
              <a:t>is an object, just like any other C# object.  Most of the time, you just declare and instantiate the </a:t>
            </a:r>
            <a:r>
              <a:rPr lang="en-IN" dirty="0" err="1"/>
              <a:t>SqlConnection</a:t>
            </a:r>
            <a:r>
              <a:rPr lang="en-IN" dirty="0"/>
              <a:t> all at the same time, as shown </a:t>
            </a:r>
            <a:r>
              <a:rPr lang="en-IN" dirty="0" smtClean="0"/>
              <a:t>below</a:t>
            </a:r>
          </a:p>
          <a:p>
            <a:pPr marL="400050" lvl="1" indent="0">
              <a:buNone/>
            </a:pP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560338929"/>
              </p:ext>
            </p:extLst>
          </p:nvPr>
        </p:nvGraphicFramePr>
        <p:xfrm>
          <a:off x="1099127" y="3535039"/>
          <a:ext cx="7272141" cy="2260445"/>
        </p:xfrm>
        <a:graphic>
          <a:graphicData uri="http://schemas.openxmlformats.org/drawingml/2006/table">
            <a:tbl>
              <a:tblPr/>
              <a:tblGrid>
                <a:gridCol w="1914854"/>
                <a:gridCol w="5357287"/>
              </a:tblGrid>
              <a:tr h="0">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Arial" panose="020B0604020202020204" pitchFamily="34" charset="0"/>
                      </a:endParaRPr>
                    </a:p>
                  </a:txBody>
                  <a:tcPr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hMerge="1">
                  <a:txBody>
                    <a:bodyPr/>
                    <a:lstStyle/>
                    <a:p>
                      <a:pPr algn="l"/>
                      <a:endParaRPr lang="en-IN" b="1" dirty="0">
                        <a:effectLst/>
                      </a:endParaRPr>
                    </a:p>
                  </a:txBody>
                  <a:tcPr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613905">
                <a:tc>
                  <a:txBody>
                    <a:bodyPr/>
                    <a:lstStyle/>
                    <a:p>
                      <a:pPr algn="l"/>
                      <a:r>
                        <a:rPr lang="en-IN" sz="1400" b="0" dirty="0">
                          <a:effectLst/>
                        </a:rPr>
                        <a:t>Data Source</a:t>
                      </a:r>
                    </a:p>
                  </a:txBody>
                  <a:tcPr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IN" sz="1400" b="0" dirty="0">
                          <a:effectLst/>
                        </a:rPr>
                        <a:t>Identifies the server. Could be local machine, machine domain name, or IP Address.</a:t>
                      </a:r>
                    </a:p>
                  </a:txBody>
                  <a:tcPr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350803">
                <a:tc>
                  <a:txBody>
                    <a:bodyPr/>
                    <a:lstStyle/>
                    <a:p>
                      <a:pPr algn="l"/>
                      <a:r>
                        <a:rPr lang="en-IN" sz="1400" b="0">
                          <a:effectLst/>
                        </a:rPr>
                        <a:t>Initial Catalog</a:t>
                      </a:r>
                    </a:p>
                  </a:txBody>
                  <a:tcPr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IN" sz="1400" b="0" dirty="0">
                          <a:effectLst/>
                        </a:rPr>
                        <a:t>Database name.</a:t>
                      </a:r>
                    </a:p>
                  </a:txBody>
                  <a:tcPr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380771">
                <a:tc>
                  <a:txBody>
                    <a:bodyPr/>
                    <a:lstStyle/>
                    <a:p>
                      <a:pPr algn="l"/>
                      <a:r>
                        <a:rPr lang="en-IN" sz="1400" b="0">
                          <a:effectLst/>
                        </a:rPr>
                        <a:t>Integrated Security</a:t>
                      </a:r>
                    </a:p>
                  </a:txBody>
                  <a:tcPr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IN" sz="1400" b="0">
                          <a:effectLst/>
                        </a:rPr>
                        <a:t>Set to SSPI to make connection with user’s Windows login</a:t>
                      </a:r>
                    </a:p>
                  </a:txBody>
                  <a:tcPr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350803">
                <a:tc>
                  <a:txBody>
                    <a:bodyPr/>
                    <a:lstStyle/>
                    <a:p>
                      <a:pPr algn="l"/>
                      <a:r>
                        <a:rPr lang="en-IN" sz="1400" b="0">
                          <a:effectLst/>
                        </a:rPr>
                        <a:t>User ID</a:t>
                      </a:r>
                    </a:p>
                  </a:txBody>
                  <a:tcPr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IN" sz="1400" b="0">
                          <a:effectLst/>
                        </a:rPr>
                        <a:t>Name of user configured in SQL Server.</a:t>
                      </a:r>
                    </a:p>
                  </a:txBody>
                  <a:tcPr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r h="350803">
                <a:tc>
                  <a:txBody>
                    <a:bodyPr/>
                    <a:lstStyle/>
                    <a:p>
                      <a:pPr algn="l"/>
                      <a:r>
                        <a:rPr lang="en-IN" sz="1400" b="0">
                          <a:effectLst/>
                        </a:rPr>
                        <a:t>Password</a:t>
                      </a:r>
                    </a:p>
                  </a:txBody>
                  <a:tcPr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a:r>
                        <a:rPr lang="en-IN" sz="1400" b="0" dirty="0">
                          <a:effectLst/>
                        </a:rPr>
                        <a:t>Password matching SQL Server User ID.</a:t>
                      </a:r>
                    </a:p>
                  </a:txBody>
                  <a:tcPr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r>
            </a:tbl>
          </a:graphicData>
        </a:graphic>
      </p:graphicFrame>
      <p:sp>
        <p:nvSpPr>
          <p:cNvPr id="7" name="Rectangle 3"/>
          <p:cNvSpPr>
            <a:spLocks noChangeArrowheads="1"/>
          </p:cNvSpPr>
          <p:nvPr/>
        </p:nvSpPr>
        <p:spPr bwMode="auto">
          <a:xfrm>
            <a:off x="725640" y="3085325"/>
            <a:ext cx="8353966" cy="4497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777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err="1" smtClean="0">
                <a:ln>
                  <a:noFill/>
                </a:ln>
                <a:solidFill>
                  <a:srgbClr val="1A1A1A"/>
                </a:solidFill>
                <a:effectLst/>
                <a:latin typeface="Inconsolata"/>
              </a:rPr>
              <a:t>SqlConnection</a:t>
            </a:r>
            <a:r>
              <a:rPr kumimoji="0" lang="en-US" altLang="en-US" sz="900" b="1" i="0" u="none" strike="noStrike" cap="none" normalizeH="0" baseline="0" dirty="0" smtClean="0">
                <a:ln>
                  <a:noFill/>
                </a:ln>
                <a:solidFill>
                  <a:srgbClr val="1A1A1A"/>
                </a:solidFill>
                <a:effectLst/>
                <a:latin typeface="Inconsolata"/>
              </a:rPr>
              <a:t> conn = new </a:t>
            </a:r>
            <a:r>
              <a:rPr kumimoji="0" lang="en-US" altLang="en-US" sz="900" b="1" i="0" u="none" strike="noStrike" cap="none" normalizeH="0" baseline="0" dirty="0" err="1" smtClean="0">
                <a:ln>
                  <a:noFill/>
                </a:ln>
                <a:solidFill>
                  <a:srgbClr val="1A1A1A"/>
                </a:solidFill>
                <a:effectLst/>
                <a:latin typeface="Inconsolata"/>
              </a:rPr>
              <a:t>SqlConnection</a:t>
            </a:r>
            <a:r>
              <a:rPr kumimoji="0" lang="en-US" altLang="en-US" sz="900" b="1" i="0" u="none" strike="noStrike" cap="none" normalizeH="0" baseline="0" dirty="0" smtClean="0">
                <a:ln>
                  <a:noFill/>
                </a:ln>
                <a:solidFill>
                  <a:srgbClr val="1A1A1A"/>
                </a:solidFill>
                <a:effectLst/>
                <a:latin typeface="Inconsolata"/>
              </a:rPr>
              <a:t>( "Data Source=</a:t>
            </a:r>
            <a:r>
              <a:rPr kumimoji="0" lang="en-US" altLang="en-US" sz="900" b="1" i="0" u="none" strike="noStrike" cap="none" normalizeH="0" baseline="0" dirty="0" err="1" smtClean="0">
                <a:ln>
                  <a:noFill/>
                </a:ln>
                <a:solidFill>
                  <a:srgbClr val="1A1A1A"/>
                </a:solidFill>
                <a:effectLst/>
                <a:latin typeface="Inconsolata"/>
              </a:rPr>
              <a:t>DatabaseServer;Initial</a:t>
            </a:r>
            <a:r>
              <a:rPr kumimoji="0" lang="en-US" altLang="en-US" sz="900" b="1" i="0" u="none" strike="noStrike" cap="none" normalizeH="0" baseline="0" dirty="0" smtClean="0">
                <a:ln>
                  <a:noFill/>
                </a:ln>
                <a:solidFill>
                  <a:srgbClr val="1A1A1A"/>
                </a:solidFill>
                <a:effectLst/>
                <a:latin typeface="Inconsolata"/>
              </a:rPr>
              <a:t> Catalog=</a:t>
            </a:r>
            <a:r>
              <a:rPr kumimoji="0" lang="en-US" altLang="en-US" sz="900" b="1" i="0" u="none" strike="noStrike" cap="none" normalizeH="0" baseline="0" dirty="0" err="1" smtClean="0">
                <a:ln>
                  <a:noFill/>
                </a:ln>
                <a:solidFill>
                  <a:srgbClr val="1A1A1A"/>
                </a:solidFill>
                <a:effectLst/>
                <a:latin typeface="Inconsolata"/>
              </a:rPr>
              <a:t>Northwind;User</a:t>
            </a:r>
            <a:r>
              <a:rPr kumimoji="0" lang="en-US" altLang="en-US" sz="900" b="1" i="0" u="none" strike="noStrike" cap="none" normalizeH="0" baseline="0" dirty="0" smtClean="0">
                <a:ln>
                  <a:noFill/>
                </a:ln>
                <a:solidFill>
                  <a:srgbClr val="1A1A1A"/>
                </a:solidFill>
                <a:effectLst/>
                <a:latin typeface="Inconsolata"/>
              </a:rPr>
              <a:t> ID=</a:t>
            </a:r>
            <a:r>
              <a:rPr kumimoji="0" lang="en-US" altLang="en-US" sz="900" b="1" i="0" u="none" strike="noStrike" cap="none" normalizeH="0" baseline="0" dirty="0" err="1" smtClean="0">
                <a:ln>
                  <a:noFill/>
                </a:ln>
                <a:solidFill>
                  <a:srgbClr val="1A1A1A"/>
                </a:solidFill>
                <a:effectLst/>
                <a:latin typeface="Inconsolata"/>
              </a:rPr>
              <a:t>YourUserID;Password</a:t>
            </a:r>
            <a:r>
              <a:rPr kumimoji="0" lang="en-US" altLang="en-US" sz="900" b="1" i="0" u="none" strike="noStrike" cap="none" normalizeH="0" baseline="0" dirty="0" smtClean="0">
                <a:ln>
                  <a:noFill/>
                </a:ln>
                <a:solidFill>
                  <a:srgbClr val="1A1A1A"/>
                </a:solidFill>
                <a:effectLst/>
                <a:latin typeface="Inconsolata"/>
              </a:rPr>
              <a:t>=</a:t>
            </a:r>
            <a:r>
              <a:rPr kumimoji="0" lang="en-US" altLang="en-US" sz="900" b="1" i="0" u="none" strike="noStrike" cap="none" normalizeH="0" baseline="0" dirty="0" err="1" smtClean="0">
                <a:ln>
                  <a:noFill/>
                </a:ln>
                <a:solidFill>
                  <a:srgbClr val="1A1A1A"/>
                </a:solidFill>
                <a:effectLst/>
                <a:latin typeface="Inconsolata"/>
              </a:rPr>
              <a:t>YourPassword</a:t>
            </a:r>
            <a:r>
              <a:rPr kumimoji="0" lang="en-US" altLang="en-US" sz="900" b="1" i="0" u="none" strike="noStrike" cap="none" normalizeH="0" baseline="0" dirty="0" smtClean="0">
                <a:ln>
                  <a:noFill/>
                </a:ln>
                <a:solidFill>
                  <a:srgbClr val="1A1A1A"/>
                </a:solidFill>
                <a:effectLst/>
                <a:latin typeface="Inconsolata"/>
              </a:rPr>
              <a:t>");</a:t>
            </a:r>
            <a:r>
              <a:rPr kumimoji="0" lang="en-US" altLang="en-US" sz="1100" b="1" i="0" u="none" strike="noStrike" cap="none" normalizeH="0" baseline="0" dirty="0" smtClean="0">
                <a:ln>
                  <a:noFill/>
                </a:ln>
                <a:solidFill>
                  <a:schemeClr val="tx1"/>
                </a:solidFill>
                <a:effectLst/>
              </a:rPr>
              <a:t> </a:t>
            </a:r>
            <a:endParaRPr kumimoji="0" lang="en-US" altLang="en-US" sz="18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53149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Using a </a:t>
            </a:r>
            <a:r>
              <a:rPr lang="en-IN" b="1" dirty="0" err="1"/>
              <a:t>SqlConnection</a:t>
            </a:r>
            <a:r>
              <a:rPr lang="en-IN" b="1" dirty="0"/>
              <a:t/>
            </a:r>
            <a:br>
              <a:rPr lang="en-IN" b="1" dirty="0"/>
            </a:br>
            <a:endParaRPr lang="en-IN" dirty="0"/>
          </a:p>
        </p:txBody>
      </p:sp>
      <p:sp>
        <p:nvSpPr>
          <p:cNvPr id="3" name="Content Placeholder 2"/>
          <p:cNvSpPr>
            <a:spLocks noGrp="1"/>
          </p:cNvSpPr>
          <p:nvPr>
            <p:ph idx="1"/>
          </p:nvPr>
        </p:nvSpPr>
        <p:spPr>
          <a:xfrm>
            <a:off x="677334" y="2163651"/>
            <a:ext cx="8596668" cy="3877711"/>
          </a:xfrm>
        </p:spPr>
        <p:txBody>
          <a:bodyPr/>
          <a:lstStyle/>
          <a:p>
            <a:r>
              <a:rPr lang="en-IN" dirty="0"/>
              <a:t>Instantiate the </a:t>
            </a:r>
            <a:r>
              <a:rPr lang="en-IN" dirty="0" err="1"/>
              <a:t>SqlConnection</a:t>
            </a:r>
            <a:r>
              <a:rPr lang="en-IN" dirty="0" smtClean="0"/>
              <a:t>. </a:t>
            </a:r>
          </a:p>
          <a:p>
            <a:r>
              <a:rPr lang="en-IN" dirty="0" smtClean="0"/>
              <a:t>Open the connection.</a:t>
            </a:r>
            <a:r>
              <a:rPr lang="en-IN" dirty="0"/>
              <a:t> </a:t>
            </a:r>
            <a:endParaRPr lang="en-IN" i="1" dirty="0" smtClean="0"/>
          </a:p>
          <a:p>
            <a:r>
              <a:rPr lang="en-IN" dirty="0" smtClean="0"/>
              <a:t>Pass </a:t>
            </a:r>
            <a:r>
              <a:rPr lang="en-IN" dirty="0"/>
              <a:t>the connection to other </a:t>
            </a:r>
            <a:r>
              <a:rPr lang="en-IN" dirty="0" smtClean="0"/>
              <a:t>ADO.NET </a:t>
            </a:r>
            <a:r>
              <a:rPr lang="en-IN" dirty="0"/>
              <a:t>objects.</a:t>
            </a:r>
          </a:p>
          <a:p>
            <a:r>
              <a:rPr lang="en-IN" dirty="0"/>
              <a:t>Perform database operations with the other ADO.NET objects.</a:t>
            </a:r>
          </a:p>
          <a:p>
            <a:r>
              <a:rPr lang="en-IN" dirty="0"/>
              <a:t>Close the connection.</a:t>
            </a:r>
          </a:p>
          <a:p>
            <a:endParaRPr lang="en-IN" dirty="0"/>
          </a:p>
        </p:txBody>
      </p:sp>
    </p:spTree>
    <p:extLst>
      <p:ext uri="{BB962C8B-B14F-4D97-AF65-F5344CB8AC3E}">
        <p14:creationId xmlns:p14="http://schemas.microsoft.com/office/powerpoint/2010/main" val="19820087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a:t>
            </a:r>
            <a:r>
              <a:rPr lang="en-IN" b="1" dirty="0" err="1"/>
              <a:t>SqlCommand</a:t>
            </a:r>
            <a:r>
              <a:rPr lang="en-IN" b="1" dirty="0"/>
              <a:t> Object</a:t>
            </a:r>
            <a:br>
              <a:rPr lang="en-IN" b="1" dirty="0"/>
            </a:br>
            <a:endParaRPr lang="en-IN" dirty="0"/>
          </a:p>
        </p:txBody>
      </p:sp>
      <p:sp>
        <p:nvSpPr>
          <p:cNvPr id="3" name="Content Placeholder 2"/>
          <p:cNvSpPr>
            <a:spLocks noGrp="1"/>
          </p:cNvSpPr>
          <p:nvPr>
            <p:ph idx="1"/>
          </p:nvPr>
        </p:nvSpPr>
        <p:spPr/>
        <p:txBody>
          <a:bodyPr/>
          <a:lstStyle/>
          <a:p>
            <a:r>
              <a:rPr lang="en-IN" dirty="0"/>
              <a:t>A </a:t>
            </a:r>
            <a:r>
              <a:rPr lang="en-IN" dirty="0" err="1"/>
              <a:t>SqlCommand</a:t>
            </a:r>
            <a:r>
              <a:rPr lang="en-IN" dirty="0"/>
              <a:t> object allows you to specify what type of interaction you want to perform with a database. For example, you can do select, insert, modify, and delete commands on rows of data in a database table</a:t>
            </a:r>
            <a:r>
              <a:rPr lang="en-IN" dirty="0" smtClean="0"/>
              <a:t>.</a:t>
            </a:r>
          </a:p>
          <a:p>
            <a:pPr lvl="2"/>
            <a:r>
              <a:rPr lang="en-IN" b="1" dirty="0"/>
              <a:t>Creating a </a:t>
            </a:r>
            <a:r>
              <a:rPr lang="en-IN" b="1" dirty="0" err="1"/>
              <a:t>SqlCommand</a:t>
            </a:r>
            <a:r>
              <a:rPr lang="en-IN" b="1" dirty="0"/>
              <a:t> Object</a:t>
            </a:r>
          </a:p>
          <a:p>
            <a:pPr lvl="2"/>
            <a:r>
              <a:rPr lang="en-IN" b="1" dirty="0"/>
              <a:t>Querying Data</a:t>
            </a:r>
          </a:p>
          <a:p>
            <a:pPr lvl="2"/>
            <a:r>
              <a:rPr lang="en-IN" b="1" dirty="0"/>
              <a:t>Inserting Data</a:t>
            </a:r>
          </a:p>
          <a:p>
            <a:pPr lvl="2"/>
            <a:r>
              <a:rPr lang="en-IN" b="1" dirty="0"/>
              <a:t>Updating Data</a:t>
            </a:r>
          </a:p>
          <a:p>
            <a:pPr lvl="2"/>
            <a:r>
              <a:rPr lang="en-IN" b="1" dirty="0"/>
              <a:t>Deleting Data</a:t>
            </a:r>
          </a:p>
          <a:p>
            <a:pPr lvl="2"/>
            <a:r>
              <a:rPr lang="en-IN" b="1" dirty="0"/>
              <a:t>Getting Single values</a:t>
            </a:r>
          </a:p>
          <a:p>
            <a:endParaRPr lang="en-IN" dirty="0"/>
          </a:p>
        </p:txBody>
      </p:sp>
    </p:spTree>
    <p:extLst>
      <p:ext uri="{BB962C8B-B14F-4D97-AF65-F5344CB8AC3E}">
        <p14:creationId xmlns:p14="http://schemas.microsoft.com/office/powerpoint/2010/main" val="11435429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SqlDataReader</a:t>
            </a:r>
            <a:r>
              <a:rPr lang="en-IN" b="1" dirty="0"/>
              <a:t/>
            </a:r>
            <a:br>
              <a:rPr lang="en-IN" b="1" dirty="0"/>
            </a:br>
            <a:endParaRPr lang="en-IN" dirty="0"/>
          </a:p>
        </p:txBody>
      </p:sp>
      <p:sp>
        <p:nvSpPr>
          <p:cNvPr id="3" name="Content Placeholder 2"/>
          <p:cNvSpPr>
            <a:spLocks noGrp="1"/>
          </p:cNvSpPr>
          <p:nvPr>
            <p:ph idx="1"/>
          </p:nvPr>
        </p:nvSpPr>
        <p:spPr/>
        <p:txBody>
          <a:bodyPr>
            <a:normAutofit/>
          </a:bodyPr>
          <a:lstStyle/>
          <a:p>
            <a:r>
              <a:rPr lang="en-IN" sz="1600" dirty="0"/>
              <a:t>A </a:t>
            </a:r>
            <a:r>
              <a:rPr lang="en-IN" sz="1600" dirty="0" err="1"/>
              <a:t>SqlDataReader</a:t>
            </a:r>
            <a:r>
              <a:rPr lang="en-IN" sz="1600" dirty="0"/>
              <a:t> is a type that is good for reading data in the most efficient manner possible. </a:t>
            </a:r>
            <a:endParaRPr lang="en-IN" sz="1600" dirty="0" smtClean="0"/>
          </a:p>
          <a:p>
            <a:r>
              <a:rPr lang="en-IN" sz="1600" dirty="0" smtClean="0"/>
              <a:t>You </a:t>
            </a:r>
            <a:r>
              <a:rPr lang="en-IN" sz="1600" dirty="0"/>
              <a:t>can *not* use it for writing data. </a:t>
            </a:r>
            <a:endParaRPr lang="en-IN" sz="1600" dirty="0" smtClean="0"/>
          </a:p>
          <a:p>
            <a:r>
              <a:rPr lang="en-IN" sz="1600" dirty="0" err="1" smtClean="0"/>
              <a:t>SqlDataReaders</a:t>
            </a:r>
            <a:r>
              <a:rPr lang="en-IN" sz="1600" dirty="0" smtClean="0"/>
              <a:t> </a:t>
            </a:r>
            <a:r>
              <a:rPr lang="en-IN" sz="1600" dirty="0"/>
              <a:t>are often described as fast-forward firehose-like streams of data</a:t>
            </a:r>
            <a:r>
              <a:rPr lang="en-IN" sz="1600" dirty="0" smtClean="0"/>
              <a:t>.</a:t>
            </a:r>
          </a:p>
          <a:p>
            <a:r>
              <a:rPr lang="en-IN" sz="1600" b="1" dirty="0"/>
              <a:t>Creating a </a:t>
            </a:r>
            <a:r>
              <a:rPr lang="en-IN" sz="1600" b="1" dirty="0" err="1"/>
              <a:t>SqlDataReader</a:t>
            </a:r>
            <a:r>
              <a:rPr lang="en-IN" sz="1600" b="1" dirty="0"/>
              <a:t> </a:t>
            </a:r>
            <a:r>
              <a:rPr lang="en-IN" sz="1600" b="1" dirty="0" smtClean="0"/>
              <a:t>Object </a:t>
            </a:r>
          </a:p>
          <a:p>
            <a:r>
              <a:rPr lang="en-IN" sz="1600" b="1" dirty="0" smtClean="0"/>
              <a:t>Reading Data </a:t>
            </a:r>
          </a:p>
          <a:p>
            <a:r>
              <a:rPr lang="en-IN" sz="1600" b="1" dirty="0" smtClean="0"/>
              <a:t>Close the reader</a:t>
            </a:r>
          </a:p>
          <a:p>
            <a:endParaRPr lang="en-IN" sz="1600" b="1" dirty="0" smtClean="0"/>
          </a:p>
          <a:p>
            <a:endParaRPr lang="en-IN" sz="1600" dirty="0"/>
          </a:p>
        </p:txBody>
      </p:sp>
    </p:spTree>
    <p:extLst>
      <p:ext uri="{BB962C8B-B14F-4D97-AF65-F5344CB8AC3E}">
        <p14:creationId xmlns:p14="http://schemas.microsoft.com/office/powerpoint/2010/main" val="23480196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a:t>
            </a:r>
            <a:r>
              <a:rPr lang="en-IN" b="1" dirty="0" err="1"/>
              <a:t>DataSet</a:t>
            </a:r>
            <a:r>
              <a:rPr lang="en-IN" b="1" dirty="0"/>
              <a:t> and </a:t>
            </a:r>
            <a:r>
              <a:rPr lang="en-IN" b="1" dirty="0" err="1"/>
              <a:t>SqlDataAdapter</a:t>
            </a:r>
            <a:r>
              <a:rPr lang="en-IN" b="1" dirty="0"/>
              <a:t/>
            </a:r>
            <a:br>
              <a:rPr lang="en-IN" b="1" dirty="0"/>
            </a:br>
            <a:endParaRPr lang="en-IN" dirty="0"/>
          </a:p>
        </p:txBody>
      </p:sp>
      <p:sp>
        <p:nvSpPr>
          <p:cNvPr id="3" name="Content Placeholder 2"/>
          <p:cNvSpPr>
            <a:spLocks noGrp="1"/>
          </p:cNvSpPr>
          <p:nvPr>
            <p:ph idx="1"/>
          </p:nvPr>
        </p:nvSpPr>
        <p:spPr/>
        <p:txBody>
          <a:bodyPr>
            <a:normAutofit/>
          </a:bodyPr>
          <a:lstStyle/>
          <a:p>
            <a:r>
              <a:rPr lang="en-IN" sz="1600" dirty="0"/>
              <a:t>A </a:t>
            </a:r>
            <a:r>
              <a:rPr lang="en-IN" sz="1600" dirty="0" err="1"/>
              <a:t>DataSet</a:t>
            </a:r>
            <a:r>
              <a:rPr lang="en-IN" sz="1600" dirty="0"/>
              <a:t> is an in-memory data store that can hold numerous tables. </a:t>
            </a:r>
            <a:endParaRPr lang="en-IN" sz="1600" dirty="0" smtClean="0"/>
          </a:p>
          <a:p>
            <a:r>
              <a:rPr lang="en-IN" sz="1600" dirty="0" err="1" smtClean="0"/>
              <a:t>DataSets</a:t>
            </a:r>
            <a:r>
              <a:rPr lang="en-IN" sz="1600" dirty="0" smtClean="0"/>
              <a:t> </a:t>
            </a:r>
            <a:r>
              <a:rPr lang="en-IN" sz="1600" dirty="0"/>
              <a:t>only hold data and do not interact with a data </a:t>
            </a:r>
            <a:r>
              <a:rPr lang="en-IN" sz="1600" dirty="0" smtClean="0"/>
              <a:t>source.</a:t>
            </a:r>
          </a:p>
          <a:p>
            <a:r>
              <a:rPr lang="en-IN" sz="1600" dirty="0" err="1" smtClean="0"/>
              <a:t>SqlDataAdapter</a:t>
            </a:r>
            <a:r>
              <a:rPr lang="en-IN" sz="1600" dirty="0" smtClean="0"/>
              <a:t> manages </a:t>
            </a:r>
            <a:r>
              <a:rPr lang="en-IN" sz="1600" dirty="0"/>
              <a:t>connections with the data source and gives us disconnected </a:t>
            </a:r>
            <a:r>
              <a:rPr lang="en-IN" sz="1600" dirty="0" err="1"/>
              <a:t>behavior</a:t>
            </a:r>
            <a:r>
              <a:rPr lang="en-IN" sz="1600" dirty="0"/>
              <a:t>. </a:t>
            </a:r>
            <a:endParaRPr lang="en-IN" sz="1600" dirty="0" smtClean="0"/>
          </a:p>
          <a:p>
            <a:r>
              <a:rPr lang="en-IN" sz="1600" dirty="0" smtClean="0"/>
              <a:t>The </a:t>
            </a:r>
            <a:r>
              <a:rPr lang="en-IN" sz="1600" dirty="0" err="1"/>
              <a:t>SqlDataAdapter</a:t>
            </a:r>
            <a:r>
              <a:rPr lang="en-IN" sz="1600" dirty="0"/>
              <a:t> opens a connection only when required and closes it as soon as it has performed its task. </a:t>
            </a:r>
            <a:endParaRPr lang="en-IN" sz="1600" dirty="0" smtClean="0"/>
          </a:p>
          <a:p>
            <a:r>
              <a:rPr lang="en-IN" sz="1600" dirty="0" err="1" smtClean="0"/>
              <a:t>SqlDataAdapter</a:t>
            </a:r>
            <a:r>
              <a:rPr lang="en-IN" sz="1600" dirty="0" smtClean="0"/>
              <a:t> performs the following tasks when filling a </a:t>
            </a:r>
            <a:r>
              <a:rPr lang="en-IN" sz="1600" dirty="0" err="1" smtClean="0"/>
              <a:t>DataSet</a:t>
            </a:r>
            <a:r>
              <a:rPr lang="en-IN" sz="1600" dirty="0" smtClean="0"/>
              <a:t> with data / </a:t>
            </a:r>
            <a:r>
              <a:rPr lang="en-IN" sz="1600" dirty="0"/>
              <a:t>when updating data source with </a:t>
            </a:r>
            <a:r>
              <a:rPr lang="en-IN" sz="1600" dirty="0" err="1"/>
              <a:t>DataSet</a:t>
            </a:r>
            <a:r>
              <a:rPr lang="en-IN" sz="1600" dirty="0"/>
              <a:t> changes </a:t>
            </a:r>
            <a:r>
              <a:rPr lang="en-IN" sz="1600" dirty="0" smtClean="0"/>
              <a:t>:</a:t>
            </a:r>
          </a:p>
          <a:p>
            <a:pPr lvl="2"/>
            <a:r>
              <a:rPr lang="en-IN" dirty="0"/>
              <a:t>Open connection</a:t>
            </a:r>
          </a:p>
          <a:p>
            <a:pPr lvl="2"/>
            <a:r>
              <a:rPr lang="en-IN" dirty="0"/>
              <a:t>Retrieve data into </a:t>
            </a:r>
            <a:r>
              <a:rPr lang="en-IN" dirty="0" err="1" smtClean="0"/>
              <a:t>DataSet</a:t>
            </a:r>
            <a:r>
              <a:rPr lang="en-IN" dirty="0" smtClean="0"/>
              <a:t> / </a:t>
            </a:r>
            <a:r>
              <a:rPr lang="en-IN" dirty="0"/>
              <a:t>Write changes from </a:t>
            </a:r>
            <a:r>
              <a:rPr lang="en-IN" dirty="0" err="1"/>
              <a:t>DataSet</a:t>
            </a:r>
            <a:r>
              <a:rPr lang="en-IN" dirty="0"/>
              <a:t> to data source</a:t>
            </a:r>
            <a:endParaRPr lang="en-IN" dirty="0"/>
          </a:p>
          <a:p>
            <a:pPr lvl="2"/>
            <a:r>
              <a:rPr lang="en-IN" dirty="0"/>
              <a:t>Close </a:t>
            </a:r>
            <a:r>
              <a:rPr lang="en-IN" dirty="0" smtClean="0"/>
              <a:t>connection</a:t>
            </a:r>
            <a:endParaRPr lang="en-IN" dirty="0"/>
          </a:p>
        </p:txBody>
      </p:sp>
    </p:spTree>
    <p:extLst>
      <p:ext uri="{BB962C8B-B14F-4D97-AF65-F5344CB8AC3E}">
        <p14:creationId xmlns:p14="http://schemas.microsoft.com/office/powerpoint/2010/main" val="21077790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32585"/>
            <a:ext cx="8596668" cy="4508777"/>
          </a:xfrm>
        </p:spPr>
        <p:txBody>
          <a:bodyPr>
            <a:normAutofit/>
          </a:bodyPr>
          <a:lstStyle/>
          <a:p>
            <a:r>
              <a:rPr lang="en-IN" sz="1600" b="1" dirty="0"/>
              <a:t>Creating a </a:t>
            </a:r>
            <a:r>
              <a:rPr lang="en-IN" sz="1600" b="1" dirty="0" err="1"/>
              <a:t>DataSet</a:t>
            </a:r>
            <a:r>
              <a:rPr lang="en-IN" sz="1600" b="1" dirty="0"/>
              <a:t> </a:t>
            </a:r>
            <a:r>
              <a:rPr lang="en-IN" sz="1600" b="1" dirty="0" smtClean="0"/>
              <a:t>Object</a:t>
            </a:r>
          </a:p>
          <a:p>
            <a:pPr lvl="1"/>
            <a:r>
              <a:rPr lang="en-IN" sz="1400" dirty="0" err="1"/>
              <a:t>DataSet</a:t>
            </a:r>
            <a:r>
              <a:rPr lang="en-IN" sz="1400" dirty="0"/>
              <a:t> </a:t>
            </a:r>
            <a:r>
              <a:rPr lang="en-IN" sz="1400" dirty="0" err="1"/>
              <a:t>dsCustomers</a:t>
            </a:r>
            <a:r>
              <a:rPr lang="en-IN" sz="1400" dirty="0"/>
              <a:t> = new </a:t>
            </a:r>
            <a:r>
              <a:rPr lang="en-IN" sz="1400" dirty="0" err="1"/>
              <a:t>DataSet</a:t>
            </a:r>
            <a:r>
              <a:rPr lang="en-IN" sz="1400" dirty="0"/>
              <a:t>();</a:t>
            </a:r>
            <a:endParaRPr lang="en-IN" sz="1400" dirty="0"/>
          </a:p>
          <a:p>
            <a:r>
              <a:rPr lang="en-IN" sz="1600" b="1" dirty="0" smtClean="0"/>
              <a:t>Creating </a:t>
            </a:r>
            <a:r>
              <a:rPr lang="en-IN" sz="1600" b="1" dirty="0"/>
              <a:t>A </a:t>
            </a:r>
            <a:r>
              <a:rPr lang="en-IN" sz="1600" b="1" dirty="0" err="1" smtClean="0"/>
              <a:t>SqlDataAdapter</a:t>
            </a:r>
            <a:endParaRPr lang="en-IN" sz="1600" b="1" dirty="0" smtClean="0"/>
          </a:p>
          <a:p>
            <a:pPr lvl="1"/>
            <a:r>
              <a:rPr lang="en-IN" sz="1400" dirty="0" err="1"/>
              <a:t>SqlDataAdapter</a:t>
            </a:r>
            <a:r>
              <a:rPr lang="en-IN" sz="1400" dirty="0"/>
              <a:t> </a:t>
            </a:r>
            <a:r>
              <a:rPr lang="en-IN" sz="1400" dirty="0" err="1"/>
              <a:t>daCustomers</a:t>
            </a:r>
            <a:r>
              <a:rPr lang="en-IN" sz="1400" dirty="0"/>
              <a:t> = new </a:t>
            </a:r>
            <a:r>
              <a:rPr lang="en-IN" sz="1400" dirty="0" err="1"/>
              <a:t>SqlDataAdapter</a:t>
            </a:r>
            <a:r>
              <a:rPr lang="en-IN" sz="1400" dirty="0"/>
              <a:t>("select </a:t>
            </a:r>
            <a:r>
              <a:rPr lang="en-IN" sz="1400" dirty="0" err="1"/>
              <a:t>CustomerID</a:t>
            </a:r>
            <a:r>
              <a:rPr lang="en-IN" sz="1400" dirty="0"/>
              <a:t>, </a:t>
            </a:r>
            <a:r>
              <a:rPr lang="en-IN" sz="1400" dirty="0" err="1"/>
              <a:t>CompanyName</a:t>
            </a:r>
            <a:r>
              <a:rPr lang="en-IN" sz="1400" dirty="0"/>
              <a:t> from Customers", conn);</a:t>
            </a:r>
            <a:endParaRPr lang="en-IN" sz="1400" dirty="0" smtClean="0"/>
          </a:p>
          <a:p>
            <a:r>
              <a:rPr lang="en-IN" sz="1600" b="1" dirty="0"/>
              <a:t>Filling the </a:t>
            </a:r>
            <a:r>
              <a:rPr lang="en-IN" sz="1600" b="1" dirty="0" err="1" smtClean="0"/>
              <a:t>DataSet</a:t>
            </a:r>
            <a:endParaRPr lang="en-IN" sz="1600" b="1" dirty="0" smtClean="0"/>
          </a:p>
          <a:p>
            <a:pPr lvl="1"/>
            <a:r>
              <a:rPr lang="en-IN" sz="1400" dirty="0" err="1"/>
              <a:t>daCustomers.Fill</a:t>
            </a:r>
            <a:r>
              <a:rPr lang="en-IN" sz="1400" dirty="0"/>
              <a:t>(</a:t>
            </a:r>
            <a:r>
              <a:rPr lang="en-IN" sz="1400" dirty="0" err="1"/>
              <a:t>dsCustomers</a:t>
            </a:r>
            <a:r>
              <a:rPr lang="en-IN" sz="1400" dirty="0"/>
              <a:t>, "Customers</a:t>
            </a:r>
            <a:r>
              <a:rPr lang="en-IN" sz="1400" dirty="0" smtClean="0"/>
              <a:t>");</a:t>
            </a:r>
          </a:p>
          <a:p>
            <a:r>
              <a:rPr lang="en-IN" sz="1600" b="1" dirty="0" smtClean="0"/>
              <a:t>Using the </a:t>
            </a:r>
            <a:r>
              <a:rPr lang="en-IN" sz="1600" b="1" dirty="0" err="1" smtClean="0"/>
              <a:t>DataSet</a:t>
            </a:r>
            <a:endParaRPr lang="en-IN" sz="1600" b="1" dirty="0" smtClean="0"/>
          </a:p>
          <a:p>
            <a:pPr lvl="1"/>
            <a:r>
              <a:rPr lang="en-IN" sz="1400" dirty="0" err="1" smtClean="0"/>
              <a:t>dgCustomers.DataSource</a:t>
            </a:r>
            <a:r>
              <a:rPr lang="en-IN" sz="1400" dirty="0" smtClean="0"/>
              <a:t> </a:t>
            </a:r>
            <a:r>
              <a:rPr lang="en-IN" sz="1400" dirty="0"/>
              <a:t>= </a:t>
            </a:r>
            <a:r>
              <a:rPr lang="en-IN" sz="1400" dirty="0" err="1"/>
              <a:t>dsCustomers</a:t>
            </a:r>
            <a:r>
              <a:rPr lang="en-IN" sz="1400" dirty="0"/>
              <a:t>; </a:t>
            </a:r>
          </a:p>
          <a:p>
            <a:pPr lvl="1"/>
            <a:r>
              <a:rPr lang="en-IN" sz="1400" dirty="0" err="1"/>
              <a:t>dgCustomers.DataMember</a:t>
            </a:r>
            <a:r>
              <a:rPr lang="en-IN" sz="1400" dirty="0"/>
              <a:t> = "Customers";</a:t>
            </a:r>
            <a:endParaRPr lang="en-IN" sz="1400" dirty="0" smtClean="0"/>
          </a:p>
          <a:p>
            <a:r>
              <a:rPr lang="en-IN" sz="1600" b="1" dirty="0"/>
              <a:t>Updating </a:t>
            </a:r>
            <a:r>
              <a:rPr lang="en-IN" sz="1600" b="1" dirty="0" smtClean="0"/>
              <a:t>Changes</a:t>
            </a:r>
          </a:p>
          <a:p>
            <a:pPr lvl="1"/>
            <a:r>
              <a:rPr lang="en-IN" sz="1400" dirty="0" err="1"/>
              <a:t>daCustomers.Update</a:t>
            </a:r>
            <a:r>
              <a:rPr lang="en-IN" sz="1400" dirty="0"/>
              <a:t>(</a:t>
            </a:r>
            <a:r>
              <a:rPr lang="en-IN" sz="1400" dirty="0" err="1"/>
              <a:t>dsCustomers</a:t>
            </a:r>
            <a:r>
              <a:rPr lang="en-IN" sz="1400" b="1" dirty="0"/>
              <a:t>, </a:t>
            </a:r>
            <a:r>
              <a:rPr lang="en-IN" sz="1400" b="1" dirty="0" smtClean="0"/>
              <a:t>"</a:t>
            </a:r>
            <a:r>
              <a:rPr lang="en-IN" sz="1400" dirty="0" smtClean="0"/>
              <a:t>Customers</a:t>
            </a:r>
            <a:r>
              <a:rPr lang="en-IN" sz="1400" b="1" dirty="0" smtClean="0"/>
              <a:t>");</a:t>
            </a:r>
            <a:endParaRPr lang="en-IN" sz="1400" b="1" dirty="0"/>
          </a:p>
          <a:p>
            <a:endParaRPr lang="en-IN" sz="1600" b="1" dirty="0"/>
          </a:p>
          <a:p>
            <a:endParaRPr lang="en-IN" sz="1600" b="1" dirty="0"/>
          </a:p>
        </p:txBody>
      </p:sp>
    </p:spTree>
    <p:extLst>
      <p:ext uri="{BB962C8B-B14F-4D97-AF65-F5344CB8AC3E}">
        <p14:creationId xmlns:p14="http://schemas.microsoft.com/office/powerpoint/2010/main" val="6512570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Adding Parameters to Commands</a:t>
            </a:r>
            <a:br>
              <a:rPr lang="en-IN" b="1" dirty="0"/>
            </a:br>
            <a:endParaRPr lang="en-IN" dirty="0"/>
          </a:p>
        </p:txBody>
      </p:sp>
      <p:sp>
        <p:nvSpPr>
          <p:cNvPr id="3" name="Content Placeholder 2"/>
          <p:cNvSpPr>
            <a:spLocks noGrp="1"/>
          </p:cNvSpPr>
          <p:nvPr>
            <p:ph idx="1"/>
          </p:nvPr>
        </p:nvSpPr>
        <p:spPr/>
        <p:txBody>
          <a:bodyPr>
            <a:normAutofit/>
          </a:bodyPr>
          <a:lstStyle/>
          <a:p>
            <a:r>
              <a:rPr lang="en-IN" sz="1600" dirty="0"/>
              <a:t>Construct the </a:t>
            </a:r>
            <a:r>
              <a:rPr lang="en-IN" sz="1600" dirty="0" err="1"/>
              <a:t>SqlCommand</a:t>
            </a:r>
            <a:r>
              <a:rPr lang="en-IN" sz="1600" dirty="0"/>
              <a:t> command string with parameters</a:t>
            </a:r>
            <a:r>
              <a:rPr lang="en-IN" sz="1600" dirty="0" smtClean="0"/>
              <a:t>.</a:t>
            </a:r>
          </a:p>
          <a:p>
            <a:pPr lvl="1"/>
            <a:r>
              <a:rPr lang="en-IN" sz="1400" dirty="0" err="1"/>
              <a:t>SqlCommand</a:t>
            </a:r>
            <a:r>
              <a:rPr lang="en-IN" sz="1400" dirty="0"/>
              <a:t> </a:t>
            </a:r>
            <a:r>
              <a:rPr lang="en-IN" sz="1400" dirty="0" err="1"/>
              <a:t>cmd</a:t>
            </a:r>
            <a:r>
              <a:rPr lang="en-IN" sz="1400" dirty="0"/>
              <a:t> = new </a:t>
            </a:r>
            <a:r>
              <a:rPr lang="en-IN" sz="1400" dirty="0" err="1"/>
              <a:t>SqlCommand</a:t>
            </a:r>
            <a:r>
              <a:rPr lang="en-IN" sz="1400" dirty="0" smtClean="0"/>
              <a:t>("</a:t>
            </a:r>
            <a:r>
              <a:rPr lang="en-IN" sz="1400" dirty="0"/>
              <a:t>select * from Customers where city = @City", conn);</a:t>
            </a:r>
            <a:endParaRPr lang="en-IN" sz="1400" dirty="0"/>
          </a:p>
          <a:p>
            <a:r>
              <a:rPr lang="en-IN" sz="1600" dirty="0"/>
              <a:t>Declare a </a:t>
            </a:r>
            <a:r>
              <a:rPr lang="en-IN" sz="1600" dirty="0" err="1"/>
              <a:t>SqlParameter</a:t>
            </a:r>
            <a:r>
              <a:rPr lang="en-IN" sz="1600" dirty="0"/>
              <a:t> object, assigning values as appropriate</a:t>
            </a:r>
            <a:r>
              <a:rPr lang="en-IN" sz="1600" dirty="0" smtClean="0"/>
              <a:t>.</a:t>
            </a:r>
          </a:p>
          <a:p>
            <a:pPr lvl="1"/>
            <a:r>
              <a:rPr lang="en-IN" sz="1400" dirty="0" err="1"/>
              <a:t>SqlParameter</a:t>
            </a:r>
            <a:r>
              <a:rPr lang="en-IN" sz="1400" dirty="0"/>
              <a:t> </a:t>
            </a:r>
            <a:r>
              <a:rPr lang="en-IN" sz="1400" dirty="0" err="1"/>
              <a:t>param</a:t>
            </a:r>
            <a:r>
              <a:rPr lang="en-IN" sz="1400" dirty="0"/>
              <a:t>  = new </a:t>
            </a:r>
            <a:r>
              <a:rPr lang="en-IN" sz="1400" dirty="0" err="1"/>
              <a:t>SqlParameter</a:t>
            </a:r>
            <a:r>
              <a:rPr lang="en-IN" sz="1400" dirty="0"/>
              <a:t>();</a:t>
            </a:r>
          </a:p>
          <a:p>
            <a:pPr lvl="1"/>
            <a:r>
              <a:rPr lang="en-IN" sz="1400" dirty="0"/>
              <a:t>	</a:t>
            </a:r>
            <a:r>
              <a:rPr lang="en-IN" sz="1400" dirty="0" err="1"/>
              <a:t>param.ParameterName</a:t>
            </a:r>
            <a:r>
              <a:rPr lang="en-IN" sz="1400" dirty="0"/>
              <a:t> = "@City";</a:t>
            </a:r>
          </a:p>
          <a:p>
            <a:pPr lvl="1"/>
            <a:r>
              <a:rPr lang="en-IN" sz="1400" dirty="0"/>
              <a:t>	</a:t>
            </a:r>
            <a:r>
              <a:rPr lang="en-IN" sz="1400" dirty="0" err="1"/>
              <a:t>param.Value</a:t>
            </a:r>
            <a:r>
              <a:rPr lang="en-IN" sz="1400" dirty="0"/>
              <a:t>         = </a:t>
            </a:r>
            <a:r>
              <a:rPr lang="en-IN" sz="1400" dirty="0" err="1"/>
              <a:t>inputCity</a:t>
            </a:r>
            <a:r>
              <a:rPr lang="en-IN" sz="1400" dirty="0"/>
              <a:t>;</a:t>
            </a:r>
            <a:endParaRPr lang="en-IN" sz="1400" dirty="0"/>
          </a:p>
          <a:p>
            <a:r>
              <a:rPr lang="en-IN" sz="1600" dirty="0"/>
              <a:t>Assign the </a:t>
            </a:r>
            <a:r>
              <a:rPr lang="en-IN" sz="1600" dirty="0" err="1"/>
              <a:t>SqlParameter</a:t>
            </a:r>
            <a:r>
              <a:rPr lang="en-IN" sz="1600" dirty="0"/>
              <a:t> object to the </a:t>
            </a:r>
            <a:r>
              <a:rPr lang="en-IN" sz="1600" dirty="0" err="1"/>
              <a:t>SqlCommand</a:t>
            </a:r>
            <a:r>
              <a:rPr lang="en-IN" sz="1600" dirty="0"/>
              <a:t> object’s Parameters property</a:t>
            </a:r>
            <a:r>
              <a:rPr lang="en-IN" sz="1600" dirty="0" smtClean="0"/>
              <a:t>.</a:t>
            </a:r>
          </a:p>
          <a:p>
            <a:pPr lvl="1"/>
            <a:r>
              <a:rPr lang="en-IN" sz="1400" dirty="0" err="1"/>
              <a:t>cmd.Parameters.Add</a:t>
            </a:r>
            <a:r>
              <a:rPr lang="en-IN" sz="1400" dirty="0"/>
              <a:t>(</a:t>
            </a:r>
            <a:r>
              <a:rPr lang="en-IN" sz="1400" dirty="0" err="1"/>
              <a:t>param</a:t>
            </a:r>
            <a:r>
              <a:rPr lang="en-IN" sz="1400" dirty="0"/>
              <a:t>);</a:t>
            </a:r>
            <a:endParaRPr lang="en-IN" sz="1400" dirty="0"/>
          </a:p>
          <a:p>
            <a:endParaRPr lang="en-IN" sz="1600" dirty="0"/>
          </a:p>
        </p:txBody>
      </p:sp>
    </p:spTree>
    <p:extLst>
      <p:ext uri="{BB962C8B-B14F-4D97-AF65-F5344CB8AC3E}">
        <p14:creationId xmlns:p14="http://schemas.microsoft.com/office/powerpoint/2010/main" val="16814958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Using Stored Procedures</a:t>
            </a:r>
            <a:br>
              <a:rPr lang="en-IN" b="1" dirty="0"/>
            </a:br>
            <a:endParaRPr lang="en-IN" dirty="0"/>
          </a:p>
        </p:txBody>
      </p:sp>
      <p:sp>
        <p:nvSpPr>
          <p:cNvPr id="3" name="Content Placeholder 2"/>
          <p:cNvSpPr>
            <a:spLocks noGrp="1"/>
          </p:cNvSpPr>
          <p:nvPr>
            <p:ph idx="1"/>
          </p:nvPr>
        </p:nvSpPr>
        <p:spPr/>
        <p:txBody>
          <a:bodyPr>
            <a:normAutofit/>
          </a:bodyPr>
          <a:lstStyle/>
          <a:p>
            <a:r>
              <a:rPr lang="en-IN" sz="1600" dirty="0"/>
              <a:t>A stored procedures is a pre-defined, reusable routine that is stored in a database. </a:t>
            </a:r>
            <a:endParaRPr lang="en-IN" sz="1600" dirty="0" smtClean="0"/>
          </a:p>
          <a:p>
            <a:r>
              <a:rPr lang="en-IN" sz="1600" dirty="0" smtClean="0"/>
              <a:t>SQL </a:t>
            </a:r>
            <a:r>
              <a:rPr lang="en-IN" sz="1600" dirty="0"/>
              <a:t>Server compiles stored procedures, which makes them more efficient to use. </a:t>
            </a:r>
            <a:endParaRPr lang="en-IN" sz="1600" dirty="0" smtClean="0"/>
          </a:p>
          <a:p>
            <a:r>
              <a:rPr lang="en-IN" sz="1600" dirty="0" smtClean="0"/>
              <a:t>We can </a:t>
            </a:r>
            <a:r>
              <a:rPr lang="en-IN" sz="1600" dirty="0"/>
              <a:t>take advantage of the reuse and performance benefits of stored </a:t>
            </a:r>
            <a:r>
              <a:rPr lang="en-IN" sz="1600" dirty="0" smtClean="0"/>
              <a:t>procedures</a:t>
            </a:r>
          </a:p>
          <a:p>
            <a:r>
              <a:rPr lang="en-IN" sz="1600" b="1" dirty="0" smtClean="0"/>
              <a:t>Executing </a:t>
            </a:r>
            <a:r>
              <a:rPr lang="en-IN" sz="1600" b="1" dirty="0"/>
              <a:t>a Stored </a:t>
            </a:r>
            <a:r>
              <a:rPr lang="en-IN" sz="1600" b="1" dirty="0" smtClean="0"/>
              <a:t>Procedure</a:t>
            </a:r>
          </a:p>
          <a:p>
            <a:pPr lvl="2"/>
            <a:r>
              <a:rPr lang="en-IN" dirty="0" err="1"/>
              <a:t>SqlCommand</a:t>
            </a:r>
            <a:r>
              <a:rPr lang="en-IN" dirty="0"/>
              <a:t> </a:t>
            </a:r>
            <a:r>
              <a:rPr lang="en-IN" dirty="0" err="1"/>
              <a:t>cmd</a:t>
            </a:r>
            <a:r>
              <a:rPr lang="en-IN" dirty="0"/>
              <a:t>  = new </a:t>
            </a:r>
            <a:r>
              <a:rPr lang="en-IN" dirty="0" err="1"/>
              <a:t>SqlCommand</a:t>
            </a:r>
            <a:r>
              <a:rPr lang="en-IN" dirty="0"/>
              <a:t>("</a:t>
            </a:r>
            <a:r>
              <a:rPr lang="en-IN" dirty="0" err="1" smtClean="0"/>
              <a:t>TenMostExpensiveProducts</a:t>
            </a:r>
            <a:r>
              <a:rPr lang="en-IN" dirty="0"/>
              <a:t>", conn);</a:t>
            </a:r>
          </a:p>
          <a:p>
            <a:pPr lvl="2"/>
            <a:r>
              <a:rPr lang="en-IN" dirty="0" err="1" smtClean="0"/>
              <a:t>cmd.CommandType</a:t>
            </a:r>
            <a:r>
              <a:rPr lang="en-IN" dirty="0" smtClean="0"/>
              <a:t> </a:t>
            </a:r>
            <a:r>
              <a:rPr lang="en-IN" dirty="0"/>
              <a:t>= </a:t>
            </a:r>
            <a:r>
              <a:rPr lang="en-IN" dirty="0" err="1"/>
              <a:t>CommandType.StoredProcedure</a:t>
            </a:r>
            <a:r>
              <a:rPr lang="en-IN" dirty="0"/>
              <a:t>;</a:t>
            </a:r>
            <a:endParaRPr lang="en-IN" dirty="0"/>
          </a:p>
          <a:p>
            <a:r>
              <a:rPr lang="en-IN" sz="1600" b="1" dirty="0"/>
              <a:t>Sending Parameters to Stored Procedures</a:t>
            </a:r>
          </a:p>
          <a:p>
            <a:pPr lvl="1"/>
            <a:r>
              <a:rPr lang="en-IN" sz="1400" dirty="0" err="1" smtClean="0"/>
              <a:t>cmd.Parameters.Add</a:t>
            </a:r>
            <a:r>
              <a:rPr lang="en-IN" sz="1400" dirty="0" smtClean="0"/>
              <a:t>(new </a:t>
            </a:r>
            <a:r>
              <a:rPr lang="en-IN" sz="1400" dirty="0" err="1"/>
              <a:t>SqlParameter</a:t>
            </a:r>
            <a:r>
              <a:rPr lang="en-IN" sz="1400" dirty="0"/>
              <a:t>("@</a:t>
            </a:r>
            <a:r>
              <a:rPr lang="en-IN" sz="1400" dirty="0" err="1"/>
              <a:t>CustomerID</a:t>
            </a:r>
            <a:r>
              <a:rPr lang="en-IN" sz="1400" dirty="0"/>
              <a:t>", </a:t>
            </a:r>
            <a:r>
              <a:rPr lang="en-IN" sz="1400" dirty="0" err="1"/>
              <a:t>custId</a:t>
            </a:r>
            <a:r>
              <a:rPr lang="en-IN" sz="1400" dirty="0"/>
              <a:t>));</a:t>
            </a:r>
          </a:p>
        </p:txBody>
      </p:sp>
    </p:spTree>
    <p:extLst>
      <p:ext uri="{BB962C8B-B14F-4D97-AF65-F5344CB8AC3E}">
        <p14:creationId xmlns:p14="http://schemas.microsoft.com/office/powerpoint/2010/main" val="152260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Creating your first ASP.NET web application</a:t>
            </a:r>
            <a:r>
              <a:rPr lang="en-IN" b="1" dirty="0" smtClean="0"/>
              <a:t>:</a:t>
            </a:r>
            <a:endParaRPr lang="en-IN"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IN" dirty="0" smtClean="0"/>
              <a:t>Select </a:t>
            </a:r>
            <a:r>
              <a:rPr lang="en-IN" b="1" dirty="0" smtClean="0"/>
              <a:t>File</a:t>
            </a:r>
            <a:r>
              <a:rPr lang="en-IN" dirty="0" smtClean="0"/>
              <a:t> =&gt; </a:t>
            </a:r>
            <a:r>
              <a:rPr lang="en-IN" b="1" dirty="0" smtClean="0"/>
              <a:t>New Project</a:t>
            </a:r>
          </a:p>
          <a:p>
            <a:pPr marL="514350" indent="-514350">
              <a:buFont typeface="+mj-lt"/>
              <a:buAutoNum type="arabicPeriod"/>
            </a:pPr>
            <a:r>
              <a:rPr lang="en-IN" dirty="0" smtClean="0"/>
              <a:t>Select the </a:t>
            </a:r>
            <a:r>
              <a:rPr lang="en-IN" b="1" dirty="0" smtClean="0"/>
              <a:t>Programming language</a:t>
            </a:r>
            <a:r>
              <a:rPr lang="en-IN" dirty="0" smtClean="0"/>
              <a:t> you want to use from </a:t>
            </a:r>
            <a:r>
              <a:rPr lang="en-IN" b="1" dirty="0" smtClean="0"/>
              <a:t>Installed &gt; Templates</a:t>
            </a:r>
            <a:r>
              <a:rPr lang="en-IN" dirty="0" smtClean="0"/>
              <a:t> section, in the </a:t>
            </a:r>
            <a:r>
              <a:rPr lang="en-IN" b="1" dirty="0" smtClean="0"/>
              <a:t>New Project dialog box</a:t>
            </a:r>
            <a:r>
              <a:rPr lang="en-IN" dirty="0" smtClean="0"/>
              <a:t>. Out of the box, you can either use </a:t>
            </a:r>
            <a:r>
              <a:rPr lang="en-IN" b="1" dirty="0" smtClean="0"/>
              <a:t>C#</a:t>
            </a:r>
            <a:r>
              <a:rPr lang="en-IN" dirty="0" smtClean="0"/>
              <a:t> or </a:t>
            </a:r>
            <a:r>
              <a:rPr lang="en-IN" b="1" dirty="0" smtClean="0"/>
              <a:t>Visual Basic</a:t>
            </a:r>
            <a:r>
              <a:rPr lang="en-IN" dirty="0" smtClean="0"/>
              <a:t> to develop ASP.NET web applications.</a:t>
            </a:r>
          </a:p>
          <a:p>
            <a:pPr marL="514350" indent="-514350">
              <a:buFont typeface="+mj-lt"/>
              <a:buAutoNum type="arabicPeriod"/>
            </a:pPr>
            <a:r>
              <a:rPr lang="en-IN" dirty="0" smtClean="0"/>
              <a:t>Now, Select </a:t>
            </a:r>
            <a:r>
              <a:rPr lang="en-IN" b="1" dirty="0" smtClean="0"/>
              <a:t>ASP.NET Web Application</a:t>
            </a:r>
            <a:r>
              <a:rPr lang="en-IN" dirty="0" smtClean="0"/>
              <a:t>, from the middle section of the </a:t>
            </a:r>
            <a:r>
              <a:rPr lang="en-IN" b="1" dirty="0" smtClean="0"/>
              <a:t>New Project</a:t>
            </a:r>
            <a:r>
              <a:rPr lang="en-IN" dirty="0" smtClean="0"/>
              <a:t> dialog box.</a:t>
            </a:r>
          </a:p>
          <a:p>
            <a:pPr marL="514350" indent="-514350">
              <a:buFont typeface="+mj-lt"/>
              <a:buAutoNum type="arabicPeriod"/>
            </a:pPr>
            <a:r>
              <a:rPr lang="en-IN" dirty="0" smtClean="0"/>
              <a:t>Give your </a:t>
            </a:r>
            <a:r>
              <a:rPr lang="en-IN" b="1" dirty="0" smtClean="0"/>
              <a:t>project</a:t>
            </a:r>
            <a:r>
              <a:rPr lang="en-IN" dirty="0" smtClean="0"/>
              <a:t> and </a:t>
            </a:r>
            <a:r>
              <a:rPr lang="en-IN" b="1" dirty="0" smtClean="0"/>
              <a:t>solution</a:t>
            </a:r>
            <a:r>
              <a:rPr lang="en-IN" dirty="0" smtClean="0"/>
              <a:t> a meaningful name.</a:t>
            </a:r>
          </a:p>
          <a:p>
            <a:pPr marL="514350" indent="-514350">
              <a:buFont typeface="+mj-lt"/>
              <a:buAutoNum type="arabicPeriod"/>
            </a:pPr>
            <a:r>
              <a:rPr lang="en-IN" dirty="0" smtClean="0"/>
              <a:t>Select the </a:t>
            </a:r>
            <a:r>
              <a:rPr lang="en-IN" b="1" dirty="0" smtClean="0"/>
              <a:t>location</a:t>
            </a:r>
            <a:r>
              <a:rPr lang="en-IN" dirty="0" smtClean="0"/>
              <a:t>, where you want the solution to be created.</a:t>
            </a:r>
          </a:p>
          <a:p>
            <a:pPr marL="514350" indent="-514350">
              <a:buFont typeface="+mj-lt"/>
              <a:buAutoNum type="arabicPeriod"/>
            </a:pPr>
            <a:r>
              <a:rPr lang="en-IN" dirty="0" smtClean="0"/>
              <a:t>Finally click </a:t>
            </a:r>
            <a:r>
              <a:rPr lang="en-IN" b="1" dirty="0" smtClean="0"/>
              <a:t>OK</a:t>
            </a:r>
            <a:r>
              <a:rPr lang="en-IN" dirty="0" smtClean="0"/>
              <a:t>. </a:t>
            </a:r>
            <a:br>
              <a:rPr lang="en-IN" dirty="0" smtClean="0"/>
            </a:br>
            <a:r>
              <a:rPr lang="en-IN" dirty="0" smtClean="0"/>
              <a:t/>
            </a:r>
            <a:br>
              <a:rPr lang="en-IN" dirty="0" smtClean="0"/>
            </a:br>
            <a:r>
              <a:rPr lang="en-IN" dirty="0" smtClean="0"/>
              <a:t/>
            </a:r>
            <a:br>
              <a:rPr lang="en-IN" dirty="0" smtClean="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949099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Different windows in visual studio</a:t>
            </a:r>
            <a:r>
              <a:rPr lang="en-IN" b="1" dirty="0" smtClean="0"/>
              <a:t>:</a:t>
            </a:r>
            <a:endParaRPr lang="en-IN" dirty="0"/>
          </a:p>
        </p:txBody>
      </p:sp>
      <p:sp>
        <p:nvSpPr>
          <p:cNvPr id="3" name="Content Placeholder 2"/>
          <p:cNvSpPr>
            <a:spLocks noGrp="1"/>
          </p:cNvSpPr>
          <p:nvPr>
            <p:ph idx="1"/>
          </p:nvPr>
        </p:nvSpPr>
        <p:spPr>
          <a:xfrm>
            <a:off x="677334" y="1475509"/>
            <a:ext cx="8596668" cy="5091545"/>
          </a:xfrm>
        </p:spPr>
        <p:txBody>
          <a:bodyPr>
            <a:normAutofit lnSpcReduction="10000"/>
          </a:bodyPr>
          <a:lstStyle/>
          <a:p>
            <a:pPr marL="0" indent="0">
              <a:buNone/>
            </a:pPr>
            <a:r>
              <a:rPr lang="en-IN" b="1" dirty="0"/>
              <a:t>Solution Explorer:</a:t>
            </a:r>
            <a:r>
              <a:rPr lang="en-IN" dirty="0"/>
              <a:t> </a:t>
            </a:r>
            <a:endParaRPr lang="en-IN" dirty="0" smtClean="0"/>
          </a:p>
          <a:p>
            <a:pPr marL="0" indent="0">
              <a:buNone/>
            </a:pPr>
            <a:r>
              <a:rPr lang="en-IN" dirty="0" smtClean="0"/>
              <a:t>To </a:t>
            </a:r>
            <a:r>
              <a:rPr lang="en-IN" dirty="0"/>
              <a:t>view the solution explorer window, from the </a:t>
            </a:r>
            <a:r>
              <a:rPr lang="en-IN" b="1" dirty="0"/>
              <a:t>VIEW</a:t>
            </a:r>
            <a:r>
              <a:rPr lang="en-IN" dirty="0"/>
              <a:t> menu, select </a:t>
            </a:r>
            <a:r>
              <a:rPr lang="en-IN" b="1" dirty="0"/>
              <a:t>SOLUTION EXPLORER</a:t>
            </a:r>
            <a:r>
              <a:rPr lang="en-IN" dirty="0"/>
              <a:t>. Or you can also use keyboard short cut, </a:t>
            </a:r>
            <a:r>
              <a:rPr lang="en-IN" b="1" dirty="0"/>
              <a:t>CTRL + W, S</a:t>
            </a:r>
            <a:r>
              <a:rPr lang="en-IN" dirty="0"/>
              <a:t>. On the solution explorer, use the </a:t>
            </a:r>
            <a:r>
              <a:rPr lang="en-IN" b="1" dirty="0"/>
              <a:t>AUTO-HIDE</a:t>
            </a:r>
            <a:r>
              <a:rPr lang="en-IN" dirty="0"/>
              <a:t> push pin button, to either show or hide solution explorer. </a:t>
            </a:r>
            <a:endParaRPr lang="en-IN" dirty="0" smtClean="0"/>
          </a:p>
          <a:p>
            <a:r>
              <a:rPr lang="en-IN" b="1" dirty="0"/>
              <a:t>Visual Studio organizes applications</a:t>
            </a:r>
            <a:r>
              <a:rPr lang="en-IN" dirty="0"/>
              <a:t> into projects and solutions. A solution is a collection of projects. </a:t>
            </a:r>
          </a:p>
          <a:p>
            <a:r>
              <a:rPr lang="en-IN" b="1" dirty="0"/>
              <a:t>The solution file will have a .</a:t>
            </a:r>
            <a:r>
              <a:rPr lang="en-IN" b="1" dirty="0" err="1"/>
              <a:t>sln</a:t>
            </a:r>
            <a:r>
              <a:rPr lang="en-IN" dirty="0"/>
              <a:t> extension and the project file will have </a:t>
            </a:r>
            <a:r>
              <a:rPr lang="en-IN" b="1" dirty="0"/>
              <a:t>.</a:t>
            </a:r>
            <a:r>
              <a:rPr lang="en-IN" b="1" dirty="0" err="1"/>
              <a:t>csproj</a:t>
            </a:r>
            <a:r>
              <a:rPr lang="en-IN" dirty="0"/>
              <a:t> (if </a:t>
            </a:r>
            <a:r>
              <a:rPr lang="en-IN" dirty="0" err="1"/>
              <a:t>c#</a:t>
            </a:r>
            <a:r>
              <a:rPr lang="en-IN" dirty="0"/>
              <a:t> is the programming language) or .</a:t>
            </a:r>
            <a:r>
              <a:rPr lang="en-IN" b="1" dirty="0" err="1"/>
              <a:t>vbproj</a:t>
            </a:r>
            <a:r>
              <a:rPr lang="en-IN" dirty="0"/>
              <a:t> (if visual basic is the programming language)</a:t>
            </a:r>
          </a:p>
          <a:p>
            <a:r>
              <a:rPr lang="en-IN" b="1" dirty="0"/>
              <a:t>STARTUP PROJECT </a:t>
            </a:r>
            <a:r>
              <a:rPr lang="en-IN" dirty="0"/>
              <a:t>is bolded. If you want to change your start up project, </a:t>
            </a:r>
            <a:r>
              <a:rPr lang="en-IN" b="1" dirty="0"/>
              <a:t>RIGHT CLICK</a:t>
            </a:r>
            <a:r>
              <a:rPr lang="en-IN" dirty="0"/>
              <a:t> the project, and select </a:t>
            </a:r>
            <a:r>
              <a:rPr lang="en-IN" b="1" dirty="0"/>
              <a:t>"SET AS STARTUP PROJECT"</a:t>
            </a:r>
            <a:r>
              <a:rPr lang="en-IN" dirty="0"/>
              <a:t>.</a:t>
            </a:r>
          </a:p>
          <a:p>
            <a:r>
              <a:rPr lang="en-IN" dirty="0"/>
              <a:t>The start-up project is the project that runs when you click Start in Visual Studio .NET. </a:t>
            </a:r>
          </a:p>
          <a:p>
            <a:r>
              <a:rPr lang="en-IN" dirty="0"/>
              <a:t>When you’re developing multiple projects as part of a single solution, the start-up project usually calls the other projects in the solution.</a:t>
            </a:r>
          </a:p>
        </p:txBody>
      </p:sp>
      <p:pic>
        <p:nvPicPr>
          <p:cNvPr id="1028" name="Picture 4" descr="http://4.bp.blogspot.com/-UoSYiVp2XnU/UHrriYreWcI/AAAAAAAAAk8/3I8blKPkkIg/s400/Solution%2BExplorer%2BAuto%2BHide%2BPush%2BP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3320" y="4021281"/>
            <a:ext cx="2924175" cy="27051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4208135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10304</TotalTime>
  <Words>3149</Words>
  <Application>Microsoft Office PowerPoint</Application>
  <PresentationFormat>Widescreen</PresentationFormat>
  <Paragraphs>467</Paragraphs>
  <Slides>77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Inconsolata</vt:lpstr>
      <vt:lpstr>Trebuchet MS</vt:lpstr>
      <vt:lpstr>Wingdings 3</vt:lpstr>
      <vt:lpstr>Facet</vt:lpstr>
      <vt:lpstr>In this session we will learn</vt:lpstr>
      <vt:lpstr>What is ASP.NET</vt:lpstr>
      <vt:lpstr>What is a Web Application?</vt:lpstr>
      <vt:lpstr>What other technologies can be used to build web applications</vt:lpstr>
      <vt:lpstr>What are the advantages of Web applications?</vt:lpstr>
      <vt:lpstr>How Web applications work?</vt:lpstr>
      <vt:lpstr>Visual Studio</vt:lpstr>
      <vt:lpstr>Creating your first ASP.NET web application:</vt:lpstr>
      <vt:lpstr>Different windows in visual studio:</vt:lpstr>
      <vt:lpstr>PowerPoint Presentation</vt:lpstr>
      <vt:lpstr>Web Forms</vt:lpstr>
      <vt:lpstr>PowerPoint Presentation</vt:lpstr>
      <vt:lpstr>What is a web server?</vt:lpstr>
      <vt:lpstr>Do you need IIS to develop and test asp.net web applications?</vt:lpstr>
      <vt:lpstr>How to check if IIS is installed?</vt:lpstr>
      <vt:lpstr>How to install IIS?</vt:lpstr>
      <vt:lpstr>ASP.NET TextBox Control </vt:lpstr>
      <vt:lpstr>Properties of a TextBox control</vt:lpstr>
      <vt:lpstr>Events of TextBox:</vt:lpstr>
      <vt:lpstr>ASP.NET Radio Button Control</vt:lpstr>
      <vt:lpstr>Properties of a Radio Button control</vt:lpstr>
      <vt:lpstr>ASP.NET CheckBox Control</vt:lpstr>
      <vt:lpstr>Properties of a CheckBox control</vt:lpstr>
      <vt:lpstr>ASP.NET Hyperlink control</vt:lpstr>
      <vt:lpstr>Properties of a Hyperlink control</vt:lpstr>
      <vt:lpstr>ASP.NET Button, LinkButton and ImageButton Controls</vt:lpstr>
      <vt:lpstr>Client side click event and server side click event</vt:lpstr>
      <vt:lpstr>Events</vt:lpstr>
      <vt:lpstr>Application Level Events (Global.asax)</vt:lpstr>
      <vt:lpstr>Example</vt:lpstr>
      <vt:lpstr>Page Life Cycle</vt:lpstr>
      <vt:lpstr>ASP.NET Page Life Cycle Events</vt:lpstr>
      <vt:lpstr>Validation controls</vt:lpstr>
      <vt:lpstr>Client side and server side validation</vt:lpstr>
      <vt:lpstr>Display property is supported by all validation controls. </vt:lpstr>
      <vt:lpstr>SetFocusOnError property is supported by all validation controls. </vt:lpstr>
      <vt:lpstr>RequiredField validator control</vt:lpstr>
      <vt:lpstr>Rangevalidator control</vt:lpstr>
      <vt:lpstr>CompareValidator control</vt:lpstr>
      <vt:lpstr>Properties that are specific to the compare validator</vt:lpstr>
      <vt:lpstr>RegularExpressionValidator</vt:lpstr>
      <vt:lpstr>CustomValidator control</vt:lpstr>
      <vt:lpstr>ValidationSummary control  </vt:lpstr>
      <vt:lpstr>ValidationGroups </vt:lpstr>
      <vt:lpstr>Page Navigation Techniques  </vt:lpstr>
      <vt:lpstr>Hyperlink control</vt:lpstr>
      <vt:lpstr>Response.Redirect </vt:lpstr>
      <vt:lpstr>Server.Transfer</vt:lpstr>
      <vt:lpstr>Differences between Server.Transfer and Response.Redirect</vt:lpstr>
      <vt:lpstr>Server.Execute </vt:lpstr>
      <vt:lpstr>Difference between Server.Transfer and Server.Execute</vt:lpstr>
      <vt:lpstr>Techniques to send data from one webform to another </vt:lpstr>
      <vt:lpstr>Techniques to send data from one webform to another</vt:lpstr>
      <vt:lpstr>Cross page posting</vt:lpstr>
      <vt:lpstr>Context.Handler object</vt:lpstr>
      <vt:lpstr>QueryString </vt:lpstr>
      <vt:lpstr>Cookies </vt:lpstr>
      <vt:lpstr>Session state  </vt:lpstr>
      <vt:lpstr>Application state</vt:lpstr>
      <vt:lpstr>Exception handling  </vt:lpstr>
      <vt:lpstr>Exceptions</vt:lpstr>
      <vt:lpstr>Exception handling using  try-catch </vt:lpstr>
      <vt:lpstr>Exception class</vt:lpstr>
      <vt:lpstr>Error events</vt:lpstr>
      <vt:lpstr>Introduction to ADO.NET   </vt:lpstr>
      <vt:lpstr>In this session we will learn</vt:lpstr>
      <vt:lpstr>ADO.NET</vt:lpstr>
      <vt:lpstr>Data Providers </vt:lpstr>
      <vt:lpstr>ADO.NET Objects </vt:lpstr>
      <vt:lpstr>Creating a SqlConnection Object</vt:lpstr>
      <vt:lpstr>Using a SqlConnection </vt:lpstr>
      <vt:lpstr>The SqlCommand Object </vt:lpstr>
      <vt:lpstr>SqlDataReader </vt:lpstr>
      <vt:lpstr>The DataSet and SqlDataAdapter </vt:lpstr>
      <vt:lpstr>PowerPoint Presentation</vt:lpstr>
      <vt:lpstr>Adding Parameters to Commands </vt:lpstr>
      <vt:lpstr>Using Stored Procedures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Events in the Life Cycle of a Web Application</dc:title>
  <dc:creator>Abhilash Karuruthil</dc:creator>
  <cp:lastModifiedBy>Halima Shafiq</cp:lastModifiedBy>
  <cp:revision>232</cp:revision>
  <dcterms:created xsi:type="dcterms:W3CDTF">2017-06-15T14:36:17Z</dcterms:created>
  <dcterms:modified xsi:type="dcterms:W3CDTF">2017-07-26T04:02:51Z</dcterms:modified>
</cp:coreProperties>
</file>