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4" r:id="rId6"/>
    <p:sldId id="266" r:id="rId7"/>
    <p:sldId id="260" r:id="rId8"/>
    <p:sldId id="261" r:id="rId9"/>
    <p:sldId id="259" r:id="rId10"/>
    <p:sldId id="263" r:id="rId11"/>
    <p:sldId id="264" r:id="rId12"/>
    <p:sldId id="265" r:id="rId13"/>
    <p:sldId id="268" r:id="rId14"/>
    <p:sldId id="267" r:id="rId15"/>
    <p:sldId id="269" r:id="rId16"/>
    <p:sldId id="270" r:id="rId17"/>
    <p:sldId id="271" r:id="rId18"/>
    <p:sldId id="272" r:id="rId19"/>
    <p:sldId id="273" r:id="rId20"/>
    <p:sldId id="277"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1" autoAdjust="0"/>
    <p:restoredTop sz="86475" autoAdjust="0"/>
  </p:normalViewPr>
  <p:slideViewPr>
    <p:cSldViewPr>
      <p:cViewPr>
        <p:scale>
          <a:sx n="75" d="100"/>
          <a:sy n="75" d="100"/>
        </p:scale>
        <p:origin x="-141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0295C-9366-4E7B-A2EC-6C0F26762EC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363426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295C-9366-4E7B-A2EC-6C0F26762EC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221405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295C-9366-4E7B-A2EC-6C0F26762EC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152403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0295C-9366-4E7B-A2EC-6C0F26762EC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31772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0295C-9366-4E7B-A2EC-6C0F26762EC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286836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0295C-9366-4E7B-A2EC-6C0F26762EC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198723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0295C-9366-4E7B-A2EC-6C0F26762EC8}"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378962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0295C-9366-4E7B-A2EC-6C0F26762EC8}"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199977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0295C-9366-4E7B-A2EC-6C0F26762EC8}"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18055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0295C-9366-4E7B-A2EC-6C0F26762EC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17096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0295C-9366-4E7B-A2EC-6C0F26762EC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23939-B8AF-452F-8CFB-357DA58E1F5E}" type="slidenum">
              <a:rPr lang="en-US" smtClean="0"/>
              <a:t>‹#›</a:t>
            </a:fld>
            <a:endParaRPr lang="en-US"/>
          </a:p>
        </p:txBody>
      </p:sp>
    </p:spTree>
    <p:extLst>
      <p:ext uri="{BB962C8B-B14F-4D97-AF65-F5344CB8AC3E}">
        <p14:creationId xmlns:p14="http://schemas.microsoft.com/office/powerpoint/2010/main" val="365972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0295C-9366-4E7B-A2EC-6C0F26762EC8}" type="datetimeFigureOut">
              <a:rPr lang="en-US" smtClean="0"/>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23939-B8AF-452F-8CFB-357DA58E1F5E}" type="slidenum">
              <a:rPr lang="en-US" smtClean="0"/>
              <a:t>‹#›</a:t>
            </a:fld>
            <a:endParaRPr lang="en-US"/>
          </a:p>
        </p:txBody>
      </p:sp>
    </p:spTree>
    <p:extLst>
      <p:ext uri="{BB962C8B-B14F-4D97-AF65-F5344CB8AC3E}">
        <p14:creationId xmlns:p14="http://schemas.microsoft.com/office/powerpoint/2010/main" val="303044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harp.net-informa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4966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10200"/>
          </a:xfrm>
        </p:spPr>
        <p:txBody>
          <a:bodyPr>
            <a:noAutofit/>
          </a:bodyPr>
          <a:lstStyle/>
          <a:p>
            <a:pPr>
              <a:buFont typeface="Wingdings" panose="05000000000000000000" pitchFamily="2" charset="2"/>
              <a:buChar char="q"/>
            </a:pPr>
            <a:r>
              <a:rPr lang="en-US" sz="2000" dirty="0" smtClean="0">
                <a:solidFill>
                  <a:schemeClr val="tx2">
                    <a:lumMod val="60000"/>
                    <a:lumOff val="40000"/>
                  </a:schemeClr>
                </a:solidFill>
              </a:rPr>
              <a:t>Add </a:t>
            </a:r>
            <a:r>
              <a:rPr lang="en-US" sz="2000" dirty="0" smtClean="0"/>
              <a:t>: To add a pair of value in HashTable </a:t>
            </a:r>
          </a:p>
          <a:p>
            <a:pPr marL="0" indent="0">
              <a:buNone/>
            </a:pPr>
            <a:r>
              <a:rPr lang="en-US" sz="2000" dirty="0" smtClean="0"/>
              <a:t>            Syntax : </a:t>
            </a:r>
            <a:r>
              <a:rPr lang="en-US" sz="2000" dirty="0" err="1" smtClean="0"/>
              <a:t>HashTable.Add</a:t>
            </a:r>
            <a:r>
              <a:rPr lang="en-US" sz="2000" dirty="0" smtClean="0"/>
              <a:t>(</a:t>
            </a:r>
            <a:r>
              <a:rPr lang="en-US" sz="2000" dirty="0" err="1" smtClean="0"/>
              <a:t>Key,Value</a:t>
            </a:r>
            <a:r>
              <a:rPr lang="en-US" sz="2000" dirty="0" smtClean="0"/>
              <a:t>) </a:t>
            </a:r>
          </a:p>
          <a:p>
            <a:pPr marL="0" indent="0">
              <a:buNone/>
            </a:pPr>
            <a:r>
              <a:rPr lang="en-US" sz="2000" dirty="0" smtClean="0"/>
              <a:t>              Key : The Key value </a:t>
            </a:r>
          </a:p>
          <a:p>
            <a:pPr marL="0" indent="0">
              <a:buNone/>
            </a:pPr>
            <a:r>
              <a:rPr lang="en-US" sz="2000" dirty="0" smtClean="0"/>
              <a:t>              Value : The value of corresponding key </a:t>
            </a:r>
          </a:p>
          <a:p>
            <a:pPr marL="0" indent="0">
              <a:buNone/>
            </a:pPr>
            <a:r>
              <a:rPr lang="en-US" sz="2000" dirty="0" smtClean="0"/>
              <a:t>    </a:t>
            </a:r>
          </a:p>
          <a:p>
            <a:pPr marL="0" indent="0">
              <a:buNone/>
            </a:pPr>
            <a:r>
              <a:rPr lang="en-US" sz="2000" dirty="0" smtClean="0"/>
              <a:t>           </a:t>
            </a:r>
            <a:r>
              <a:rPr lang="en-US" sz="2000" dirty="0" err="1" smtClean="0"/>
              <a:t>Hashtable</a:t>
            </a:r>
            <a:r>
              <a:rPr lang="en-US" sz="2000" dirty="0" smtClean="0"/>
              <a:t> </a:t>
            </a:r>
            <a:r>
              <a:rPr lang="en-US" sz="2000" dirty="0" err="1" smtClean="0"/>
              <a:t>ht</a:t>
            </a:r>
            <a:r>
              <a:rPr lang="en-US" sz="2000" dirty="0" smtClean="0"/>
              <a:t>; </a:t>
            </a:r>
          </a:p>
          <a:p>
            <a:pPr marL="0" indent="0">
              <a:buNone/>
            </a:pPr>
            <a:r>
              <a:rPr lang="en-US" sz="2000" dirty="0" smtClean="0"/>
              <a:t>           </a:t>
            </a:r>
            <a:r>
              <a:rPr lang="en-US" sz="2000" dirty="0" err="1" smtClean="0"/>
              <a:t>ht.Add</a:t>
            </a:r>
            <a:r>
              <a:rPr lang="en-US" sz="2000" dirty="0" smtClean="0"/>
              <a:t>("1", "Sunday");</a:t>
            </a:r>
          </a:p>
          <a:p>
            <a:pPr marL="0" indent="0">
              <a:buNone/>
            </a:pPr>
            <a:endParaRPr lang="en-US" sz="2000" dirty="0" smtClean="0"/>
          </a:p>
          <a:p>
            <a:pPr>
              <a:buFont typeface="Wingdings" panose="05000000000000000000" pitchFamily="2" charset="2"/>
              <a:buChar char="q"/>
            </a:pPr>
            <a:r>
              <a:rPr lang="en-US" sz="2000" dirty="0" err="1" smtClean="0">
                <a:solidFill>
                  <a:schemeClr val="tx2">
                    <a:lumMod val="60000"/>
                    <a:lumOff val="40000"/>
                  </a:schemeClr>
                </a:solidFill>
              </a:rPr>
              <a:t>ContainsKey</a:t>
            </a:r>
            <a:r>
              <a:rPr lang="en-US" sz="2000" dirty="0" smtClean="0"/>
              <a:t> : Check if a specified key exist or not </a:t>
            </a:r>
          </a:p>
          <a:p>
            <a:pPr marL="0" indent="0">
              <a:buNone/>
            </a:pPr>
            <a:r>
              <a:rPr lang="en-US" sz="2000" dirty="0" smtClean="0"/>
              <a:t>             </a:t>
            </a:r>
            <a:r>
              <a:rPr lang="en-US" sz="2000" dirty="0" err="1" smtClean="0"/>
              <a:t>Synatx</a:t>
            </a:r>
            <a:r>
              <a:rPr lang="en-US" sz="2000" dirty="0" smtClean="0"/>
              <a:t> : bool </a:t>
            </a:r>
            <a:r>
              <a:rPr lang="en-US" sz="2000" dirty="0" err="1" smtClean="0"/>
              <a:t>HashTable.ContainsKey</a:t>
            </a:r>
            <a:r>
              <a:rPr lang="en-US" sz="2000" dirty="0" smtClean="0"/>
              <a:t>(key) </a:t>
            </a:r>
          </a:p>
          <a:p>
            <a:pPr marL="0" indent="0">
              <a:buNone/>
            </a:pPr>
            <a:r>
              <a:rPr lang="en-US" sz="2000" dirty="0" smtClean="0"/>
              <a:t>                Key : The Key value for search in </a:t>
            </a:r>
            <a:r>
              <a:rPr lang="en-US" sz="2000" dirty="0" err="1" smtClean="0"/>
              <a:t>HahTable</a:t>
            </a:r>
            <a:r>
              <a:rPr lang="en-US" sz="2000" dirty="0" smtClean="0"/>
              <a:t> </a:t>
            </a:r>
          </a:p>
          <a:p>
            <a:pPr marL="0" indent="0">
              <a:buNone/>
            </a:pPr>
            <a:r>
              <a:rPr lang="en-US" sz="2000" dirty="0" smtClean="0"/>
              <a:t>                Returns : return true if item exist else false </a:t>
            </a:r>
          </a:p>
          <a:p>
            <a:pPr marL="0" indent="0">
              <a:buNone/>
            </a:pPr>
            <a:r>
              <a:rPr lang="en-US" sz="2000" dirty="0" smtClean="0"/>
              <a:t>    </a:t>
            </a:r>
          </a:p>
          <a:p>
            <a:pPr marL="0" indent="0">
              <a:buNone/>
            </a:pPr>
            <a:r>
              <a:rPr lang="en-US" sz="2000" dirty="0"/>
              <a:t> </a:t>
            </a:r>
            <a:r>
              <a:rPr lang="en-US" sz="2000" dirty="0" smtClean="0"/>
              <a:t>          </a:t>
            </a:r>
            <a:r>
              <a:rPr lang="en-US" sz="2000" dirty="0" err="1" smtClean="0"/>
              <a:t>ht.Contains</a:t>
            </a:r>
            <a:r>
              <a:rPr lang="en-US" sz="2000" dirty="0" smtClean="0"/>
              <a:t>("1");</a:t>
            </a:r>
          </a:p>
        </p:txBody>
      </p:sp>
      <p:sp>
        <p:nvSpPr>
          <p:cNvPr id="4" name="Rectangle 3"/>
          <p:cNvSpPr/>
          <p:nvPr/>
        </p:nvSpPr>
        <p:spPr>
          <a:xfrm>
            <a:off x="914400" y="5029200"/>
            <a:ext cx="2743200" cy="762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Rectangle 4"/>
          <p:cNvSpPr/>
          <p:nvPr/>
        </p:nvSpPr>
        <p:spPr>
          <a:xfrm>
            <a:off x="914400" y="2133600"/>
            <a:ext cx="2743200" cy="1143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3440065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486400"/>
          </a:xfrm>
        </p:spPr>
        <p:txBody>
          <a:bodyPr>
            <a:normAutofit fontScale="32500" lnSpcReduction="20000"/>
          </a:bodyPr>
          <a:lstStyle/>
          <a:p>
            <a:endParaRPr lang="en-US" b="1" dirty="0"/>
          </a:p>
          <a:p>
            <a:endParaRPr lang="en-US" b="1" dirty="0"/>
          </a:p>
          <a:p>
            <a:pPr>
              <a:buFont typeface="Wingdings" panose="05000000000000000000" pitchFamily="2" charset="2"/>
              <a:buChar char="q"/>
            </a:pPr>
            <a:r>
              <a:rPr lang="en-US" sz="7400" dirty="0" err="1">
                <a:solidFill>
                  <a:schemeClr val="tx2">
                    <a:lumMod val="60000"/>
                    <a:lumOff val="40000"/>
                  </a:schemeClr>
                </a:solidFill>
              </a:rPr>
              <a:t>ContainsValue</a:t>
            </a:r>
            <a:r>
              <a:rPr lang="en-US" sz="7400" dirty="0">
                <a:solidFill>
                  <a:schemeClr val="tx2">
                    <a:lumMod val="60000"/>
                    <a:lumOff val="40000"/>
                  </a:schemeClr>
                </a:solidFill>
              </a:rPr>
              <a:t> </a:t>
            </a:r>
            <a:r>
              <a:rPr lang="en-US" sz="7400" dirty="0"/>
              <a:t>: Check the specified Value exist in </a:t>
            </a:r>
            <a:r>
              <a:rPr lang="en-US" sz="7400" dirty="0" err="1"/>
              <a:t>HashTable</a:t>
            </a:r>
            <a:r>
              <a:rPr lang="en-US" sz="7400" dirty="0"/>
              <a:t> </a:t>
            </a:r>
            <a:endParaRPr lang="en-US" sz="7400" dirty="0" smtClean="0"/>
          </a:p>
          <a:p>
            <a:pPr marL="0" indent="0">
              <a:buNone/>
            </a:pPr>
            <a:r>
              <a:rPr lang="en-US" sz="7400" dirty="0" smtClean="0"/>
              <a:t>       </a:t>
            </a:r>
            <a:r>
              <a:rPr lang="en-US" sz="7400" dirty="0" err="1" smtClean="0"/>
              <a:t>Synatx</a:t>
            </a:r>
            <a:r>
              <a:rPr lang="en-US" sz="7400" dirty="0" smtClean="0"/>
              <a:t> </a:t>
            </a:r>
            <a:r>
              <a:rPr lang="en-US" sz="7400" dirty="0"/>
              <a:t>: bool </a:t>
            </a:r>
            <a:r>
              <a:rPr lang="en-US" sz="7400" dirty="0" err="1"/>
              <a:t>HashTable.ContainsValue</a:t>
            </a:r>
            <a:r>
              <a:rPr lang="en-US" sz="7400" dirty="0"/>
              <a:t>(Value) </a:t>
            </a:r>
            <a:endParaRPr lang="en-US" sz="7400" dirty="0" smtClean="0"/>
          </a:p>
          <a:p>
            <a:pPr marL="0" indent="0">
              <a:buNone/>
            </a:pPr>
            <a:r>
              <a:rPr lang="en-US" sz="7400" dirty="0"/>
              <a:t> </a:t>
            </a:r>
            <a:r>
              <a:rPr lang="en-US" sz="7400" dirty="0" smtClean="0"/>
              <a:t>      Value </a:t>
            </a:r>
            <a:r>
              <a:rPr lang="en-US" sz="7400" dirty="0"/>
              <a:t>: Search the specified Value in </a:t>
            </a:r>
            <a:r>
              <a:rPr lang="en-US" sz="7400" dirty="0" err="1"/>
              <a:t>HashTable</a:t>
            </a:r>
            <a:r>
              <a:rPr lang="en-US" sz="7400" dirty="0"/>
              <a:t> </a:t>
            </a:r>
            <a:endParaRPr lang="en-US" sz="7400" dirty="0" smtClean="0"/>
          </a:p>
          <a:p>
            <a:pPr marL="0" indent="0">
              <a:buNone/>
            </a:pPr>
            <a:r>
              <a:rPr lang="en-US" sz="7400" dirty="0"/>
              <a:t> </a:t>
            </a:r>
            <a:r>
              <a:rPr lang="en-US" sz="7400" dirty="0" smtClean="0"/>
              <a:t>      Returns </a:t>
            </a:r>
            <a:r>
              <a:rPr lang="en-US" sz="7400" dirty="0"/>
              <a:t>: return true if item exist else false </a:t>
            </a:r>
            <a:endParaRPr lang="en-US" sz="7400" dirty="0" smtClean="0"/>
          </a:p>
          <a:p>
            <a:pPr marL="0" indent="0">
              <a:buNone/>
            </a:pPr>
            <a:endParaRPr lang="en-US" sz="7400" dirty="0"/>
          </a:p>
          <a:p>
            <a:pPr marL="0" indent="0">
              <a:buNone/>
            </a:pPr>
            <a:r>
              <a:rPr lang="en-US" sz="7400" dirty="0" smtClean="0"/>
              <a:t>     </a:t>
            </a:r>
            <a:r>
              <a:rPr lang="en-US" sz="7400" dirty="0" err="1" smtClean="0"/>
              <a:t>ht.ContainsValue</a:t>
            </a:r>
            <a:r>
              <a:rPr lang="en-US" sz="7400" dirty="0"/>
              <a:t>("Sunday")</a:t>
            </a:r>
          </a:p>
          <a:p>
            <a:endParaRPr lang="en-US" sz="7400" dirty="0"/>
          </a:p>
          <a:p>
            <a:pPr>
              <a:buFont typeface="Wingdings" panose="05000000000000000000" pitchFamily="2" charset="2"/>
              <a:buChar char="q"/>
            </a:pPr>
            <a:r>
              <a:rPr lang="en-US" sz="7400" dirty="0">
                <a:solidFill>
                  <a:schemeClr val="tx2">
                    <a:lumMod val="60000"/>
                    <a:lumOff val="40000"/>
                  </a:schemeClr>
                </a:solidFill>
              </a:rPr>
              <a:t>Remove </a:t>
            </a:r>
            <a:r>
              <a:rPr lang="en-US" sz="7400" dirty="0"/>
              <a:t>: Remove the specified Key and corresponding Value </a:t>
            </a:r>
          </a:p>
          <a:p>
            <a:pPr marL="0" indent="0">
              <a:buNone/>
            </a:pPr>
            <a:r>
              <a:rPr lang="en-US" sz="7400" dirty="0" smtClean="0"/>
              <a:t>       Syntax </a:t>
            </a:r>
            <a:r>
              <a:rPr lang="en-US" sz="7400" dirty="0"/>
              <a:t>: </a:t>
            </a:r>
            <a:r>
              <a:rPr lang="en-US" sz="7400" dirty="0" err="1"/>
              <a:t>HashTable.Remove</a:t>
            </a:r>
            <a:r>
              <a:rPr lang="en-US" sz="7400" dirty="0"/>
              <a:t>(Key</a:t>
            </a:r>
            <a:r>
              <a:rPr lang="en-US" sz="7400" dirty="0" smtClean="0"/>
              <a:t>)</a:t>
            </a:r>
          </a:p>
          <a:p>
            <a:pPr marL="0" indent="0">
              <a:buNone/>
            </a:pPr>
            <a:r>
              <a:rPr lang="en-US" sz="7400" dirty="0"/>
              <a:t> </a:t>
            </a:r>
            <a:r>
              <a:rPr lang="en-US" sz="7400" dirty="0" smtClean="0"/>
              <a:t>      </a:t>
            </a:r>
            <a:r>
              <a:rPr lang="en-US" sz="7400" dirty="0"/>
              <a:t>Key : The key of the element to remove </a:t>
            </a:r>
            <a:endParaRPr lang="en-US" sz="7400" dirty="0" smtClean="0"/>
          </a:p>
          <a:p>
            <a:pPr marL="0" indent="0">
              <a:buNone/>
            </a:pPr>
            <a:endParaRPr lang="en-US" sz="7400" dirty="0" smtClean="0"/>
          </a:p>
          <a:p>
            <a:pPr marL="0" indent="0">
              <a:buNone/>
            </a:pPr>
            <a:r>
              <a:rPr lang="en-US" sz="7400" dirty="0"/>
              <a:t> </a:t>
            </a:r>
            <a:r>
              <a:rPr lang="en-US" sz="7400" dirty="0" smtClean="0"/>
              <a:t>     </a:t>
            </a:r>
            <a:r>
              <a:rPr lang="en-US" sz="7400" dirty="0" err="1" smtClean="0"/>
              <a:t>ht.Remove</a:t>
            </a:r>
            <a:r>
              <a:rPr lang="en-US" sz="7400" dirty="0"/>
              <a:t>("1"); </a:t>
            </a:r>
          </a:p>
          <a:p>
            <a:pPr marL="0" indent="0">
              <a:buNone/>
            </a:pPr>
            <a:endParaRPr lang="en-US" dirty="0"/>
          </a:p>
          <a:p>
            <a:pPr marL="0" indent="0">
              <a:buNone/>
            </a:pPr>
            <a:endParaRPr lang="en-US" dirty="0"/>
          </a:p>
        </p:txBody>
      </p:sp>
      <p:sp>
        <p:nvSpPr>
          <p:cNvPr id="4" name="Rectangle 3"/>
          <p:cNvSpPr/>
          <p:nvPr/>
        </p:nvSpPr>
        <p:spPr>
          <a:xfrm>
            <a:off x="685800" y="2514600"/>
            <a:ext cx="38100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Rectangle 4"/>
          <p:cNvSpPr/>
          <p:nvPr/>
        </p:nvSpPr>
        <p:spPr>
          <a:xfrm>
            <a:off x="685800" y="4724400"/>
            <a:ext cx="38100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76428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019800"/>
          </a:xfrm>
        </p:spPr>
        <p:txBody>
          <a:bodyPr>
            <a:normAutofit fontScale="92500" lnSpcReduction="20000"/>
          </a:bodyPr>
          <a:lstStyle/>
          <a:p>
            <a:pPr marL="0" indent="0">
              <a:buNone/>
            </a:pPr>
            <a:r>
              <a:rPr lang="en-US" sz="2600" b="1" dirty="0"/>
              <a:t>List &lt; T &gt; </a:t>
            </a:r>
            <a:r>
              <a:rPr lang="en-US" sz="2600" b="1" dirty="0" smtClean="0"/>
              <a:t>Class</a:t>
            </a:r>
          </a:p>
          <a:p>
            <a:pPr marL="0" indent="0">
              <a:buNone/>
            </a:pPr>
            <a:endParaRPr lang="en-US" sz="2400" b="1" dirty="0"/>
          </a:p>
          <a:p>
            <a:pPr marL="0" indent="0">
              <a:buNone/>
            </a:pPr>
            <a:r>
              <a:rPr lang="en-US" sz="2000" dirty="0" smtClean="0"/>
              <a:t>The </a:t>
            </a:r>
            <a:r>
              <a:rPr lang="en-US" sz="2000" dirty="0"/>
              <a:t>Collection classes are a group of classes designed specifically for grouping together objects and performing tasks on them. List class is a collection and defined in the </a:t>
            </a:r>
            <a:r>
              <a:rPr lang="en-US" sz="2000" dirty="0" err="1"/>
              <a:t>System.Collections.Generic</a:t>
            </a:r>
            <a:r>
              <a:rPr lang="en-US" sz="2000" dirty="0"/>
              <a:t> </a:t>
            </a:r>
            <a:r>
              <a:rPr lang="en-US" sz="2000" dirty="0" smtClean="0"/>
              <a:t>namespace.</a:t>
            </a:r>
          </a:p>
          <a:p>
            <a:pPr marL="0" indent="0">
              <a:buNone/>
            </a:pPr>
            <a:endParaRPr lang="en-US" sz="2000" dirty="0" smtClean="0"/>
          </a:p>
          <a:p>
            <a:pPr marL="0" indent="0">
              <a:buNone/>
            </a:pPr>
            <a:r>
              <a:rPr lang="en-US" sz="2000" dirty="0" smtClean="0"/>
              <a:t>The </a:t>
            </a:r>
            <a:r>
              <a:rPr lang="en-US" sz="2000" dirty="0"/>
              <a:t>commonly used functions in List</a:t>
            </a:r>
            <a:r>
              <a:rPr lang="en-US" sz="2000" dirty="0" smtClean="0"/>
              <a:t> </a:t>
            </a:r>
            <a:r>
              <a:rPr lang="en-US" sz="2000" dirty="0"/>
              <a:t>are </a:t>
            </a:r>
            <a:r>
              <a:rPr lang="en-US" sz="2000" dirty="0" smtClean="0"/>
              <a:t>:</a:t>
            </a:r>
          </a:p>
          <a:p>
            <a:pPr marL="0" indent="0">
              <a:buNone/>
            </a:pPr>
            <a:endParaRPr lang="en-US" sz="2000" dirty="0"/>
          </a:p>
          <a:p>
            <a:pPr>
              <a:buFont typeface="Wingdings" panose="05000000000000000000" pitchFamily="2" charset="2"/>
              <a:buChar char="q"/>
            </a:pPr>
            <a:r>
              <a:rPr lang="en-US" sz="2000" dirty="0" smtClean="0"/>
              <a:t>Add</a:t>
            </a:r>
          </a:p>
          <a:p>
            <a:pPr>
              <a:buFont typeface="Wingdings" panose="05000000000000000000" pitchFamily="2" charset="2"/>
              <a:buChar char="q"/>
            </a:pPr>
            <a:r>
              <a:rPr lang="en-US" sz="2000" dirty="0" smtClean="0"/>
              <a:t>Insert</a:t>
            </a:r>
          </a:p>
          <a:p>
            <a:pPr>
              <a:buFont typeface="Wingdings" panose="05000000000000000000" pitchFamily="2" charset="2"/>
              <a:buChar char="q"/>
            </a:pPr>
            <a:r>
              <a:rPr lang="en-US" sz="2000" dirty="0" smtClean="0"/>
              <a:t>Remove</a:t>
            </a:r>
          </a:p>
          <a:p>
            <a:pPr>
              <a:buFont typeface="Wingdings" panose="05000000000000000000" pitchFamily="2" charset="2"/>
              <a:buChar char="q"/>
            </a:pPr>
            <a:r>
              <a:rPr lang="en-US" sz="2000" dirty="0" smtClean="0"/>
              <a:t>search </a:t>
            </a:r>
          </a:p>
          <a:p>
            <a:pPr>
              <a:buFont typeface="Wingdings" panose="05000000000000000000" pitchFamily="2" charset="2"/>
              <a:buChar char="q"/>
            </a:pPr>
            <a:endParaRPr lang="en-US" sz="2000" dirty="0" smtClean="0"/>
          </a:p>
          <a:p>
            <a:pPr marL="0" indent="0">
              <a:buNone/>
            </a:pPr>
            <a:r>
              <a:rPr lang="en-US" sz="2000" dirty="0"/>
              <a:t>The C# List &lt; T &gt; class represents a strongly typed list of objects that can be accessed by index and it supports storing values of a specific type without casting to or from </a:t>
            </a:r>
            <a:r>
              <a:rPr lang="en-US" sz="2000" dirty="0" smtClean="0"/>
              <a:t>object.</a:t>
            </a:r>
          </a:p>
          <a:p>
            <a:pPr marL="0" indent="0">
              <a:buNone/>
            </a:pPr>
            <a:endParaRPr lang="en-US" sz="2000" dirty="0"/>
          </a:p>
          <a:p>
            <a:pPr marL="0" indent="0">
              <a:buNone/>
            </a:pPr>
            <a:r>
              <a:rPr lang="en-US" sz="2000" b="1" dirty="0" smtClean="0"/>
              <a:t>       List </a:t>
            </a:r>
            <a:r>
              <a:rPr lang="en-US" sz="2000" b="1" dirty="0"/>
              <a:t>&lt; T &gt;</a:t>
            </a:r>
            <a:endParaRPr lang="en-US" sz="2000" dirty="0"/>
          </a:p>
          <a:p>
            <a:pPr marL="0" indent="0">
              <a:buNone/>
            </a:pPr>
            <a:r>
              <a:rPr lang="en-US" sz="2000" dirty="0" smtClean="0"/>
              <a:t>        </a:t>
            </a:r>
          </a:p>
          <a:p>
            <a:pPr marL="0" indent="0">
              <a:buNone/>
            </a:pPr>
            <a:r>
              <a:rPr lang="en-US" sz="2000" dirty="0" smtClean="0"/>
              <a:t>   The </a:t>
            </a:r>
            <a:r>
              <a:rPr lang="en-US" sz="2000" dirty="0"/>
              <a:t>parameter T is the type of elements in the list.</a:t>
            </a:r>
          </a:p>
          <a:p>
            <a:pPr marL="0" indent="0">
              <a:buNone/>
            </a:pPr>
            <a:endParaRPr lang="en-US" sz="2000" dirty="0"/>
          </a:p>
        </p:txBody>
      </p:sp>
      <p:sp>
        <p:nvSpPr>
          <p:cNvPr id="4" name="Rectangle 3"/>
          <p:cNvSpPr/>
          <p:nvPr/>
        </p:nvSpPr>
        <p:spPr>
          <a:xfrm>
            <a:off x="533400" y="4800600"/>
            <a:ext cx="2743200" cy="6096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1989126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562600"/>
          </a:xfrm>
        </p:spPr>
        <p:txBody>
          <a:bodyPr>
            <a:normAutofit fontScale="70000" lnSpcReduction="20000"/>
          </a:bodyPr>
          <a:lstStyle/>
          <a:p>
            <a:pPr>
              <a:buFont typeface="Wingdings" panose="05000000000000000000" pitchFamily="2" charset="2"/>
              <a:buChar char="q"/>
            </a:pPr>
            <a:r>
              <a:rPr lang="en-US" sz="3400" b="1" dirty="0">
                <a:solidFill>
                  <a:schemeClr val="tx2">
                    <a:lumMod val="60000"/>
                    <a:lumOff val="40000"/>
                  </a:schemeClr>
                </a:solidFill>
              </a:rPr>
              <a:t>How to add items in a List collection</a:t>
            </a:r>
          </a:p>
          <a:p>
            <a:pPr marL="0" indent="0">
              <a:buNone/>
            </a:pPr>
            <a:endParaRPr lang="en-US" dirty="0"/>
          </a:p>
          <a:p>
            <a:pPr marL="0" indent="0">
              <a:buNone/>
            </a:pPr>
            <a:r>
              <a:rPr lang="en-US" dirty="0" smtClean="0"/>
              <a:t>          Add </a:t>
            </a:r>
            <a:r>
              <a:rPr lang="en-US" dirty="0"/>
              <a:t>Integer values in the List </a:t>
            </a:r>
            <a:r>
              <a:rPr lang="en-US" dirty="0" smtClean="0"/>
              <a:t>collection</a:t>
            </a:r>
            <a:endParaRPr lang="en-US" dirty="0"/>
          </a:p>
          <a:p>
            <a:pPr marL="0" indent="0">
              <a:buNone/>
            </a:pPr>
            <a:r>
              <a:rPr lang="en-US" dirty="0"/>
              <a:t>	List&lt;</a:t>
            </a:r>
            <a:r>
              <a:rPr lang="en-US" dirty="0" err="1"/>
              <a:t>int</a:t>
            </a:r>
            <a:r>
              <a:rPr lang="en-US" dirty="0"/>
              <a:t>&gt; </a:t>
            </a:r>
            <a:r>
              <a:rPr lang="en-US" dirty="0" err="1"/>
              <a:t>iList</a:t>
            </a:r>
            <a:r>
              <a:rPr lang="en-US" dirty="0"/>
              <a:t> = new List&lt;</a:t>
            </a:r>
            <a:r>
              <a:rPr lang="en-US" dirty="0" err="1"/>
              <a:t>int</a:t>
            </a:r>
            <a:r>
              <a:rPr lang="en-US" dirty="0"/>
              <a:t>&gt;();</a:t>
            </a:r>
          </a:p>
          <a:p>
            <a:pPr marL="0" indent="0">
              <a:buNone/>
            </a:pPr>
            <a:r>
              <a:rPr lang="en-US" dirty="0"/>
              <a:t>	</a:t>
            </a:r>
            <a:r>
              <a:rPr lang="en-US" dirty="0" err="1"/>
              <a:t>iList.Add</a:t>
            </a:r>
            <a:r>
              <a:rPr lang="en-US" dirty="0"/>
              <a:t>(2);</a:t>
            </a:r>
          </a:p>
          <a:p>
            <a:pPr marL="0" indent="0">
              <a:buNone/>
            </a:pPr>
            <a:r>
              <a:rPr lang="en-US" dirty="0"/>
              <a:t>	</a:t>
            </a:r>
            <a:r>
              <a:rPr lang="en-US" dirty="0" err="1"/>
              <a:t>iList.Add</a:t>
            </a:r>
            <a:r>
              <a:rPr lang="en-US" dirty="0"/>
              <a:t>(3);</a:t>
            </a:r>
          </a:p>
          <a:p>
            <a:pPr marL="0" indent="0">
              <a:buNone/>
            </a:pPr>
            <a:r>
              <a:rPr lang="en-US" dirty="0"/>
              <a:t>	</a:t>
            </a:r>
            <a:r>
              <a:rPr lang="en-US" dirty="0" err="1"/>
              <a:t>iList.Add</a:t>
            </a:r>
            <a:r>
              <a:rPr lang="en-US" dirty="0"/>
              <a:t>(5);</a:t>
            </a:r>
          </a:p>
          <a:p>
            <a:pPr marL="0" indent="0">
              <a:buNone/>
            </a:pPr>
            <a:r>
              <a:rPr lang="en-US" dirty="0"/>
              <a:t>	</a:t>
            </a:r>
            <a:r>
              <a:rPr lang="en-US" dirty="0" err="1"/>
              <a:t>iList.Add</a:t>
            </a:r>
            <a:r>
              <a:rPr lang="en-US" dirty="0"/>
              <a:t>(7</a:t>
            </a:r>
            <a:r>
              <a:rPr lang="en-US" dirty="0" smtClean="0"/>
              <a:t>);</a:t>
            </a:r>
          </a:p>
          <a:p>
            <a:pPr marL="0" indent="0">
              <a:buNone/>
            </a:pPr>
            <a:endParaRPr lang="en-US" dirty="0"/>
          </a:p>
          <a:p>
            <a:pPr marL="0" indent="0">
              <a:buNone/>
            </a:pPr>
            <a:r>
              <a:rPr lang="en-US" dirty="0" smtClean="0"/>
              <a:t>          Add </a:t>
            </a:r>
            <a:r>
              <a:rPr lang="en-US" dirty="0"/>
              <a:t>String values in the </a:t>
            </a:r>
            <a:r>
              <a:rPr lang="en-US" dirty="0" smtClean="0"/>
              <a:t>List</a:t>
            </a:r>
          </a:p>
          <a:p>
            <a:pPr marL="0" indent="0">
              <a:buNone/>
            </a:pPr>
            <a:endParaRPr lang="en-US" dirty="0"/>
          </a:p>
          <a:p>
            <a:pPr marL="0" indent="0">
              <a:buNone/>
            </a:pPr>
            <a:r>
              <a:rPr lang="en-US" dirty="0"/>
              <a:t>    </a:t>
            </a:r>
            <a:r>
              <a:rPr lang="en-US" dirty="0" smtClean="0"/>
              <a:t>          List&lt;string</a:t>
            </a:r>
            <a:r>
              <a:rPr lang="en-US" dirty="0"/>
              <a:t>&gt; colors = new List&lt;string&gt;();</a:t>
            </a:r>
          </a:p>
          <a:p>
            <a:pPr marL="0" indent="0">
              <a:buNone/>
            </a:pPr>
            <a:r>
              <a:rPr lang="en-US" dirty="0"/>
              <a:t>    </a:t>
            </a:r>
            <a:r>
              <a:rPr lang="en-US" dirty="0" smtClean="0"/>
              <a:t>          </a:t>
            </a:r>
            <a:r>
              <a:rPr lang="en-US" dirty="0" err="1" smtClean="0"/>
              <a:t>colors.Add</a:t>
            </a:r>
            <a:r>
              <a:rPr lang="en-US" dirty="0"/>
              <a:t>("Red");</a:t>
            </a:r>
          </a:p>
          <a:p>
            <a:pPr marL="0" indent="0">
              <a:buNone/>
            </a:pPr>
            <a:r>
              <a:rPr lang="en-US" dirty="0"/>
              <a:t>    </a:t>
            </a:r>
            <a:r>
              <a:rPr lang="en-US" dirty="0" smtClean="0"/>
              <a:t>          </a:t>
            </a:r>
            <a:r>
              <a:rPr lang="en-US" dirty="0" err="1" smtClean="0"/>
              <a:t>colors.Add</a:t>
            </a:r>
            <a:r>
              <a:rPr lang="en-US" dirty="0"/>
              <a:t>("Blue");</a:t>
            </a:r>
          </a:p>
          <a:p>
            <a:pPr marL="0" indent="0">
              <a:buNone/>
            </a:pPr>
            <a:r>
              <a:rPr lang="en-US" dirty="0"/>
              <a:t>  </a:t>
            </a:r>
            <a:r>
              <a:rPr lang="en-US" dirty="0" smtClean="0"/>
              <a:t>            </a:t>
            </a:r>
            <a:r>
              <a:rPr lang="en-US" dirty="0" err="1"/>
              <a:t>colors.Add</a:t>
            </a:r>
            <a:r>
              <a:rPr lang="en-US" dirty="0"/>
              <a:t>("Green");</a:t>
            </a:r>
          </a:p>
        </p:txBody>
      </p:sp>
    </p:spTree>
    <p:extLst>
      <p:ext uri="{BB962C8B-B14F-4D97-AF65-F5344CB8AC3E}">
        <p14:creationId xmlns:p14="http://schemas.microsoft.com/office/powerpoint/2010/main" val="345654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fontScale="92500" lnSpcReduction="10000"/>
          </a:bodyPr>
          <a:lstStyle/>
          <a:p>
            <a:pPr>
              <a:buFont typeface="Wingdings" panose="05000000000000000000" pitchFamily="2" charset="2"/>
              <a:buChar char="q"/>
            </a:pPr>
            <a:r>
              <a:rPr lang="en-US" sz="2400" b="1" dirty="0">
                <a:solidFill>
                  <a:schemeClr val="tx2">
                    <a:lumMod val="60000"/>
                    <a:lumOff val="40000"/>
                  </a:schemeClr>
                </a:solidFill>
              </a:rPr>
              <a:t>How to retrieve items from List collection </a:t>
            </a:r>
            <a:endParaRPr lang="en-US" sz="2400" b="1" dirty="0" smtClean="0">
              <a:solidFill>
                <a:schemeClr val="tx2">
                  <a:lumMod val="60000"/>
                  <a:lumOff val="40000"/>
                </a:schemeClr>
              </a:solidFill>
            </a:endParaRPr>
          </a:p>
          <a:p>
            <a:pPr marL="0" indent="0">
              <a:buNone/>
            </a:pPr>
            <a:r>
              <a:rPr lang="en-US" sz="2400" dirty="0" smtClean="0"/>
              <a:t>   </a:t>
            </a:r>
          </a:p>
          <a:p>
            <a:pPr marL="0" indent="0">
              <a:buNone/>
            </a:pPr>
            <a:r>
              <a:rPr lang="en-US" sz="2400" dirty="0" smtClean="0"/>
              <a:t>   You </a:t>
            </a:r>
            <a:r>
              <a:rPr lang="en-US" sz="2400" dirty="0"/>
              <a:t>can retrieve items from List collection by using for loops</a:t>
            </a:r>
            <a:r>
              <a:rPr lang="en-US" sz="2400" dirty="0" smtClean="0"/>
              <a:t>.</a:t>
            </a:r>
          </a:p>
          <a:p>
            <a:pPr marL="0" indent="0">
              <a:buNone/>
            </a:pPr>
            <a:endParaRPr lang="en-US" sz="2400" dirty="0"/>
          </a:p>
          <a:p>
            <a:pPr marL="0" indent="0">
              <a:buNone/>
            </a:pPr>
            <a:r>
              <a:rPr lang="en-US" sz="2400" dirty="0" smtClean="0"/>
              <a:t>           </a:t>
            </a:r>
            <a:r>
              <a:rPr lang="en-US" sz="2400" dirty="0" err="1" smtClean="0"/>
              <a:t>foreach</a:t>
            </a:r>
            <a:r>
              <a:rPr lang="en-US" sz="2400" dirty="0" smtClean="0"/>
              <a:t> </a:t>
            </a:r>
            <a:r>
              <a:rPr lang="en-US" sz="2400" dirty="0"/>
              <a:t>(string color in colors) </a:t>
            </a:r>
            <a:endParaRPr lang="en-US" sz="2400" dirty="0" smtClean="0"/>
          </a:p>
          <a:p>
            <a:pPr marL="0" indent="0">
              <a:buNone/>
            </a:pPr>
            <a:r>
              <a:rPr lang="en-US" sz="2400" dirty="0"/>
              <a:t> </a:t>
            </a:r>
            <a:r>
              <a:rPr lang="en-US" sz="2400" dirty="0" smtClean="0"/>
              <a:t>         {</a:t>
            </a:r>
          </a:p>
          <a:p>
            <a:pPr marL="0" indent="0">
              <a:buNone/>
            </a:pPr>
            <a:r>
              <a:rPr lang="en-US" sz="2400" dirty="0"/>
              <a:t> </a:t>
            </a:r>
            <a:r>
              <a:rPr lang="en-US" sz="2400" dirty="0" smtClean="0"/>
              <a:t>          </a:t>
            </a:r>
            <a:r>
              <a:rPr lang="en-US" sz="2400" dirty="0" err="1" smtClean="0"/>
              <a:t>MessageBox.Show</a:t>
            </a:r>
            <a:r>
              <a:rPr lang="en-US" sz="2400" dirty="0" smtClean="0"/>
              <a:t>(color</a:t>
            </a:r>
            <a:r>
              <a:rPr lang="en-US" sz="2400" dirty="0"/>
              <a:t>)</a:t>
            </a:r>
            <a:r>
              <a:rPr lang="en-US" sz="2400" dirty="0" smtClean="0"/>
              <a:t>;    </a:t>
            </a:r>
          </a:p>
          <a:p>
            <a:pPr marL="0" indent="0">
              <a:buNone/>
            </a:pPr>
            <a:r>
              <a:rPr lang="en-US" sz="2400" dirty="0" smtClean="0"/>
              <a:t>          }</a:t>
            </a:r>
          </a:p>
          <a:p>
            <a:pPr marL="0" indent="0">
              <a:buNone/>
            </a:pPr>
            <a:endParaRPr lang="en-US" sz="2400" dirty="0" smtClean="0"/>
          </a:p>
          <a:p>
            <a:pPr>
              <a:buFont typeface="Wingdings" panose="05000000000000000000" pitchFamily="2" charset="2"/>
              <a:buChar char="q"/>
            </a:pPr>
            <a:r>
              <a:rPr lang="en-US" sz="2400" b="1" dirty="0">
                <a:solidFill>
                  <a:schemeClr val="tx2">
                    <a:lumMod val="60000"/>
                    <a:lumOff val="40000"/>
                  </a:schemeClr>
                </a:solidFill>
              </a:rPr>
              <a:t>How to </a:t>
            </a:r>
            <a:r>
              <a:rPr lang="en-US" sz="2400" b="1" dirty="0" smtClean="0">
                <a:solidFill>
                  <a:schemeClr val="tx2">
                    <a:lumMod val="60000"/>
                    <a:lumOff val="40000"/>
                  </a:schemeClr>
                </a:solidFill>
              </a:rPr>
              <a:t>Insert items to </a:t>
            </a:r>
            <a:r>
              <a:rPr lang="en-US" sz="2400" b="1" dirty="0">
                <a:solidFill>
                  <a:schemeClr val="tx2">
                    <a:lumMod val="60000"/>
                    <a:lumOff val="40000"/>
                  </a:schemeClr>
                </a:solidFill>
              </a:rPr>
              <a:t>List collection </a:t>
            </a:r>
            <a:endParaRPr lang="en-US" sz="2400" b="1" dirty="0" smtClean="0">
              <a:solidFill>
                <a:schemeClr val="tx2">
                  <a:lumMod val="60000"/>
                  <a:lumOff val="40000"/>
                </a:schemeClr>
              </a:solidFill>
            </a:endParaRPr>
          </a:p>
          <a:p>
            <a:pPr>
              <a:buFont typeface="Wingdings" panose="05000000000000000000" pitchFamily="2" charset="2"/>
              <a:buChar char="q"/>
            </a:pPr>
            <a:endParaRPr lang="en-US" sz="2400" dirty="0" smtClean="0"/>
          </a:p>
          <a:p>
            <a:pPr marL="0" indent="0">
              <a:buNone/>
            </a:pPr>
            <a:r>
              <a:rPr lang="en-US" sz="2400" dirty="0" smtClean="0"/>
              <a:t>         You </a:t>
            </a:r>
            <a:r>
              <a:rPr lang="en-US" sz="2400" dirty="0"/>
              <a:t>can use insert(</a:t>
            </a:r>
            <a:r>
              <a:rPr lang="en-US" sz="2400" dirty="0" err="1"/>
              <a:t>index,item</a:t>
            </a:r>
            <a:r>
              <a:rPr lang="en-US" sz="2400" dirty="0"/>
              <a:t>) method to insert an in </a:t>
            </a:r>
            <a:r>
              <a:rPr lang="en-US" sz="2400" dirty="0" smtClean="0"/>
              <a:t>the </a:t>
            </a:r>
          </a:p>
          <a:p>
            <a:pPr marL="0" indent="0">
              <a:buNone/>
            </a:pPr>
            <a:r>
              <a:rPr lang="en-US" sz="2400" dirty="0"/>
              <a:t> </a:t>
            </a:r>
            <a:r>
              <a:rPr lang="en-US" sz="2400" dirty="0" smtClean="0"/>
              <a:t>    </a:t>
            </a:r>
            <a:r>
              <a:rPr lang="en-US" sz="2400" dirty="0"/>
              <a:t>specified index.</a:t>
            </a:r>
          </a:p>
          <a:p>
            <a:pPr marL="0" indent="0">
              <a:buNone/>
            </a:pPr>
            <a:endParaRPr lang="en-US" sz="2400" dirty="0" smtClean="0"/>
          </a:p>
          <a:p>
            <a:pPr marL="0" indent="0">
              <a:buNone/>
            </a:pPr>
            <a:r>
              <a:rPr lang="en-US" sz="2400" dirty="0" smtClean="0"/>
              <a:t>             </a:t>
            </a:r>
            <a:r>
              <a:rPr lang="en-US" sz="2400" dirty="0" err="1" smtClean="0"/>
              <a:t>colors.Insert</a:t>
            </a:r>
            <a:r>
              <a:rPr lang="en-US" sz="2400" dirty="0" smtClean="0"/>
              <a:t>(1</a:t>
            </a:r>
            <a:r>
              <a:rPr lang="en-US" sz="2400" dirty="0"/>
              <a:t>, "violet");</a:t>
            </a:r>
          </a:p>
          <a:p>
            <a:pPr marL="0" indent="0">
              <a:buNone/>
            </a:pPr>
            <a:endParaRPr lang="en-US" sz="2400" dirty="0"/>
          </a:p>
          <a:p>
            <a:pPr marL="0" indent="0">
              <a:buNone/>
            </a:pPr>
            <a:endParaRPr lang="en-US" dirty="0"/>
          </a:p>
        </p:txBody>
      </p:sp>
      <p:sp>
        <p:nvSpPr>
          <p:cNvPr id="4" name="Rectangle 3"/>
          <p:cNvSpPr/>
          <p:nvPr/>
        </p:nvSpPr>
        <p:spPr>
          <a:xfrm>
            <a:off x="1219200" y="5181600"/>
            <a:ext cx="33528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Rectangle 4"/>
          <p:cNvSpPr/>
          <p:nvPr/>
        </p:nvSpPr>
        <p:spPr>
          <a:xfrm>
            <a:off x="838200" y="1524000"/>
            <a:ext cx="3810000" cy="1905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3219822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943600"/>
          </a:xfrm>
        </p:spPr>
        <p:txBody>
          <a:bodyPr>
            <a:normAutofit/>
          </a:bodyPr>
          <a:lstStyle/>
          <a:p>
            <a:pPr>
              <a:buFont typeface="Wingdings" panose="05000000000000000000" pitchFamily="2" charset="2"/>
              <a:buChar char="q"/>
            </a:pPr>
            <a:r>
              <a:rPr lang="en-US" sz="2400" b="1" dirty="0">
                <a:solidFill>
                  <a:schemeClr val="tx2">
                    <a:lumMod val="60000"/>
                    <a:lumOff val="40000"/>
                  </a:schemeClr>
                </a:solidFill>
              </a:rPr>
              <a:t>How to remove an item from List collection ?</a:t>
            </a:r>
            <a:endParaRPr lang="en-US" sz="2400" dirty="0">
              <a:solidFill>
                <a:schemeClr val="tx2">
                  <a:lumMod val="60000"/>
                  <a:lumOff val="40000"/>
                </a:schemeClr>
              </a:solidFill>
            </a:endParaRPr>
          </a:p>
          <a:p>
            <a:pPr marL="0" indent="0">
              <a:lnSpc>
                <a:spcPct val="150000"/>
              </a:lnSpc>
              <a:buNone/>
            </a:pPr>
            <a:r>
              <a:rPr lang="en-US" sz="2400" dirty="0" smtClean="0"/>
              <a:t>         Remove</a:t>
            </a:r>
            <a:r>
              <a:rPr lang="en-US" sz="2400" dirty="0"/>
              <a:t>() can use to remove item from List </a:t>
            </a:r>
            <a:r>
              <a:rPr lang="en-US" sz="2400" dirty="0" smtClean="0"/>
              <a:t>collection.     </a:t>
            </a:r>
          </a:p>
          <a:p>
            <a:pPr marL="0" indent="0">
              <a:lnSpc>
                <a:spcPct val="150000"/>
              </a:lnSpc>
              <a:buNone/>
            </a:pPr>
            <a:r>
              <a:rPr lang="en-US" sz="2400" dirty="0"/>
              <a:t> </a:t>
            </a:r>
            <a:r>
              <a:rPr lang="en-US" sz="2400" dirty="0" smtClean="0"/>
              <a:t>        </a:t>
            </a:r>
            <a:r>
              <a:rPr lang="en-US" sz="2400" dirty="0" err="1" smtClean="0"/>
              <a:t>colors.Remove</a:t>
            </a:r>
            <a:r>
              <a:rPr lang="en-US" sz="2400" dirty="0"/>
              <a:t>("violet");</a:t>
            </a:r>
          </a:p>
          <a:p>
            <a:pPr marL="0" indent="0">
              <a:buNone/>
            </a:pPr>
            <a:endParaRPr lang="en-US" dirty="0"/>
          </a:p>
          <a:p>
            <a:pPr>
              <a:lnSpc>
                <a:spcPct val="150000"/>
              </a:lnSpc>
              <a:buFont typeface="Wingdings" panose="05000000000000000000" pitchFamily="2" charset="2"/>
              <a:buChar char="q"/>
            </a:pPr>
            <a:r>
              <a:rPr lang="en-US" sz="2400" b="1" dirty="0" smtClean="0">
                <a:solidFill>
                  <a:schemeClr val="tx2">
                    <a:lumMod val="60000"/>
                    <a:lumOff val="40000"/>
                  </a:schemeClr>
                </a:solidFill>
              </a:rPr>
              <a:t>How </a:t>
            </a:r>
            <a:r>
              <a:rPr lang="en-US" sz="2400" b="1" dirty="0">
                <a:solidFill>
                  <a:schemeClr val="tx2">
                    <a:lumMod val="60000"/>
                    <a:lumOff val="40000"/>
                  </a:schemeClr>
                </a:solidFill>
              </a:rPr>
              <a:t>to  count number of items in a List </a:t>
            </a:r>
            <a:r>
              <a:rPr lang="en-US" sz="2400" b="1" dirty="0" smtClean="0">
                <a:solidFill>
                  <a:schemeClr val="tx2">
                    <a:lumMod val="60000"/>
                    <a:lumOff val="40000"/>
                  </a:schemeClr>
                </a:solidFill>
              </a:rPr>
              <a:t>?</a:t>
            </a:r>
            <a:endParaRPr lang="en-US" sz="2400" b="1" dirty="0">
              <a:solidFill>
                <a:schemeClr val="tx2">
                  <a:lumMod val="60000"/>
                  <a:lumOff val="40000"/>
                </a:schemeClr>
              </a:solidFill>
            </a:endParaRPr>
          </a:p>
          <a:p>
            <a:pPr marL="0" indent="0">
              <a:buNone/>
            </a:pPr>
            <a:r>
              <a:rPr lang="en-US" sz="2400" dirty="0"/>
              <a:t>You can use count property to know the number of items in the </a:t>
            </a:r>
            <a:r>
              <a:rPr lang="en-US" sz="2400" dirty="0" smtClean="0"/>
              <a:t> List </a:t>
            </a:r>
            <a:r>
              <a:rPr lang="en-US" sz="2400" dirty="0"/>
              <a:t>collection or the length of a C# </a:t>
            </a:r>
            <a:r>
              <a:rPr lang="en-US" sz="2400" dirty="0" smtClean="0"/>
              <a:t>List</a:t>
            </a:r>
            <a:endParaRPr lang="en-US" sz="2400" dirty="0"/>
          </a:p>
          <a:p>
            <a:pPr marL="0" indent="0">
              <a:buNone/>
            </a:pPr>
            <a:r>
              <a:rPr lang="en-US" sz="2400" dirty="0" smtClean="0"/>
              <a:t>             </a:t>
            </a:r>
          </a:p>
          <a:p>
            <a:pPr marL="0" indent="0">
              <a:buNone/>
            </a:pPr>
            <a:r>
              <a:rPr lang="en-US" sz="2400" dirty="0"/>
              <a:t>	</a:t>
            </a:r>
            <a:r>
              <a:rPr lang="en-US" sz="2400" dirty="0" smtClean="0"/>
              <a:t>    </a:t>
            </a:r>
            <a:r>
              <a:rPr lang="en-US" sz="2400" dirty="0" err="1" smtClean="0"/>
              <a:t>colors.Count</a:t>
            </a:r>
            <a:endParaRPr lang="en-US" sz="2400" dirty="0"/>
          </a:p>
        </p:txBody>
      </p:sp>
      <p:sp>
        <p:nvSpPr>
          <p:cNvPr id="4" name="Rectangle 3"/>
          <p:cNvSpPr/>
          <p:nvPr/>
        </p:nvSpPr>
        <p:spPr>
          <a:xfrm>
            <a:off x="914400" y="1524000"/>
            <a:ext cx="3581400" cy="6096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Rectangle 4"/>
          <p:cNvSpPr/>
          <p:nvPr/>
        </p:nvSpPr>
        <p:spPr>
          <a:xfrm>
            <a:off x="1371600" y="4495800"/>
            <a:ext cx="2438400" cy="6096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3968849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477000"/>
          </a:xfrm>
        </p:spPr>
        <p:txBody>
          <a:bodyPr>
            <a:normAutofit/>
          </a:bodyPr>
          <a:lstStyle/>
          <a:p>
            <a:pPr marL="0" indent="0">
              <a:buNone/>
            </a:pPr>
            <a:endParaRPr lang="en-US" sz="2400" b="1" dirty="0" smtClean="0"/>
          </a:p>
          <a:p>
            <a:pPr marL="0" indent="0">
              <a:buNone/>
            </a:pPr>
            <a:r>
              <a:rPr lang="en-US" sz="2400" b="1" dirty="0" smtClean="0"/>
              <a:t>C</a:t>
            </a:r>
            <a:r>
              <a:rPr lang="en-US" sz="2400" b="1" dirty="0"/>
              <a:t># </a:t>
            </a:r>
            <a:r>
              <a:rPr lang="en-US" sz="2400" b="1" dirty="0" smtClean="0"/>
              <a:t>Dictionary</a:t>
            </a:r>
          </a:p>
          <a:p>
            <a:pPr marL="0" indent="0">
              <a:buNone/>
            </a:pPr>
            <a:endParaRPr lang="en-US" sz="2400" dirty="0" smtClean="0"/>
          </a:p>
          <a:p>
            <a:pPr marL="0" indent="0">
              <a:buNone/>
            </a:pPr>
            <a:r>
              <a:rPr lang="en-US" sz="2400" dirty="0" smtClean="0"/>
              <a:t>A </a:t>
            </a:r>
            <a:r>
              <a:rPr lang="en-US" sz="2400" dirty="0"/>
              <a:t>Dictionary class is a data structure that represents a collection of keys and values pair of data. The key is identical in a key-value pair and it can have at most one value in the dictionary, but a value can be associated with many different keys</a:t>
            </a:r>
            <a:r>
              <a:rPr lang="en-US" sz="2400" dirty="0" smtClean="0"/>
              <a:t>.</a:t>
            </a:r>
          </a:p>
          <a:p>
            <a:pPr marL="0" indent="0">
              <a:buNone/>
            </a:pPr>
            <a:r>
              <a:rPr lang="en-US" sz="2400" dirty="0" smtClean="0"/>
              <a:t> Syntax:</a:t>
            </a:r>
          </a:p>
          <a:p>
            <a:pPr marL="0" indent="0">
              <a:buNone/>
            </a:pPr>
            <a:r>
              <a:rPr lang="en-US" sz="2400" dirty="0" smtClean="0"/>
              <a:t>                Dictionary&lt;</a:t>
            </a:r>
            <a:r>
              <a:rPr lang="en-US" sz="2400" dirty="0"/>
              <a:t> </a:t>
            </a:r>
            <a:r>
              <a:rPr lang="en-US" sz="2400" dirty="0" err="1"/>
              <a:t>TKey</a:t>
            </a:r>
            <a:r>
              <a:rPr lang="en-US" sz="2400" dirty="0"/>
              <a:t> </a:t>
            </a:r>
            <a:r>
              <a:rPr lang="en-US" sz="2400" dirty="0" smtClean="0"/>
              <a:t>,</a:t>
            </a:r>
            <a:r>
              <a:rPr lang="en-US" sz="2400" dirty="0"/>
              <a:t> TValue </a:t>
            </a:r>
            <a:r>
              <a:rPr lang="en-US" sz="2400" dirty="0" smtClean="0"/>
              <a:t>&gt;</a:t>
            </a:r>
          </a:p>
          <a:p>
            <a:pPr marL="0" indent="0">
              <a:buNone/>
            </a:pPr>
            <a:r>
              <a:rPr lang="en-US" sz="2400" dirty="0" smtClean="0"/>
              <a:t> </a:t>
            </a:r>
            <a:r>
              <a:rPr lang="en-US" sz="2400" dirty="0"/>
              <a:t>Parameters :</a:t>
            </a:r>
            <a:r>
              <a:rPr lang="en-US" sz="2400" dirty="0" smtClean="0"/>
              <a:t>    </a:t>
            </a:r>
            <a:r>
              <a:rPr lang="en-US" sz="2400" dirty="0" err="1" smtClean="0"/>
              <a:t>TKey</a:t>
            </a:r>
            <a:r>
              <a:rPr lang="en-US" sz="2400" dirty="0" smtClean="0"/>
              <a:t> </a:t>
            </a:r>
            <a:r>
              <a:rPr lang="en-US" sz="2400" dirty="0"/>
              <a:t>- The type of the keys in the dictionary. </a:t>
            </a:r>
            <a:endParaRPr lang="en-US" sz="2400" dirty="0" smtClean="0"/>
          </a:p>
          <a:p>
            <a:pPr marL="0" indent="0">
              <a:buNone/>
            </a:pPr>
            <a:r>
              <a:rPr lang="en-US" sz="2400" dirty="0" smtClean="0"/>
              <a:t>	              TValue </a:t>
            </a:r>
            <a:r>
              <a:rPr lang="en-US" sz="2400" dirty="0"/>
              <a:t>- The type of the values in the dictionary. </a:t>
            </a:r>
          </a:p>
          <a:p>
            <a:pPr marL="0" indent="0">
              <a:buNone/>
            </a:pPr>
            <a:r>
              <a:rPr lang="en-US" sz="2400" dirty="0"/>
              <a:t>e.g.</a:t>
            </a:r>
          </a:p>
          <a:p>
            <a:pPr marL="0" indent="0">
              <a:buNone/>
            </a:pPr>
            <a:r>
              <a:rPr lang="en-US" sz="2400" dirty="0" smtClean="0"/>
              <a:t>       Dictionary&lt;string</a:t>
            </a:r>
            <a:r>
              <a:rPr lang="en-US" sz="2400" dirty="0"/>
              <a:t>, string</a:t>
            </a:r>
            <a:r>
              <a:rPr lang="en-US" sz="2400" dirty="0" smtClean="0"/>
              <a:t>&gt;</a:t>
            </a:r>
          </a:p>
          <a:p>
            <a:pPr marL="0" indent="0">
              <a:buNone/>
            </a:pPr>
            <a:r>
              <a:rPr lang="en-US" sz="2400" dirty="0" smtClean="0"/>
              <a:t>        Dictionary&lt;string</a:t>
            </a:r>
            <a:r>
              <a:rPr lang="en-US" sz="2400" dirty="0"/>
              <a:t>, </a:t>
            </a:r>
            <a:r>
              <a:rPr lang="en-US" sz="2400" dirty="0" err="1"/>
              <a:t>int</a:t>
            </a:r>
            <a:r>
              <a:rPr lang="en-US" sz="2400" dirty="0"/>
              <a:t>&gt;</a:t>
            </a:r>
          </a:p>
          <a:p>
            <a:pPr marL="0" indent="0">
              <a:buNone/>
            </a:pPr>
            <a:endParaRPr lang="en-US" sz="2400" dirty="0"/>
          </a:p>
        </p:txBody>
      </p:sp>
    </p:spTree>
    <p:extLst>
      <p:ext uri="{BB962C8B-B14F-4D97-AF65-F5344CB8AC3E}">
        <p14:creationId xmlns:p14="http://schemas.microsoft.com/office/powerpoint/2010/main" val="419073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943600"/>
          </a:xfrm>
        </p:spPr>
        <p:txBody>
          <a:bodyPr>
            <a:normAutofit/>
          </a:bodyPr>
          <a:lstStyle/>
          <a:p>
            <a:pPr>
              <a:buFont typeface="Wingdings" panose="05000000000000000000" pitchFamily="2" charset="2"/>
              <a:buChar char="q"/>
            </a:pPr>
            <a:r>
              <a:rPr lang="en-US" sz="2400" b="1" dirty="0">
                <a:solidFill>
                  <a:schemeClr val="tx2">
                    <a:lumMod val="60000"/>
                    <a:lumOff val="40000"/>
                  </a:schemeClr>
                </a:solidFill>
              </a:rPr>
              <a:t>Adding Values to Dictionary</a:t>
            </a:r>
          </a:p>
          <a:p>
            <a:pPr marL="0" indent="0">
              <a:buNone/>
            </a:pPr>
            <a:r>
              <a:rPr lang="en-US" sz="2400" dirty="0" smtClean="0"/>
              <a:t>Add </a:t>
            </a:r>
            <a:r>
              <a:rPr lang="en-US" sz="2400" dirty="0"/>
              <a:t>method in Dictionary takes two parameters, one for the key and one for the value.</a:t>
            </a:r>
          </a:p>
          <a:p>
            <a:r>
              <a:rPr lang="en-US" sz="2400" dirty="0"/>
              <a:t>Syntax:</a:t>
            </a:r>
          </a:p>
          <a:p>
            <a:pPr marL="0" indent="0">
              <a:buNone/>
            </a:pPr>
            <a:r>
              <a:rPr lang="en-US" sz="2400" dirty="0" smtClean="0"/>
              <a:t>            </a:t>
            </a:r>
            <a:r>
              <a:rPr lang="en-US" sz="2400" dirty="0" err="1" smtClean="0"/>
              <a:t>Dictionary_Name.Add</a:t>
            </a:r>
            <a:r>
              <a:rPr lang="en-US" sz="2400" dirty="0" smtClean="0"/>
              <a:t>(</a:t>
            </a:r>
            <a:r>
              <a:rPr lang="en-US" sz="2400" dirty="0" err="1" smtClean="0"/>
              <a:t>TKey</a:t>
            </a:r>
            <a:r>
              <a:rPr lang="en-US" sz="2400" dirty="0" smtClean="0"/>
              <a:t> </a:t>
            </a:r>
            <a:r>
              <a:rPr lang="en-US" sz="2400" dirty="0" err="1"/>
              <a:t>key,TValue</a:t>
            </a:r>
            <a:r>
              <a:rPr lang="en-US" sz="2400" dirty="0"/>
              <a:t> value) </a:t>
            </a:r>
          </a:p>
          <a:p>
            <a:pPr marL="0" indent="0">
              <a:buNone/>
            </a:pPr>
            <a:r>
              <a:rPr lang="en-US" sz="2400" dirty="0" smtClean="0"/>
              <a:t> e.g</a:t>
            </a:r>
            <a:r>
              <a:rPr lang="en-US" sz="2400" dirty="0"/>
              <a:t>.</a:t>
            </a:r>
          </a:p>
          <a:p>
            <a:pPr marL="0" indent="0">
              <a:buNone/>
            </a:pPr>
            <a:r>
              <a:rPr lang="en-US" sz="2400" dirty="0"/>
              <a:t>  </a:t>
            </a:r>
            <a:r>
              <a:rPr lang="en-US" sz="2400" dirty="0" smtClean="0"/>
              <a:t>        Dictionary&lt;string</a:t>
            </a:r>
            <a:r>
              <a:rPr lang="en-US" sz="2400" dirty="0"/>
              <a:t>, </a:t>
            </a:r>
            <a:r>
              <a:rPr lang="en-US" sz="2400" dirty="0" err="1"/>
              <a:t>int</a:t>
            </a:r>
            <a:r>
              <a:rPr lang="en-US" sz="2400" dirty="0"/>
              <a:t>&gt; </a:t>
            </a:r>
            <a:r>
              <a:rPr lang="en-US" sz="2400" dirty="0" err="1"/>
              <a:t>dict</a:t>
            </a:r>
            <a:r>
              <a:rPr lang="en-US" sz="2400" dirty="0"/>
              <a:t> = new Dictionary&lt;string, </a:t>
            </a:r>
            <a:r>
              <a:rPr lang="en-US" sz="2400" dirty="0" err="1"/>
              <a:t>int</a:t>
            </a:r>
            <a:r>
              <a:rPr lang="en-US" sz="2400" dirty="0"/>
              <a:t>&gt;(); </a:t>
            </a:r>
            <a:r>
              <a:rPr lang="en-US" sz="2400" dirty="0" smtClean="0"/>
              <a:t> 	</a:t>
            </a:r>
            <a:r>
              <a:rPr lang="en-US" sz="2400" dirty="0" err="1" smtClean="0"/>
              <a:t>dict.Add</a:t>
            </a:r>
            <a:r>
              <a:rPr lang="en-US" sz="2400" dirty="0"/>
              <a:t>("one", 1); </a:t>
            </a:r>
            <a:endParaRPr lang="en-US" sz="2400" dirty="0" smtClean="0"/>
          </a:p>
          <a:p>
            <a:pPr marL="0" indent="0">
              <a:buNone/>
            </a:pPr>
            <a:r>
              <a:rPr lang="en-US" sz="2400" dirty="0" smtClean="0"/>
              <a:t>	</a:t>
            </a:r>
            <a:r>
              <a:rPr lang="en-US" sz="2400" dirty="0" err="1" smtClean="0"/>
              <a:t>dict.Add</a:t>
            </a:r>
            <a:r>
              <a:rPr lang="en-US" sz="2400" dirty="0"/>
              <a:t>("two", 2</a:t>
            </a:r>
            <a:r>
              <a:rPr lang="en-US" sz="2400" dirty="0" smtClean="0"/>
              <a:t>);</a:t>
            </a:r>
          </a:p>
          <a:p>
            <a:pPr marL="0" indent="0">
              <a:buNone/>
            </a:pPr>
            <a:r>
              <a:rPr lang="en-US" sz="2400" dirty="0" smtClean="0"/>
              <a:t> 	</a:t>
            </a:r>
            <a:r>
              <a:rPr lang="en-US" sz="2400" dirty="0" err="1" smtClean="0"/>
              <a:t>dict.Add</a:t>
            </a:r>
            <a:r>
              <a:rPr lang="en-US" sz="2400" dirty="0"/>
              <a:t>("three", 3</a:t>
            </a:r>
            <a:r>
              <a:rPr lang="en-US" sz="2400" dirty="0" smtClean="0"/>
              <a:t>);</a:t>
            </a:r>
          </a:p>
          <a:p>
            <a:pPr marL="0" indent="0">
              <a:buNone/>
            </a:pPr>
            <a:r>
              <a:rPr lang="en-US" sz="2400" dirty="0" smtClean="0"/>
              <a:t> 	</a:t>
            </a:r>
            <a:r>
              <a:rPr lang="en-US" sz="2400" dirty="0" err="1" smtClean="0"/>
              <a:t>dict.Add</a:t>
            </a:r>
            <a:r>
              <a:rPr lang="en-US" sz="2400" dirty="0"/>
              <a:t>("four", 4);</a:t>
            </a:r>
          </a:p>
        </p:txBody>
      </p:sp>
    </p:spTree>
    <p:extLst>
      <p:ext uri="{BB962C8B-B14F-4D97-AF65-F5344CB8AC3E}">
        <p14:creationId xmlns:p14="http://schemas.microsoft.com/office/powerpoint/2010/main" val="122751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943600"/>
          </a:xfrm>
        </p:spPr>
        <p:txBody>
          <a:bodyPr>
            <a:normAutofit/>
          </a:bodyPr>
          <a:lstStyle/>
          <a:p>
            <a:pPr>
              <a:buFont typeface="Wingdings" panose="05000000000000000000" pitchFamily="2" charset="2"/>
              <a:buChar char="q"/>
            </a:pPr>
            <a:r>
              <a:rPr lang="en-US" sz="2400" b="1" dirty="0">
                <a:solidFill>
                  <a:schemeClr val="tx2">
                    <a:lumMod val="60000"/>
                    <a:lumOff val="40000"/>
                  </a:schemeClr>
                </a:solidFill>
              </a:rPr>
              <a:t>Search for a Key</a:t>
            </a:r>
          </a:p>
          <a:p>
            <a:pPr marL="0" indent="0">
              <a:buNone/>
            </a:pPr>
            <a:r>
              <a:rPr lang="en-US" sz="2400" dirty="0" smtClean="0"/>
              <a:t>                                   We </a:t>
            </a:r>
            <a:r>
              <a:rPr lang="en-US" sz="2400" dirty="0"/>
              <a:t>can search a Key in Dictionary by using the </a:t>
            </a:r>
            <a:r>
              <a:rPr lang="en-US" sz="2400" dirty="0" err="1"/>
              <a:t>ContainsKey</a:t>
            </a:r>
            <a:r>
              <a:rPr lang="en-US" sz="2400" dirty="0"/>
              <a:t> method to test whether a key exists or not. </a:t>
            </a:r>
            <a:r>
              <a:rPr lang="en-US" sz="2400" dirty="0" err="1"/>
              <a:t>ContainsKey</a:t>
            </a:r>
            <a:r>
              <a:rPr lang="en-US" sz="2400" dirty="0"/>
              <a:t> computes the </a:t>
            </a:r>
            <a:r>
              <a:rPr lang="en-US" sz="2400" dirty="0" err="1"/>
              <a:t>hashcode</a:t>
            </a:r>
            <a:r>
              <a:rPr lang="en-US" sz="2400" dirty="0"/>
              <a:t> for its argument and checks the internal structures in the Dictionary</a:t>
            </a:r>
            <a:r>
              <a:rPr lang="en-US" sz="2400" dirty="0" smtClean="0"/>
              <a:t>.</a:t>
            </a:r>
          </a:p>
          <a:p>
            <a:pPr marL="0" indent="0">
              <a:buNone/>
            </a:pPr>
            <a:endParaRPr lang="en-US" sz="2400" dirty="0"/>
          </a:p>
          <a:p>
            <a:pPr marL="0" indent="0">
              <a:buNone/>
            </a:pPr>
            <a:r>
              <a:rPr lang="en-US" sz="2400" dirty="0" smtClean="0"/>
              <a:t>              if </a:t>
            </a:r>
            <a:r>
              <a:rPr lang="en-US" sz="2400" dirty="0"/>
              <a:t>(</a:t>
            </a:r>
            <a:r>
              <a:rPr lang="en-US" sz="2400" dirty="0" err="1"/>
              <a:t>dict.ContainsKey</a:t>
            </a:r>
            <a:r>
              <a:rPr lang="en-US" sz="2400" dirty="0"/>
              <a:t>("four") == true) { </a:t>
            </a:r>
            <a:endParaRPr lang="en-US" sz="2400" dirty="0" smtClean="0"/>
          </a:p>
          <a:p>
            <a:pPr marL="0" indent="0">
              <a:buNone/>
            </a:pPr>
            <a:r>
              <a:rPr lang="en-US" sz="2400" dirty="0"/>
              <a:t> </a:t>
            </a:r>
            <a:r>
              <a:rPr lang="en-US" sz="2400" dirty="0" smtClean="0"/>
              <a:t>                 </a:t>
            </a:r>
            <a:r>
              <a:rPr lang="en-US" sz="2400" dirty="0" err="1" smtClean="0"/>
              <a:t>MessageBox.Show</a:t>
            </a:r>
            <a:r>
              <a:rPr lang="en-US" sz="2400" dirty="0" smtClean="0"/>
              <a:t>(</a:t>
            </a:r>
            <a:r>
              <a:rPr lang="en-US" sz="2400" dirty="0" err="1" smtClean="0"/>
              <a:t>dict</a:t>
            </a:r>
            <a:r>
              <a:rPr lang="en-US" sz="2400" dirty="0"/>
              <a:t>["four"].</a:t>
            </a:r>
            <a:r>
              <a:rPr lang="en-US" sz="2400" dirty="0" err="1"/>
              <a:t>ToString</a:t>
            </a:r>
            <a:r>
              <a:rPr lang="en-US" sz="2400" dirty="0"/>
              <a:t> </a:t>
            </a:r>
            <a:r>
              <a:rPr lang="en-US" sz="2400" dirty="0" smtClean="0"/>
              <a:t>());</a:t>
            </a:r>
          </a:p>
          <a:p>
            <a:pPr marL="0" indent="0">
              <a:buNone/>
            </a:pPr>
            <a:r>
              <a:rPr lang="en-US" sz="2400" dirty="0"/>
              <a:t> </a:t>
            </a:r>
            <a:r>
              <a:rPr lang="en-US" sz="2400" dirty="0" smtClean="0"/>
              <a:t>             } </a:t>
            </a:r>
            <a:r>
              <a:rPr lang="en-US" sz="2400" dirty="0"/>
              <a:t>else </a:t>
            </a:r>
            <a:endParaRPr lang="en-US" sz="2400" dirty="0" smtClean="0"/>
          </a:p>
          <a:p>
            <a:pPr marL="0" indent="0">
              <a:buNone/>
            </a:pPr>
            <a:r>
              <a:rPr lang="en-US" sz="2400" dirty="0"/>
              <a:t> </a:t>
            </a:r>
            <a:r>
              <a:rPr lang="en-US" sz="2400" dirty="0" smtClean="0"/>
              <a:t>             { </a:t>
            </a:r>
          </a:p>
          <a:p>
            <a:pPr marL="0" indent="0">
              <a:buNone/>
            </a:pPr>
            <a:r>
              <a:rPr lang="en-US" sz="2400" dirty="0"/>
              <a:t> </a:t>
            </a:r>
            <a:r>
              <a:rPr lang="en-US" sz="2400" dirty="0" smtClean="0"/>
              <a:t>              </a:t>
            </a:r>
            <a:r>
              <a:rPr lang="en-US" sz="2400" dirty="0" err="1" smtClean="0"/>
              <a:t>MessageBox.Show</a:t>
            </a:r>
            <a:r>
              <a:rPr lang="en-US" sz="2400" dirty="0"/>
              <a:t>("Key does not exist</a:t>
            </a:r>
            <a:r>
              <a:rPr lang="en-US" sz="2400" dirty="0" smtClean="0"/>
              <a:t>");</a:t>
            </a:r>
          </a:p>
          <a:p>
            <a:pPr marL="0" indent="0">
              <a:buNone/>
            </a:pPr>
            <a:r>
              <a:rPr lang="en-US" sz="2400" dirty="0" smtClean="0"/>
              <a:t>               }</a:t>
            </a:r>
            <a:endParaRPr lang="en-US" sz="24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98593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6165"/>
            <a:ext cx="8229600" cy="5943600"/>
          </a:xfrm>
        </p:spPr>
        <p:txBody>
          <a:bodyPr>
            <a:normAutofit/>
          </a:bodyPr>
          <a:lstStyle/>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marL="0" indent="0">
              <a:buNone/>
            </a:pPr>
            <a:r>
              <a:rPr lang="en-US" sz="2400" dirty="0" smtClean="0"/>
              <a:t>                                                       </a:t>
            </a:r>
            <a:endParaRPr lang="en-US" sz="2400" dirty="0"/>
          </a:p>
        </p:txBody>
      </p:sp>
      <p:sp>
        <p:nvSpPr>
          <p:cNvPr id="2" name="Rectangle 1"/>
          <p:cNvSpPr/>
          <p:nvPr/>
        </p:nvSpPr>
        <p:spPr>
          <a:xfrm>
            <a:off x="609600" y="1828800"/>
            <a:ext cx="8305800" cy="1938992"/>
          </a:xfrm>
          <a:prstGeom prst="rect">
            <a:avLst/>
          </a:prstGeom>
        </p:spPr>
        <p:txBody>
          <a:bodyPr wrap="square">
            <a:spAutoFit/>
          </a:bodyPr>
          <a:lstStyle/>
          <a:p>
            <a:r>
              <a:rPr lang="en-US" sz="2400" dirty="0"/>
              <a:t>While perform operations Dictionary is faster because there is no boxing/unboxing (</a:t>
            </a:r>
            <a:r>
              <a:rPr lang="en-US" sz="2400" dirty="0" err="1"/>
              <a:t>valuetypes</a:t>
            </a:r>
            <a:r>
              <a:rPr lang="en-US" sz="2400" dirty="0"/>
              <a:t> don't need boxing) while in </a:t>
            </a:r>
            <a:r>
              <a:rPr lang="en-US" sz="2400" dirty="0" err="1"/>
              <a:t>Hashtable</a:t>
            </a:r>
            <a:r>
              <a:rPr lang="en-US" sz="2400" dirty="0"/>
              <a:t> boxing/unboxing (</a:t>
            </a:r>
            <a:r>
              <a:rPr lang="en-US" sz="2400" dirty="0" err="1"/>
              <a:t>valuetypes</a:t>
            </a:r>
            <a:r>
              <a:rPr lang="en-US" sz="2400" dirty="0"/>
              <a:t> need boxing) will happened and which may have memory consumption as well as performance penalties.</a:t>
            </a:r>
          </a:p>
        </p:txBody>
      </p:sp>
      <p:sp>
        <p:nvSpPr>
          <p:cNvPr id="4" name="Rectangle 3"/>
          <p:cNvSpPr/>
          <p:nvPr/>
        </p:nvSpPr>
        <p:spPr>
          <a:xfrm>
            <a:off x="939800" y="914400"/>
            <a:ext cx="6553200" cy="523220"/>
          </a:xfrm>
          <a:prstGeom prst="rect">
            <a:avLst/>
          </a:prstGeom>
        </p:spPr>
        <p:txBody>
          <a:bodyPr wrap="square">
            <a:spAutoFit/>
          </a:bodyPr>
          <a:lstStyle/>
          <a:p>
            <a:r>
              <a:rPr lang="en-US" sz="2800" b="1" dirty="0"/>
              <a:t>C# </a:t>
            </a:r>
            <a:r>
              <a:rPr lang="en-US" sz="2800" b="1" dirty="0" smtClean="0"/>
              <a:t>Dictionary  Versus </a:t>
            </a:r>
            <a:r>
              <a:rPr lang="en-US" sz="2800" b="1" dirty="0" err="1"/>
              <a:t>Hashtable</a:t>
            </a:r>
            <a:r>
              <a:rPr lang="en-US" sz="2800" b="1" dirty="0"/>
              <a:t> </a:t>
            </a:r>
          </a:p>
        </p:txBody>
      </p:sp>
    </p:spTree>
    <p:extLst>
      <p:ext uri="{BB962C8B-B14F-4D97-AF65-F5344CB8AC3E}">
        <p14:creationId xmlns:p14="http://schemas.microsoft.com/office/powerpoint/2010/main" val="35595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981200"/>
            <a:ext cx="8229600" cy="1143000"/>
          </a:xfrm>
        </p:spPr>
        <p:txBody>
          <a:bodyPr>
            <a:normAutofit/>
          </a:bodyPr>
          <a:lstStyle/>
          <a:p>
            <a:r>
              <a:rPr lang="en-US" sz="6000" dirty="0" smtClean="0">
                <a:solidFill>
                  <a:schemeClr val="tx2">
                    <a:lumMod val="60000"/>
                    <a:lumOff val="40000"/>
                  </a:schemeClr>
                </a:solidFill>
              </a:rPr>
              <a:t>C#  Generics</a:t>
            </a:r>
            <a:endParaRPr lang="en-US" sz="6000" dirty="0">
              <a:solidFill>
                <a:schemeClr val="tx2">
                  <a:lumMod val="60000"/>
                  <a:lumOff val="40000"/>
                </a:schemeClr>
              </a:solidFill>
            </a:endParaRPr>
          </a:p>
        </p:txBody>
      </p:sp>
      <p:pic>
        <p:nvPicPr>
          <p:cNvPr id="3" name="Picture 2" descr="C:\Users\nvarghese\Desktop\62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927725"/>
            <a:ext cx="1691397" cy="67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93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229600" cy="1143000"/>
          </a:xfrm>
        </p:spPr>
        <p:txBody>
          <a:bodyPr>
            <a:normAutofit fontScale="90000"/>
          </a:bodyPr>
          <a:lstStyle/>
          <a:p>
            <a:r>
              <a:rPr lang="en-US" sz="3600" b="1" dirty="0"/>
              <a:t>C# Dictionary Versus List</a:t>
            </a:r>
            <a:r>
              <a:rPr lang="en-US" b="1" dirty="0"/>
              <a:t>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t>B</a:t>
            </a:r>
            <a:r>
              <a:rPr lang="en-US" sz="2400" dirty="0" smtClean="0"/>
              <a:t>oth </a:t>
            </a:r>
            <a:r>
              <a:rPr lang="en-US" sz="2400" dirty="0"/>
              <a:t>lists and dictionaries are used to store collections of data. A Dictionary &lt; </a:t>
            </a:r>
            <a:r>
              <a:rPr lang="en-US" sz="2400" dirty="0" err="1"/>
              <a:t>int</a:t>
            </a:r>
            <a:r>
              <a:rPr lang="en-US" sz="2400" dirty="0"/>
              <a:t>, T &gt; and List &lt; T &gt; are similar, both are random access data structures of the .NET framework. </a:t>
            </a:r>
            <a:endParaRPr lang="en-US" sz="2400" dirty="0" smtClean="0"/>
          </a:p>
          <a:p>
            <a:pPr marL="0" indent="0">
              <a:buNone/>
            </a:pPr>
            <a:endParaRPr lang="en-US" sz="2400" dirty="0"/>
          </a:p>
          <a:p>
            <a:pPr marL="0" indent="0">
              <a:buNone/>
            </a:pPr>
            <a:r>
              <a:rPr lang="en-US" sz="2400" dirty="0" smtClean="0"/>
              <a:t>The </a:t>
            </a:r>
            <a:r>
              <a:rPr lang="en-US" sz="2400" dirty="0"/>
              <a:t>Dictionary is based on a hash table, that means it uses a hash lookup, which is a rather efficient algorithm to look up things, on the other hand, a list you have to go element by element until it finds the result from beginning to the result each time.</a:t>
            </a:r>
          </a:p>
        </p:txBody>
      </p:sp>
    </p:spTree>
    <p:extLst>
      <p:ext uri="{BB962C8B-B14F-4D97-AF65-F5344CB8AC3E}">
        <p14:creationId xmlns:p14="http://schemas.microsoft.com/office/powerpoint/2010/main" val="603938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8229600" cy="1143000"/>
          </a:xfrm>
        </p:spPr>
        <p:txBody>
          <a:bodyPr>
            <a:normAutofit fontScale="90000"/>
          </a:bodyPr>
          <a:lstStyle/>
          <a:p>
            <a:r>
              <a:rPr lang="en-US" dirty="0"/>
              <a:t>Q&amp;A</a:t>
            </a:r>
            <a:br>
              <a:rPr lang="en-US" dirty="0"/>
            </a:br>
            <a:endParaRPr lang="en-US" dirty="0"/>
          </a:p>
        </p:txBody>
      </p:sp>
    </p:spTree>
    <p:extLst>
      <p:ext uri="{BB962C8B-B14F-4D97-AF65-F5344CB8AC3E}">
        <p14:creationId xmlns:p14="http://schemas.microsoft.com/office/powerpoint/2010/main" val="24083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04800" y="457200"/>
            <a:ext cx="8229600" cy="5410200"/>
          </a:xfrm>
        </p:spPr>
        <p:txBody>
          <a:bodyPr>
            <a:normAutofit/>
          </a:bodyPr>
          <a:lstStyle/>
          <a:p>
            <a:pPr marL="0" indent="0">
              <a:buNone/>
            </a:pPr>
            <a:r>
              <a:rPr lang="en-US" sz="2000" dirty="0"/>
              <a:t> </a:t>
            </a:r>
          </a:p>
          <a:p>
            <a:pPr marL="0" indent="0">
              <a:buNone/>
            </a:pPr>
            <a:r>
              <a:rPr lang="en-US" sz="2800" dirty="0" smtClean="0">
                <a:solidFill>
                  <a:schemeClr val="tx2">
                    <a:lumMod val="60000"/>
                    <a:lumOff val="40000"/>
                  </a:schemeClr>
                </a:solidFill>
              </a:rPr>
              <a:t>     </a:t>
            </a:r>
            <a:r>
              <a:rPr lang="en-US" sz="3600" dirty="0" smtClean="0">
                <a:solidFill>
                  <a:schemeClr val="tx2">
                    <a:lumMod val="60000"/>
                    <a:lumOff val="40000"/>
                  </a:schemeClr>
                </a:solidFill>
              </a:rPr>
              <a:t>c</a:t>
            </a:r>
            <a:r>
              <a:rPr lang="en-US" sz="2800" dirty="0" smtClean="0">
                <a:solidFill>
                  <a:schemeClr val="tx2">
                    <a:lumMod val="60000"/>
                    <a:lumOff val="40000"/>
                  </a:schemeClr>
                </a:solidFill>
              </a:rPr>
              <a:t># Generics</a:t>
            </a:r>
            <a:endParaRPr lang="en-US" sz="2800" dirty="0">
              <a:solidFill>
                <a:schemeClr val="tx2">
                  <a:lumMod val="60000"/>
                  <a:lumOff val="40000"/>
                </a:schemeClr>
              </a:solidFill>
            </a:endParaRPr>
          </a:p>
          <a:p>
            <a:pPr marL="0" indent="0">
              <a:buNone/>
            </a:pPr>
            <a:r>
              <a:rPr lang="en-US" sz="2000" dirty="0" smtClean="0"/>
              <a:t>           </a:t>
            </a:r>
          </a:p>
          <a:p>
            <a:pPr marL="0" indent="0">
              <a:buNone/>
            </a:pPr>
            <a:r>
              <a:rPr lang="en-US" sz="2000" dirty="0"/>
              <a:t> </a:t>
            </a:r>
            <a:r>
              <a:rPr lang="en-US" sz="2000" dirty="0" smtClean="0"/>
              <a:t>                         Generics </a:t>
            </a:r>
            <a:r>
              <a:rPr lang="en-US" sz="2000" dirty="0"/>
              <a:t>provides the type safe code with re-usability like as algorithm. In algorithms such as sorting, searching, comparing etc. you don’t specify what data type(s) the algorithm operates on. The algorithm can be operates with any types of data. In the same way Generics operate, you can provide different data type to Generics. For example, a sorting algorithm can operates on integer type, decimal type, string type, </a:t>
            </a:r>
            <a:r>
              <a:rPr lang="en-US" sz="2000" dirty="0" err="1"/>
              <a:t>DateTime</a:t>
            </a:r>
            <a:r>
              <a:rPr lang="en-US" sz="2000" dirty="0"/>
              <a:t> type etc.</a:t>
            </a:r>
          </a:p>
        </p:txBody>
      </p:sp>
    </p:spTree>
    <p:extLst>
      <p:ext uri="{BB962C8B-B14F-4D97-AF65-F5344CB8AC3E}">
        <p14:creationId xmlns:p14="http://schemas.microsoft.com/office/powerpoint/2010/main" val="542817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304800" y="457200"/>
            <a:ext cx="8229600" cy="5410200"/>
          </a:xfrm>
        </p:spPr>
        <p:txBody>
          <a:bodyPr>
            <a:normAutofit/>
          </a:bodyPr>
          <a:lstStyle/>
          <a:p>
            <a:pPr marL="0" indent="0">
              <a:buNone/>
            </a:pPr>
            <a:r>
              <a:rPr lang="en-US" sz="2000" dirty="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3696"/>
            <a:ext cx="5410200" cy="5884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09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410200"/>
          </a:xfrm>
        </p:spPr>
        <p:txBody>
          <a:bodyPr>
            <a:normAutofit/>
          </a:bodyPr>
          <a:lstStyle/>
          <a:p>
            <a:pPr marL="0" indent="0">
              <a:buNone/>
            </a:pPr>
            <a:endParaRPr lang="en-US" sz="2000" dirty="0"/>
          </a:p>
        </p:txBody>
      </p:sp>
      <p:sp>
        <p:nvSpPr>
          <p:cNvPr id="4" name="Rectangle 3"/>
          <p:cNvSpPr/>
          <p:nvPr/>
        </p:nvSpPr>
        <p:spPr>
          <a:xfrm>
            <a:off x="838200" y="2895600"/>
            <a:ext cx="2438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ArrayList</a:t>
            </a:r>
            <a:endParaRPr lang="en-US" b="1" dirty="0"/>
          </a:p>
        </p:txBody>
      </p:sp>
      <p:sp>
        <p:nvSpPr>
          <p:cNvPr id="5" name="Rectangle 4"/>
          <p:cNvSpPr/>
          <p:nvPr/>
        </p:nvSpPr>
        <p:spPr>
          <a:xfrm>
            <a:off x="838200" y="4343400"/>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HashTable</a:t>
            </a:r>
            <a:endParaRPr lang="en-US" b="1" dirty="0"/>
          </a:p>
        </p:txBody>
      </p:sp>
      <p:sp>
        <p:nvSpPr>
          <p:cNvPr id="6" name="Rectangle 5"/>
          <p:cNvSpPr/>
          <p:nvPr/>
        </p:nvSpPr>
        <p:spPr>
          <a:xfrm>
            <a:off x="5410200" y="2895600"/>
            <a:ext cx="2438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List</a:t>
            </a:r>
            <a:endParaRPr lang="en-US" b="1" dirty="0"/>
          </a:p>
        </p:txBody>
      </p:sp>
      <p:sp>
        <p:nvSpPr>
          <p:cNvPr id="7" name="Rectangle 6"/>
          <p:cNvSpPr/>
          <p:nvPr/>
        </p:nvSpPr>
        <p:spPr>
          <a:xfrm>
            <a:off x="5410200" y="4343400"/>
            <a:ext cx="2438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a:p>
            <a:pPr algn="ctr"/>
            <a:r>
              <a:rPr lang="en-US" b="1" dirty="0" smtClean="0"/>
              <a:t>Dictionary </a:t>
            </a:r>
            <a:endParaRPr lang="en-US" b="1" dirty="0"/>
          </a:p>
          <a:p>
            <a:pPr algn="ctr"/>
            <a:endParaRPr lang="en-US" dirty="0"/>
          </a:p>
        </p:txBody>
      </p:sp>
      <p:cxnSp>
        <p:nvCxnSpPr>
          <p:cNvPr id="8" name="Straight Connector 7"/>
          <p:cNvCxnSpPr/>
          <p:nvPr/>
        </p:nvCxnSpPr>
        <p:spPr>
          <a:xfrm>
            <a:off x="3581400" y="1524000"/>
            <a:ext cx="0"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00600" y="1554778"/>
            <a:ext cx="0" cy="305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4800600" y="46101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4800600" y="31623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76600" y="306705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76600" y="46101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0950" y="685800"/>
            <a:ext cx="1350050" cy="400110"/>
          </a:xfrm>
          <a:prstGeom prst="rect">
            <a:avLst/>
          </a:prstGeom>
          <a:noFill/>
        </p:spPr>
        <p:txBody>
          <a:bodyPr wrap="none" rtlCol="0">
            <a:spAutoFit/>
          </a:bodyPr>
          <a:lstStyle/>
          <a:p>
            <a:r>
              <a:rPr lang="en-US" sz="2000" b="1" dirty="0"/>
              <a:t>C</a:t>
            </a:r>
            <a:r>
              <a:rPr lang="en-US" sz="2000" b="1" dirty="0" smtClean="0"/>
              <a:t>ollections</a:t>
            </a:r>
            <a:endParaRPr lang="en-US" b="1" dirty="0"/>
          </a:p>
        </p:txBody>
      </p:sp>
      <p:sp>
        <p:nvSpPr>
          <p:cNvPr id="15" name="TextBox 14"/>
          <p:cNvSpPr txBox="1"/>
          <p:nvPr/>
        </p:nvSpPr>
        <p:spPr>
          <a:xfrm>
            <a:off x="4800600" y="2057400"/>
            <a:ext cx="1109599" cy="400110"/>
          </a:xfrm>
          <a:prstGeom prst="rect">
            <a:avLst/>
          </a:prstGeom>
          <a:noFill/>
        </p:spPr>
        <p:txBody>
          <a:bodyPr wrap="none" rtlCol="0">
            <a:spAutoFit/>
          </a:bodyPr>
          <a:lstStyle/>
          <a:p>
            <a:r>
              <a:rPr lang="en-US" sz="2000" b="1" dirty="0"/>
              <a:t>G</a:t>
            </a:r>
            <a:r>
              <a:rPr lang="en-US" sz="2000" b="1" dirty="0" smtClean="0"/>
              <a:t>enerics</a:t>
            </a:r>
            <a:endParaRPr lang="en-US" b="1" dirty="0"/>
          </a:p>
        </p:txBody>
      </p:sp>
      <p:cxnSp>
        <p:nvCxnSpPr>
          <p:cNvPr id="16" name="Straight Connector 15"/>
          <p:cNvCxnSpPr/>
          <p:nvPr/>
        </p:nvCxnSpPr>
        <p:spPr>
          <a:xfrm>
            <a:off x="3581400" y="1554778"/>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1085910"/>
            <a:ext cx="0" cy="4688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0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410200"/>
          </a:xfrm>
        </p:spPr>
        <p:txBody>
          <a:bodyPr>
            <a:normAutofit/>
          </a:bodyPr>
          <a:lstStyle/>
          <a:p>
            <a:pPr marL="0" indent="0">
              <a:buNone/>
            </a:pPr>
            <a:r>
              <a:rPr lang="en-US" sz="2800" b="1" dirty="0" smtClean="0"/>
              <a:t>ArrayList</a:t>
            </a:r>
            <a:endParaRPr lang="en-US" sz="2800" dirty="0" smtClean="0"/>
          </a:p>
          <a:p>
            <a:pPr marL="0" indent="0">
              <a:buNone/>
            </a:pPr>
            <a:r>
              <a:rPr lang="en-US" sz="2000" dirty="0"/>
              <a:t> </a:t>
            </a:r>
            <a:r>
              <a:rPr lang="en-US" sz="2000" dirty="0" smtClean="0"/>
              <a:t>                          </a:t>
            </a:r>
            <a:r>
              <a:rPr lang="en-US" sz="2400" dirty="0" smtClean="0"/>
              <a:t>ArrayList </a:t>
            </a:r>
            <a:r>
              <a:rPr lang="en-US" sz="2400" dirty="0"/>
              <a:t>is one of the most flexible data structure from </a:t>
            </a:r>
            <a:r>
              <a:rPr lang="en-US" sz="2400" dirty="0" err="1">
                <a:hlinkClick r:id="rId2"/>
              </a:rPr>
              <a:t>CSharp</a:t>
            </a:r>
            <a:r>
              <a:rPr lang="en-US" sz="2400" dirty="0"/>
              <a:t> Collections. ArrayList contains a simple list of values. ArrayList implements the </a:t>
            </a:r>
            <a:r>
              <a:rPr lang="en-US" sz="2400" dirty="0" err="1"/>
              <a:t>IList</a:t>
            </a:r>
            <a:r>
              <a:rPr lang="en-US" sz="2400" dirty="0"/>
              <a:t> interface using an array and very easily we can add , insert , delete , view etc. It is very flexible because we can add without any size information , that is it will grow dynamically and also </a:t>
            </a:r>
            <a:r>
              <a:rPr lang="en-US" sz="2400" dirty="0" smtClean="0"/>
              <a:t>shrink.</a:t>
            </a:r>
          </a:p>
          <a:p>
            <a:pPr marL="0" indent="0">
              <a:buNone/>
            </a:pPr>
            <a:r>
              <a:rPr lang="en-US" sz="2400" dirty="0"/>
              <a:t>The commonly used functions in </a:t>
            </a:r>
            <a:r>
              <a:rPr lang="en-US" sz="2400" b="1" dirty="0" smtClean="0"/>
              <a:t>ArrayList</a:t>
            </a:r>
            <a:r>
              <a:rPr lang="en-US" sz="2400" dirty="0" smtClean="0"/>
              <a:t> </a:t>
            </a:r>
            <a:r>
              <a:rPr lang="en-US" sz="2400" dirty="0"/>
              <a:t>are :</a:t>
            </a:r>
            <a:endParaRPr lang="en-US" sz="2400" dirty="0" smtClean="0"/>
          </a:p>
          <a:p>
            <a:pPr>
              <a:buFont typeface="Wingdings" panose="05000000000000000000" pitchFamily="2" charset="2"/>
              <a:buChar char="q"/>
            </a:pPr>
            <a:r>
              <a:rPr lang="en-US" sz="2000" b="1" dirty="0"/>
              <a:t>Add </a:t>
            </a:r>
            <a:r>
              <a:rPr lang="en-US" sz="2000" b="1" dirty="0" smtClean="0"/>
              <a:t> </a:t>
            </a:r>
          </a:p>
          <a:p>
            <a:pPr>
              <a:buFont typeface="Wingdings" panose="05000000000000000000" pitchFamily="2" charset="2"/>
              <a:buChar char="q"/>
            </a:pPr>
            <a:r>
              <a:rPr lang="en-US" sz="2000" b="1" dirty="0" smtClean="0"/>
              <a:t>Insert </a:t>
            </a:r>
          </a:p>
          <a:p>
            <a:pPr>
              <a:buFont typeface="Wingdings" panose="05000000000000000000" pitchFamily="2" charset="2"/>
              <a:buChar char="q"/>
            </a:pPr>
            <a:r>
              <a:rPr lang="en-US" sz="2000" b="1" dirty="0" smtClean="0"/>
              <a:t>Remove </a:t>
            </a:r>
          </a:p>
          <a:p>
            <a:pPr>
              <a:buFont typeface="Wingdings" panose="05000000000000000000" pitchFamily="2" charset="2"/>
              <a:buChar char="q"/>
            </a:pPr>
            <a:r>
              <a:rPr lang="en-US" sz="2000" b="1" dirty="0" err="1" smtClean="0"/>
              <a:t>RemoveAt</a:t>
            </a:r>
            <a:endParaRPr lang="en-US" sz="2000" b="1" dirty="0"/>
          </a:p>
          <a:p>
            <a:pPr>
              <a:buFont typeface="Wingdings" panose="05000000000000000000" pitchFamily="2" charset="2"/>
              <a:buChar char="q"/>
            </a:pPr>
            <a:r>
              <a:rPr lang="en-US" sz="2000" b="1" dirty="0" smtClean="0"/>
              <a:t>Sort</a:t>
            </a:r>
            <a:endParaRPr lang="en-US" sz="2000" dirty="0"/>
          </a:p>
        </p:txBody>
      </p:sp>
    </p:spTree>
    <p:extLst>
      <p:ext uri="{BB962C8B-B14F-4D97-AF65-F5344CB8AC3E}">
        <p14:creationId xmlns:p14="http://schemas.microsoft.com/office/powerpoint/2010/main" val="2980519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229600" cy="6324600"/>
          </a:xfrm>
        </p:spPr>
        <p:txBody>
          <a:bodyPr>
            <a:normAutofit/>
          </a:bodyPr>
          <a:lstStyle/>
          <a:p>
            <a:pPr>
              <a:lnSpc>
                <a:spcPct val="150000"/>
              </a:lnSpc>
              <a:buFont typeface="Wingdings" panose="05000000000000000000" pitchFamily="2" charset="2"/>
              <a:buChar char="q"/>
            </a:pPr>
            <a:r>
              <a:rPr lang="en-US" sz="2000" b="1" dirty="0">
                <a:solidFill>
                  <a:schemeClr val="tx2">
                    <a:lumMod val="60000"/>
                    <a:lumOff val="40000"/>
                  </a:schemeClr>
                </a:solidFill>
              </a:rPr>
              <a:t>How to add an Item in an ArrayList ? </a:t>
            </a:r>
            <a:endParaRPr lang="en-US" sz="2000" dirty="0">
              <a:solidFill>
                <a:schemeClr val="tx2">
                  <a:lumMod val="60000"/>
                  <a:lumOff val="40000"/>
                </a:schemeClr>
              </a:solidFill>
            </a:endParaRPr>
          </a:p>
          <a:p>
            <a:pPr marL="0" indent="0">
              <a:buNone/>
            </a:pPr>
            <a:r>
              <a:rPr lang="en-US" sz="2000" b="1" dirty="0" smtClean="0"/>
              <a:t>       Syntax </a:t>
            </a:r>
            <a:r>
              <a:rPr lang="en-US" sz="2000" dirty="0"/>
              <a:t>: </a:t>
            </a:r>
            <a:r>
              <a:rPr lang="en-US" sz="2000" dirty="0" err="1"/>
              <a:t>ArrayList.add</a:t>
            </a:r>
            <a:r>
              <a:rPr lang="en-US" sz="2000" dirty="0"/>
              <a:t>(object) </a:t>
            </a:r>
            <a:endParaRPr lang="en-US" sz="2000" dirty="0" smtClean="0"/>
          </a:p>
          <a:p>
            <a:pPr marL="0" indent="0">
              <a:buNone/>
            </a:pPr>
            <a:r>
              <a:rPr lang="en-US" sz="2000" dirty="0"/>
              <a:t> </a:t>
            </a:r>
            <a:r>
              <a:rPr lang="en-US" sz="2000" dirty="0" smtClean="0"/>
              <a:t>          </a:t>
            </a:r>
            <a:r>
              <a:rPr lang="en-US" sz="2000" b="1" dirty="0" smtClean="0"/>
              <a:t>object</a:t>
            </a:r>
            <a:r>
              <a:rPr lang="en-US" sz="2000" dirty="0" smtClean="0"/>
              <a:t> </a:t>
            </a:r>
            <a:r>
              <a:rPr lang="en-US" sz="2000" dirty="0"/>
              <a:t>: The Item to be add the ArrayList </a:t>
            </a:r>
            <a:endParaRPr lang="en-US" sz="2000" dirty="0" smtClean="0"/>
          </a:p>
          <a:p>
            <a:pPr marL="0" indent="0">
              <a:lnSpc>
                <a:spcPct val="150000"/>
              </a:lnSpc>
              <a:buNone/>
            </a:pPr>
            <a:r>
              <a:rPr lang="en-US" sz="2000" dirty="0"/>
              <a:t> </a:t>
            </a:r>
            <a:r>
              <a:rPr lang="en-US" sz="2000" dirty="0" smtClean="0"/>
              <a:t>      ArrayList </a:t>
            </a:r>
            <a:r>
              <a:rPr lang="en-US" sz="2000" dirty="0" err="1"/>
              <a:t>arr</a:t>
            </a:r>
            <a:r>
              <a:rPr lang="en-US" sz="2000" dirty="0"/>
              <a:t>; </a:t>
            </a:r>
            <a:r>
              <a:rPr lang="en-US" sz="2000" dirty="0" smtClean="0"/>
              <a:t> </a:t>
            </a:r>
          </a:p>
          <a:p>
            <a:pPr marL="0" indent="0">
              <a:lnSpc>
                <a:spcPct val="150000"/>
              </a:lnSpc>
              <a:buNone/>
            </a:pPr>
            <a:r>
              <a:rPr lang="en-US" sz="2000" dirty="0" smtClean="0"/>
              <a:t>       </a:t>
            </a:r>
            <a:r>
              <a:rPr lang="en-US" sz="2000" dirty="0" err="1" smtClean="0"/>
              <a:t>arr.Add</a:t>
            </a:r>
            <a:r>
              <a:rPr lang="en-US" sz="2000" dirty="0"/>
              <a:t>("Item1</a:t>
            </a:r>
            <a:r>
              <a:rPr lang="en-US" sz="2000" dirty="0" smtClean="0"/>
              <a:t>");</a:t>
            </a:r>
          </a:p>
          <a:p>
            <a:pPr marL="0" indent="0">
              <a:lnSpc>
                <a:spcPct val="150000"/>
              </a:lnSpc>
              <a:buNone/>
            </a:pPr>
            <a:endParaRPr lang="en-US" sz="2000" b="1" dirty="0"/>
          </a:p>
          <a:p>
            <a:pPr>
              <a:lnSpc>
                <a:spcPct val="150000"/>
              </a:lnSpc>
              <a:buFont typeface="Wingdings" panose="05000000000000000000" pitchFamily="2" charset="2"/>
              <a:buChar char="q"/>
            </a:pPr>
            <a:r>
              <a:rPr lang="en-US" sz="2000" b="1" dirty="0">
                <a:solidFill>
                  <a:schemeClr val="tx2">
                    <a:lumMod val="60000"/>
                    <a:lumOff val="40000"/>
                  </a:schemeClr>
                </a:solidFill>
              </a:rPr>
              <a:t>How to Insert an Item in an ArrayList ? </a:t>
            </a:r>
            <a:endParaRPr lang="en-US" sz="2000" dirty="0">
              <a:solidFill>
                <a:schemeClr val="tx2">
                  <a:lumMod val="60000"/>
                  <a:lumOff val="40000"/>
                </a:schemeClr>
              </a:solidFill>
            </a:endParaRPr>
          </a:p>
          <a:p>
            <a:pPr marL="0" indent="0">
              <a:lnSpc>
                <a:spcPct val="150000"/>
              </a:lnSpc>
              <a:buNone/>
            </a:pPr>
            <a:r>
              <a:rPr lang="en-US" sz="2000" b="1" dirty="0" smtClean="0"/>
              <a:t>        Syntax </a:t>
            </a:r>
            <a:r>
              <a:rPr lang="en-US" sz="2000" dirty="0"/>
              <a:t>: </a:t>
            </a:r>
            <a:r>
              <a:rPr lang="en-US" sz="2000" dirty="0" err="1"/>
              <a:t>ArrayList.insert</a:t>
            </a:r>
            <a:r>
              <a:rPr lang="en-US" sz="2000" dirty="0"/>
              <a:t>(</a:t>
            </a:r>
            <a:r>
              <a:rPr lang="en-US" sz="2000" dirty="0" err="1"/>
              <a:t>index,object</a:t>
            </a:r>
            <a:r>
              <a:rPr lang="en-US" sz="2000" dirty="0" smtClean="0"/>
              <a:t>)</a:t>
            </a:r>
          </a:p>
          <a:p>
            <a:pPr marL="0" indent="0">
              <a:buNone/>
            </a:pPr>
            <a:r>
              <a:rPr lang="en-US" sz="2000" dirty="0"/>
              <a:t> </a:t>
            </a:r>
            <a:r>
              <a:rPr lang="en-US" sz="2000" dirty="0" smtClean="0"/>
              <a:t>           </a:t>
            </a:r>
            <a:r>
              <a:rPr lang="en-US" sz="2000" b="1" dirty="0"/>
              <a:t>index </a:t>
            </a:r>
            <a:r>
              <a:rPr lang="en-US" sz="2000" dirty="0"/>
              <a:t>: The position of the item in an ArrayList </a:t>
            </a:r>
          </a:p>
          <a:p>
            <a:pPr marL="0" indent="0">
              <a:buNone/>
            </a:pPr>
            <a:r>
              <a:rPr lang="en-US" sz="2000" dirty="0" smtClean="0"/>
              <a:t>            </a:t>
            </a:r>
            <a:r>
              <a:rPr lang="en-US" sz="2000" b="1" dirty="0" smtClean="0"/>
              <a:t>object </a:t>
            </a:r>
            <a:r>
              <a:rPr lang="en-US" sz="2000" dirty="0"/>
              <a:t>: The Item to be add the ArrayList </a:t>
            </a:r>
            <a:endParaRPr lang="en-US" sz="2000" dirty="0" smtClean="0"/>
          </a:p>
          <a:p>
            <a:pPr marL="0" indent="0">
              <a:lnSpc>
                <a:spcPct val="150000"/>
              </a:lnSpc>
              <a:buNone/>
            </a:pPr>
            <a:r>
              <a:rPr lang="en-US" sz="2000" dirty="0"/>
              <a:t> </a:t>
            </a:r>
            <a:r>
              <a:rPr lang="en-US" sz="2000" dirty="0" smtClean="0"/>
              <a:t>           ArrayList </a:t>
            </a:r>
            <a:r>
              <a:rPr lang="en-US" sz="2000" dirty="0" err="1"/>
              <a:t>arr</a:t>
            </a:r>
            <a:r>
              <a:rPr lang="en-US" sz="2000" dirty="0"/>
              <a:t>; </a:t>
            </a:r>
            <a:endParaRPr lang="en-US" sz="2000" dirty="0" smtClean="0"/>
          </a:p>
          <a:p>
            <a:pPr marL="0" indent="0">
              <a:lnSpc>
                <a:spcPct val="150000"/>
              </a:lnSpc>
              <a:buNone/>
            </a:pPr>
            <a:r>
              <a:rPr lang="en-US" sz="2000" dirty="0"/>
              <a:t> </a:t>
            </a:r>
            <a:r>
              <a:rPr lang="en-US" sz="2000" dirty="0" smtClean="0"/>
              <a:t>         </a:t>
            </a:r>
            <a:r>
              <a:rPr lang="en-US" sz="2000" dirty="0" err="1" smtClean="0"/>
              <a:t>arr.Insert</a:t>
            </a:r>
            <a:r>
              <a:rPr lang="en-US" sz="2000" dirty="0" smtClean="0"/>
              <a:t>(3</a:t>
            </a:r>
            <a:r>
              <a:rPr lang="en-US" sz="2000" dirty="0"/>
              <a:t>, "Item3</a:t>
            </a:r>
            <a:r>
              <a:rPr lang="en-US" sz="2000" dirty="0" smtClean="0"/>
              <a:t>");</a:t>
            </a:r>
            <a:endParaRPr lang="en-US" sz="2000" dirty="0"/>
          </a:p>
          <a:p>
            <a:endParaRPr lang="en-US" sz="2000" b="1" dirty="0"/>
          </a:p>
        </p:txBody>
      </p:sp>
      <p:sp>
        <p:nvSpPr>
          <p:cNvPr id="2" name="Rectangle 1"/>
          <p:cNvSpPr/>
          <p:nvPr/>
        </p:nvSpPr>
        <p:spPr>
          <a:xfrm>
            <a:off x="838200" y="1981200"/>
            <a:ext cx="27432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14400" y="4800600"/>
            <a:ext cx="2743200" cy="1143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1213008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172200"/>
          </a:xfrm>
        </p:spPr>
        <p:txBody>
          <a:bodyPr>
            <a:normAutofit/>
          </a:bodyPr>
          <a:lstStyle/>
          <a:p>
            <a:pPr>
              <a:lnSpc>
                <a:spcPct val="150000"/>
              </a:lnSpc>
              <a:buFont typeface="Wingdings" panose="05000000000000000000" pitchFamily="2" charset="2"/>
              <a:buChar char="q"/>
            </a:pPr>
            <a:r>
              <a:rPr lang="en-US" sz="2000" b="1" dirty="0">
                <a:solidFill>
                  <a:schemeClr val="tx2">
                    <a:lumMod val="60000"/>
                    <a:lumOff val="40000"/>
                  </a:schemeClr>
                </a:solidFill>
              </a:rPr>
              <a:t>How to remove an item from </a:t>
            </a:r>
            <a:r>
              <a:rPr lang="en-US" sz="2000" b="1" dirty="0" err="1">
                <a:solidFill>
                  <a:schemeClr val="tx2">
                    <a:lumMod val="60000"/>
                    <a:lumOff val="40000"/>
                  </a:schemeClr>
                </a:solidFill>
              </a:rPr>
              <a:t>arrayList</a:t>
            </a:r>
            <a:r>
              <a:rPr lang="en-US" sz="2000" b="1" dirty="0">
                <a:solidFill>
                  <a:schemeClr val="tx2">
                    <a:lumMod val="60000"/>
                    <a:lumOff val="40000"/>
                  </a:schemeClr>
                </a:solidFill>
              </a:rPr>
              <a:t> ? </a:t>
            </a:r>
            <a:endParaRPr lang="en-US" sz="2000" dirty="0" smtClean="0">
              <a:solidFill>
                <a:schemeClr val="tx2">
                  <a:lumMod val="60000"/>
                  <a:lumOff val="40000"/>
                </a:schemeClr>
              </a:solidFill>
            </a:endParaRPr>
          </a:p>
          <a:p>
            <a:pPr marL="0" indent="0">
              <a:lnSpc>
                <a:spcPct val="150000"/>
              </a:lnSpc>
              <a:buNone/>
            </a:pPr>
            <a:r>
              <a:rPr lang="en-US" sz="2000" b="1" dirty="0" smtClean="0"/>
              <a:t>       Syntax </a:t>
            </a:r>
            <a:r>
              <a:rPr lang="en-US" sz="2000" dirty="0"/>
              <a:t>: </a:t>
            </a:r>
            <a:r>
              <a:rPr lang="en-US" sz="2000" dirty="0" err="1"/>
              <a:t>ArrayList.Remove</a:t>
            </a:r>
            <a:r>
              <a:rPr lang="en-US" sz="2000" dirty="0"/>
              <a:t>(object) </a:t>
            </a:r>
            <a:endParaRPr lang="en-US" sz="2000" dirty="0" smtClean="0"/>
          </a:p>
          <a:p>
            <a:pPr marL="0" indent="0">
              <a:buNone/>
            </a:pPr>
            <a:r>
              <a:rPr lang="en-US" sz="2000" dirty="0"/>
              <a:t> </a:t>
            </a:r>
            <a:r>
              <a:rPr lang="en-US" sz="2000" dirty="0" smtClean="0"/>
              <a:t>         </a:t>
            </a:r>
            <a:r>
              <a:rPr lang="en-US" sz="2000" b="1" dirty="0" smtClean="0"/>
              <a:t>object </a:t>
            </a:r>
            <a:r>
              <a:rPr lang="en-US" sz="2000" dirty="0"/>
              <a:t>: The Item to be add the </a:t>
            </a:r>
            <a:r>
              <a:rPr lang="en-US" sz="2000" dirty="0" smtClean="0"/>
              <a:t>ArrayList</a:t>
            </a:r>
          </a:p>
          <a:p>
            <a:pPr marL="0" indent="0">
              <a:lnSpc>
                <a:spcPct val="150000"/>
              </a:lnSpc>
              <a:buNone/>
            </a:pPr>
            <a:r>
              <a:rPr lang="en-US" sz="2000" dirty="0"/>
              <a:t> </a:t>
            </a:r>
            <a:r>
              <a:rPr lang="en-US" sz="2000" dirty="0" smtClean="0"/>
              <a:t>           </a:t>
            </a:r>
            <a:r>
              <a:rPr lang="en-US" sz="2000" dirty="0" err="1"/>
              <a:t>arr.Remove</a:t>
            </a:r>
            <a:r>
              <a:rPr lang="en-US" sz="2000" dirty="0"/>
              <a:t>("item2</a:t>
            </a:r>
            <a:r>
              <a:rPr lang="en-US" sz="2000" dirty="0" smtClean="0"/>
              <a:t>")</a:t>
            </a:r>
          </a:p>
          <a:p>
            <a:pPr marL="0" indent="0">
              <a:lnSpc>
                <a:spcPct val="150000"/>
              </a:lnSpc>
              <a:buNone/>
            </a:pPr>
            <a:endParaRPr lang="en-US" sz="2000" b="1" dirty="0" smtClean="0"/>
          </a:p>
          <a:p>
            <a:pPr>
              <a:lnSpc>
                <a:spcPct val="150000"/>
              </a:lnSpc>
              <a:buFont typeface="Wingdings" panose="05000000000000000000" pitchFamily="2" charset="2"/>
              <a:buChar char="q"/>
            </a:pPr>
            <a:r>
              <a:rPr lang="en-US" sz="2000" b="1" dirty="0" smtClean="0">
                <a:solidFill>
                  <a:schemeClr val="tx2">
                    <a:lumMod val="60000"/>
                    <a:lumOff val="40000"/>
                  </a:schemeClr>
                </a:solidFill>
              </a:rPr>
              <a:t>How </a:t>
            </a:r>
            <a:r>
              <a:rPr lang="en-US" sz="2000" b="1" dirty="0">
                <a:solidFill>
                  <a:schemeClr val="tx2">
                    <a:lumMod val="60000"/>
                    <a:lumOff val="40000"/>
                  </a:schemeClr>
                </a:solidFill>
              </a:rPr>
              <a:t>to remove an item in a specified position from an ArrayList ? </a:t>
            </a:r>
            <a:endParaRPr lang="en-US" sz="2000" dirty="0">
              <a:solidFill>
                <a:schemeClr val="tx2">
                  <a:lumMod val="60000"/>
                  <a:lumOff val="40000"/>
                </a:schemeClr>
              </a:solidFill>
            </a:endParaRPr>
          </a:p>
          <a:p>
            <a:pPr marL="0" indent="0">
              <a:buNone/>
            </a:pPr>
            <a:r>
              <a:rPr lang="en-US" sz="2000" dirty="0" smtClean="0"/>
              <a:t>      </a:t>
            </a:r>
            <a:r>
              <a:rPr lang="en-US" sz="2000" b="1" dirty="0" smtClean="0"/>
              <a:t>Syntax</a:t>
            </a:r>
            <a:r>
              <a:rPr lang="en-US" sz="2000" dirty="0" smtClean="0"/>
              <a:t> </a:t>
            </a:r>
            <a:r>
              <a:rPr lang="en-US" sz="2000" dirty="0"/>
              <a:t>: </a:t>
            </a:r>
            <a:r>
              <a:rPr lang="en-US" sz="2000" dirty="0" err="1"/>
              <a:t>ArrayList.RemoveAt</a:t>
            </a:r>
            <a:r>
              <a:rPr lang="en-US" sz="2000" dirty="0"/>
              <a:t>(index) </a:t>
            </a:r>
            <a:endParaRPr lang="en-US" sz="2000" dirty="0" smtClean="0"/>
          </a:p>
          <a:p>
            <a:pPr marL="0" indent="0">
              <a:buNone/>
            </a:pPr>
            <a:r>
              <a:rPr lang="en-US" sz="2000" dirty="0"/>
              <a:t> </a:t>
            </a:r>
            <a:r>
              <a:rPr lang="en-US" sz="2000" dirty="0" smtClean="0"/>
              <a:t>       </a:t>
            </a:r>
            <a:r>
              <a:rPr lang="en-US" sz="2000" b="1" dirty="0" smtClean="0"/>
              <a:t>index </a:t>
            </a:r>
            <a:r>
              <a:rPr lang="en-US" sz="2000" dirty="0"/>
              <a:t>: the position of an item to remove from an </a:t>
            </a:r>
            <a:r>
              <a:rPr lang="en-US" sz="2000" dirty="0" smtClean="0"/>
              <a:t>ArrayList</a:t>
            </a:r>
          </a:p>
          <a:p>
            <a:pPr marL="0" indent="0">
              <a:lnSpc>
                <a:spcPct val="150000"/>
              </a:lnSpc>
              <a:buNone/>
            </a:pPr>
            <a:r>
              <a:rPr lang="en-US" sz="2000" dirty="0"/>
              <a:t> </a:t>
            </a:r>
            <a:r>
              <a:rPr lang="en-US" sz="2000" dirty="0" smtClean="0"/>
              <a:t>       </a:t>
            </a:r>
            <a:r>
              <a:rPr lang="en-US" sz="2000" dirty="0" err="1"/>
              <a:t>ItemList.RemoveAt</a:t>
            </a:r>
            <a:r>
              <a:rPr lang="en-US" sz="2000" dirty="0"/>
              <a:t>(2</a:t>
            </a:r>
            <a:r>
              <a:rPr lang="en-US" sz="2000" dirty="0" smtClean="0"/>
              <a:t>)</a:t>
            </a:r>
          </a:p>
          <a:p>
            <a:pPr marL="0" indent="0">
              <a:buNone/>
            </a:pPr>
            <a:endParaRPr lang="en-US" sz="2000" b="1" dirty="0"/>
          </a:p>
          <a:p>
            <a:pPr>
              <a:lnSpc>
                <a:spcPct val="150000"/>
              </a:lnSpc>
              <a:buFont typeface="Wingdings" panose="05000000000000000000" pitchFamily="2" charset="2"/>
              <a:buChar char="q"/>
            </a:pPr>
            <a:r>
              <a:rPr lang="en-US" sz="2000" b="1" dirty="0">
                <a:solidFill>
                  <a:schemeClr val="tx2">
                    <a:lumMod val="60000"/>
                    <a:lumOff val="40000"/>
                  </a:schemeClr>
                </a:solidFill>
              </a:rPr>
              <a:t>How to sort ArrayList ? </a:t>
            </a:r>
            <a:endParaRPr lang="en-US" sz="2000" dirty="0">
              <a:solidFill>
                <a:schemeClr val="tx2">
                  <a:lumMod val="60000"/>
                  <a:lumOff val="40000"/>
                </a:schemeClr>
              </a:solidFill>
            </a:endParaRPr>
          </a:p>
          <a:p>
            <a:pPr marL="0" indent="0">
              <a:lnSpc>
                <a:spcPct val="150000"/>
              </a:lnSpc>
              <a:buNone/>
            </a:pPr>
            <a:r>
              <a:rPr lang="en-US" sz="2000" b="1" dirty="0" smtClean="0"/>
              <a:t>        Syntax</a:t>
            </a:r>
            <a:r>
              <a:rPr lang="en-US" sz="2000" dirty="0" smtClean="0"/>
              <a:t> </a:t>
            </a:r>
            <a:r>
              <a:rPr lang="en-US" sz="2000" dirty="0"/>
              <a:t>: </a:t>
            </a:r>
            <a:r>
              <a:rPr lang="en-US" sz="2000" dirty="0" err="1"/>
              <a:t>ArrayList.Sort</a:t>
            </a:r>
            <a:r>
              <a:rPr lang="en-US" sz="2000" dirty="0"/>
              <a:t>()</a:t>
            </a:r>
          </a:p>
          <a:p>
            <a:endParaRPr lang="en-US" sz="2000" b="1" dirty="0"/>
          </a:p>
        </p:txBody>
      </p:sp>
      <p:sp>
        <p:nvSpPr>
          <p:cNvPr id="4" name="Rectangle 3"/>
          <p:cNvSpPr/>
          <p:nvPr/>
        </p:nvSpPr>
        <p:spPr>
          <a:xfrm>
            <a:off x="914400" y="1828800"/>
            <a:ext cx="27432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4114800"/>
            <a:ext cx="2743200" cy="6858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965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800600"/>
          </a:xfrm>
        </p:spPr>
        <p:txBody>
          <a:bodyPr>
            <a:normAutofit/>
          </a:bodyPr>
          <a:lstStyle/>
          <a:p>
            <a:pPr marL="0" indent="0">
              <a:buNone/>
            </a:pPr>
            <a:r>
              <a:rPr lang="en-US" sz="2400" b="1" dirty="0"/>
              <a:t>C# </a:t>
            </a:r>
            <a:r>
              <a:rPr lang="en-US" sz="2400" b="1" dirty="0" err="1" smtClean="0"/>
              <a:t>HashTable</a:t>
            </a:r>
            <a:endParaRPr lang="en-US" sz="2400" b="1" dirty="0" smtClean="0"/>
          </a:p>
          <a:p>
            <a:pPr marL="0" indent="0">
              <a:buNone/>
            </a:pPr>
            <a:endParaRPr lang="en-US" sz="2400" b="1" dirty="0"/>
          </a:p>
          <a:p>
            <a:pPr marL="0" indent="0">
              <a:buNone/>
            </a:pPr>
            <a:r>
              <a:rPr lang="en-US" sz="2000" dirty="0" smtClean="0"/>
              <a:t>                 </a:t>
            </a:r>
            <a:r>
              <a:rPr lang="en-US" sz="2000" dirty="0" err="1" smtClean="0"/>
              <a:t>Hashtable</a:t>
            </a:r>
            <a:r>
              <a:rPr lang="en-US" sz="2000" dirty="0" smtClean="0"/>
              <a:t> </a:t>
            </a:r>
            <a:r>
              <a:rPr lang="en-US" sz="2000" dirty="0"/>
              <a:t>in C# represents a collection of key/value pairs which maps keys to value. Any non-null object can be used as a key but a value can. We can retrieve items from </a:t>
            </a:r>
            <a:r>
              <a:rPr lang="en-US" sz="2000" dirty="0" err="1"/>
              <a:t>hashTable</a:t>
            </a:r>
            <a:r>
              <a:rPr lang="en-US" sz="2000" dirty="0"/>
              <a:t> to provide the key . Both keys and values are Objects.</a:t>
            </a:r>
          </a:p>
          <a:p>
            <a:pPr marL="0" indent="0">
              <a:buNone/>
            </a:pPr>
            <a:r>
              <a:rPr lang="en-US" dirty="0"/>
              <a:t>	</a:t>
            </a:r>
            <a:r>
              <a:rPr lang="en-US" sz="2000" dirty="0"/>
              <a:t>The commonly used functions in </a:t>
            </a:r>
            <a:r>
              <a:rPr lang="en-US" sz="2000" dirty="0" err="1"/>
              <a:t>Hashtable</a:t>
            </a:r>
            <a:r>
              <a:rPr lang="en-US" sz="2000" dirty="0"/>
              <a:t> are </a:t>
            </a:r>
            <a:r>
              <a:rPr lang="en-US" sz="2000" dirty="0" smtClean="0"/>
              <a:t>:</a:t>
            </a:r>
            <a:endParaRPr lang="en-US" sz="2000" dirty="0"/>
          </a:p>
          <a:p>
            <a:pPr>
              <a:buFont typeface="Wingdings" panose="05000000000000000000" pitchFamily="2" charset="2"/>
              <a:buChar char="q"/>
            </a:pPr>
            <a:r>
              <a:rPr lang="en-US" sz="2000" dirty="0"/>
              <a:t>Add		</a:t>
            </a:r>
          </a:p>
          <a:p>
            <a:pPr>
              <a:buFont typeface="Wingdings" panose="05000000000000000000" pitchFamily="2" charset="2"/>
              <a:buChar char="q"/>
            </a:pPr>
            <a:r>
              <a:rPr lang="en-US" sz="2000" dirty="0" err="1" smtClean="0"/>
              <a:t>ContainsKey</a:t>
            </a:r>
            <a:r>
              <a:rPr lang="en-US" sz="2000" dirty="0"/>
              <a:t>	</a:t>
            </a:r>
            <a:endParaRPr lang="en-US" sz="2000" dirty="0" smtClean="0"/>
          </a:p>
          <a:p>
            <a:pPr>
              <a:buFont typeface="Wingdings" panose="05000000000000000000" pitchFamily="2" charset="2"/>
              <a:buChar char="q"/>
            </a:pPr>
            <a:r>
              <a:rPr lang="en-US" sz="2000" dirty="0" err="1" smtClean="0"/>
              <a:t>ContainsValue</a:t>
            </a:r>
            <a:r>
              <a:rPr lang="en-US" sz="2000" dirty="0"/>
              <a:t>	</a:t>
            </a:r>
            <a:endParaRPr lang="en-US" sz="2000" dirty="0" smtClean="0"/>
          </a:p>
          <a:p>
            <a:pPr>
              <a:buFont typeface="Wingdings" panose="05000000000000000000" pitchFamily="2" charset="2"/>
              <a:buChar char="q"/>
            </a:pPr>
            <a:r>
              <a:rPr lang="en-US" sz="2000" dirty="0" smtClean="0"/>
              <a:t>Remove </a:t>
            </a:r>
            <a:r>
              <a:rPr lang="en-US" sz="2000" dirty="0"/>
              <a:t>	</a:t>
            </a:r>
          </a:p>
        </p:txBody>
      </p:sp>
    </p:spTree>
    <p:extLst>
      <p:ext uri="{BB962C8B-B14F-4D97-AF65-F5344CB8AC3E}">
        <p14:creationId xmlns:p14="http://schemas.microsoft.com/office/powerpoint/2010/main" val="1133611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1134</Words>
  <Application>Microsoft Office PowerPoint</Application>
  <PresentationFormat>On-screen Show (4:3)</PresentationFormat>
  <Paragraphs>187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C#  Generics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Dictionary Versus List  </vt:lpstr>
      <vt:lpstr>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Nidhin Varghese</dc:creator>
  <cp:lastModifiedBy>nidhin varghese</cp:lastModifiedBy>
  <cp:revision>28</cp:revision>
  <dcterms:created xsi:type="dcterms:W3CDTF">2015-10-13T09:59:18Z</dcterms:created>
  <dcterms:modified xsi:type="dcterms:W3CDTF">2015-10-15T02:26:57Z</dcterms:modified>
</cp:coreProperties>
</file>