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3" r:id="rId4"/>
    <p:sldId id="284" r:id="rId5"/>
    <p:sldId id="278" r:id="rId6"/>
    <p:sldId id="257" r:id="rId7"/>
    <p:sldId id="260" r:id="rId8"/>
    <p:sldId id="258" r:id="rId9"/>
    <p:sldId id="262" r:id="rId10"/>
    <p:sldId id="266" r:id="rId11"/>
    <p:sldId id="267" r:id="rId12"/>
    <p:sldId id="264" r:id="rId13"/>
    <p:sldId id="269" r:id="rId14"/>
    <p:sldId id="271" r:id="rId15"/>
    <p:sldId id="270" r:id="rId16"/>
    <p:sldId id="272" r:id="rId17"/>
    <p:sldId id="274" r:id="rId18"/>
    <p:sldId id="275" r:id="rId19"/>
    <p:sldId id="277" r:id="rId20"/>
    <p:sldId id="276" r:id="rId21"/>
    <p:sldId id="279" r:id="rId22"/>
    <p:sldId id="280" r:id="rId23"/>
    <p:sldId id="256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F1B-595C-479E-9C33-95345EC0884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1F4A-89AF-46F8-AEE2-96EE95A8F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F1B-595C-479E-9C33-95345EC0884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1F4A-89AF-46F8-AEE2-96EE95A8F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77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F1B-595C-479E-9C33-95345EC0884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1F4A-89AF-46F8-AEE2-96EE95A8F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F1B-595C-479E-9C33-95345EC0884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1F4A-89AF-46F8-AEE2-96EE95A8F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94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F1B-595C-479E-9C33-95345EC0884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1F4A-89AF-46F8-AEE2-96EE95A8F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67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F1B-595C-479E-9C33-95345EC0884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1F4A-89AF-46F8-AEE2-96EE95A8F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27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F1B-595C-479E-9C33-95345EC0884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1F4A-89AF-46F8-AEE2-96EE95A8F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47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F1B-595C-479E-9C33-95345EC0884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1F4A-89AF-46F8-AEE2-96EE95A8F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78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F1B-595C-479E-9C33-95345EC0884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1F4A-89AF-46F8-AEE2-96EE95A8F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5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F1B-595C-479E-9C33-95345EC0884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1F4A-89AF-46F8-AEE2-96EE95A8F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3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F1B-595C-479E-9C33-95345EC0884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1F4A-89AF-46F8-AEE2-96EE95A8F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4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9F1B-595C-479E-9C33-95345EC0884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1F4A-89AF-46F8-AEE2-96EE95A8F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9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VCDemo/Home/index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localhost:62423/WebFormsDemo/WebForm1.asp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VCDemo/Home/inde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3810/MVCDemo/Student/Index" TargetMode="External"/><Relationship Id="rId2" Type="http://schemas.openxmlformats.org/officeDocument/2006/relationships/hyperlink" Target="http://localhost/MVCDemo/Home/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VCDemo/Home/Index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localhost:63810/MVCDemo/Home/Index/10" TargetMode="Externa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3810/MVCDemo/" TargetMode="External"/><Relationship Id="rId2" Type="http://schemas.openxmlformats.org/officeDocument/2006/relationships/hyperlink" Target="http://localhost:63810/MVCDemo/Home/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ip_address" TargetMode="External"/><Relationship Id="rId2" Type="http://schemas.openxmlformats.org/officeDocument/2006/relationships/hyperlink" Target="https://www.flipkart.com/mobiles?otracker=nmenu_sub_Electronics_0_Mobi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Basics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</a:t>
            </a:r>
            <a:r>
              <a:rPr lang="en-IN" dirty="0" smtClean="0"/>
              <a:t>Application Architecture.</a:t>
            </a:r>
            <a:endParaRPr lang="en-IN" dirty="0" smtClean="0"/>
          </a:p>
          <a:p>
            <a:pPr lvl="1"/>
            <a:r>
              <a:rPr lang="en-IN" sz="1800" dirty="0" smtClean="0"/>
              <a:t>Web Browser(Front End)</a:t>
            </a:r>
            <a:endParaRPr lang="en-IN" sz="1800" dirty="0" smtClean="0"/>
          </a:p>
          <a:p>
            <a:pPr lvl="1"/>
            <a:r>
              <a:rPr lang="en-IN" sz="1800" dirty="0" smtClean="0"/>
              <a:t>Web Server (Backend)</a:t>
            </a:r>
          </a:p>
          <a:p>
            <a:pPr marL="457200" lvl="1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What happens when you type an address in  browser?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40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262" y="147145"/>
            <a:ext cx="6915807" cy="1008993"/>
          </a:xfrm>
        </p:spPr>
        <p:txBody>
          <a:bodyPr>
            <a:normAutofit fontScale="90000"/>
          </a:bodyPr>
          <a:lstStyle/>
          <a:p>
            <a:r>
              <a:rPr lang="en-IN" sz="4900" b="1" dirty="0">
                <a:solidFill>
                  <a:schemeClr val="accent2">
                    <a:lumMod val="50000"/>
                  </a:schemeClr>
                </a:solidFill>
              </a:rPr>
              <a:t>ASP.NET MVC Version </a:t>
            </a:r>
            <a:r>
              <a:rPr lang="en-IN" sz="4900" b="1" dirty="0" smtClean="0">
                <a:solidFill>
                  <a:schemeClr val="accent2">
                    <a:lumMod val="50000"/>
                  </a:schemeClr>
                </a:solidFill>
              </a:rPr>
              <a:t>History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871116"/>
              </p:ext>
            </p:extLst>
          </p:nvPr>
        </p:nvGraphicFramePr>
        <p:xfrm>
          <a:off x="838200" y="1300237"/>
          <a:ext cx="10394732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483">
                  <a:extLst>
                    <a:ext uri="{9D8B030D-6E8A-4147-A177-3AD203B41FA5}">
                      <a16:colId xmlns:a16="http://schemas.microsoft.com/office/drawing/2014/main" val="3950427682"/>
                    </a:ext>
                  </a:extLst>
                </a:gridCol>
                <a:gridCol w="1304185">
                  <a:extLst>
                    <a:ext uri="{9D8B030D-6E8A-4147-A177-3AD203B41FA5}">
                      <a16:colId xmlns:a16="http://schemas.microsoft.com/office/drawing/2014/main" val="2712879518"/>
                    </a:ext>
                  </a:extLst>
                </a:gridCol>
                <a:gridCol w="1489030">
                  <a:extLst>
                    <a:ext uri="{9D8B030D-6E8A-4147-A177-3AD203B41FA5}">
                      <a16:colId xmlns:a16="http://schemas.microsoft.com/office/drawing/2014/main" val="3622749365"/>
                    </a:ext>
                  </a:extLst>
                </a:gridCol>
                <a:gridCol w="1355531">
                  <a:extLst>
                    <a:ext uri="{9D8B030D-6E8A-4147-A177-3AD203B41FA5}">
                      <a16:colId xmlns:a16="http://schemas.microsoft.com/office/drawing/2014/main" val="1002375435"/>
                    </a:ext>
                  </a:extLst>
                </a:gridCol>
                <a:gridCol w="4921503">
                  <a:extLst>
                    <a:ext uri="{9D8B030D-6E8A-4147-A177-3AD203B41FA5}">
                      <a16:colId xmlns:a16="http://schemas.microsoft.com/office/drawing/2014/main" val="139805171"/>
                    </a:ext>
                  </a:extLst>
                </a:gridCol>
              </a:tblGrid>
              <a:tr h="509895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MVC 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 smtClean="0">
                          <a:effectLst/>
                        </a:rPr>
                        <a:t>    </a:t>
                      </a:r>
                      <a:r>
                        <a:rPr lang="en-IN" dirty="0" err="1" smtClean="0">
                          <a:effectLst/>
                        </a:rPr>
                        <a:t>.Net</a:t>
                      </a:r>
                      <a:endParaRPr lang="en-IN" dirty="0" smtClean="0">
                        <a:effectLst/>
                      </a:endParaRPr>
                    </a:p>
                    <a:p>
                      <a:pPr algn="l" fontAlgn="b"/>
                      <a:r>
                        <a:rPr lang="en-IN" dirty="0" smtClean="0">
                          <a:effectLst/>
                        </a:rPr>
                        <a:t>  Version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60983"/>
                  </a:ext>
                </a:extLst>
              </a:tr>
              <a:tr h="928671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MVC 1.0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VS2008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>
                          <a:effectLst/>
                        </a:rPr>
                        <a:t>.Net</a:t>
                      </a:r>
                      <a:r>
                        <a:rPr lang="en-IN" dirty="0">
                          <a:effectLst/>
                        </a:rPr>
                        <a:t> 3.5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13-Mar-2009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MVC architecture with </a:t>
                      </a:r>
                      <a:r>
                        <a:rPr lang="en-IN" sz="1600" dirty="0" err="1">
                          <a:effectLst/>
                        </a:rPr>
                        <a:t>webform</a:t>
                      </a:r>
                      <a:r>
                        <a:rPr lang="en-IN" sz="1600" dirty="0">
                          <a:effectLst/>
                        </a:rPr>
                        <a:t> engine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Routing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HTML Helpers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Ajax Helpers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Auto binding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954180172"/>
                  </a:ext>
                </a:extLst>
              </a:tr>
              <a:tr h="1273221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MVC 2.0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VS </a:t>
                      </a:r>
                      <a:r>
                        <a:rPr lang="en-IN" dirty="0" smtClean="0">
                          <a:effectLst/>
                        </a:rPr>
                        <a:t>2008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.Net 3.5/4.0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10-Mar-2010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Area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Asynchronous controller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Html helper methods with lambda expression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effectLst/>
                        </a:rPr>
                        <a:t>DataAnnotations</a:t>
                      </a:r>
                      <a:r>
                        <a:rPr lang="en-IN" sz="1600" dirty="0">
                          <a:effectLst/>
                        </a:rPr>
                        <a:t> attributes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Client side validation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Custom template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Scaffolding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829373728"/>
                  </a:ext>
                </a:extLst>
              </a:tr>
              <a:tr h="1100946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MVC 3.0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VS 2010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>
                          <a:effectLst/>
                        </a:rPr>
                        <a:t>.Net</a:t>
                      </a:r>
                      <a:r>
                        <a:rPr lang="en-IN" dirty="0">
                          <a:effectLst/>
                        </a:rPr>
                        <a:t> 4.0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13-Jan-2011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Unobtrusive </a:t>
                      </a:r>
                      <a:r>
                        <a:rPr lang="en-IN" sz="1600" dirty="0" err="1">
                          <a:effectLst/>
                        </a:rPr>
                        <a:t>javascript</a:t>
                      </a:r>
                      <a:r>
                        <a:rPr lang="en-IN" sz="1600" dirty="0">
                          <a:effectLst/>
                        </a:rPr>
                        <a:t> validation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Razor view engine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Global filters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Remote validation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Dependency resolver for </a:t>
                      </a:r>
                      <a:r>
                        <a:rPr lang="en-IN" sz="1600" dirty="0" err="1">
                          <a:effectLst/>
                        </a:rPr>
                        <a:t>IoC</a:t>
                      </a:r>
                      <a:endParaRPr lang="en-IN" sz="16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effectLst/>
                        </a:rPr>
                        <a:t>ViewBag</a:t>
                      </a:r>
                      <a:endParaRPr lang="en-IN" sz="16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8240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8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132332"/>
              </p:ext>
            </p:extLst>
          </p:nvPr>
        </p:nvGraphicFramePr>
        <p:xfrm>
          <a:off x="578070" y="1207210"/>
          <a:ext cx="10972799" cy="4388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003">
                  <a:extLst>
                    <a:ext uri="{9D8B030D-6E8A-4147-A177-3AD203B41FA5}">
                      <a16:colId xmlns:a16="http://schemas.microsoft.com/office/drawing/2014/main" val="1172818490"/>
                    </a:ext>
                  </a:extLst>
                </a:gridCol>
                <a:gridCol w="1886378">
                  <a:extLst>
                    <a:ext uri="{9D8B030D-6E8A-4147-A177-3AD203B41FA5}">
                      <a16:colId xmlns:a16="http://schemas.microsoft.com/office/drawing/2014/main" val="3776132843"/>
                    </a:ext>
                  </a:extLst>
                </a:gridCol>
                <a:gridCol w="1732835">
                  <a:extLst>
                    <a:ext uri="{9D8B030D-6E8A-4147-A177-3AD203B41FA5}">
                      <a16:colId xmlns:a16="http://schemas.microsoft.com/office/drawing/2014/main" val="1152675890"/>
                    </a:ext>
                  </a:extLst>
                </a:gridCol>
                <a:gridCol w="2094757">
                  <a:extLst>
                    <a:ext uri="{9D8B030D-6E8A-4147-A177-3AD203B41FA5}">
                      <a16:colId xmlns:a16="http://schemas.microsoft.com/office/drawing/2014/main" val="1914548757"/>
                    </a:ext>
                  </a:extLst>
                </a:gridCol>
                <a:gridCol w="3665826">
                  <a:extLst>
                    <a:ext uri="{9D8B030D-6E8A-4147-A177-3AD203B41FA5}">
                      <a16:colId xmlns:a16="http://schemas.microsoft.com/office/drawing/2014/main" val="1463889757"/>
                    </a:ext>
                  </a:extLst>
                </a:gridCol>
              </a:tblGrid>
              <a:tr h="1430886"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MVC 4.0</a:t>
                      </a:r>
                    </a:p>
                  </a:txBody>
                  <a:tcPr marL="47625" marR="47625" marT="47625" marB="476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b="0" dirty="0">
                          <a:solidFill>
                            <a:schemeClr val="tx1"/>
                          </a:solidFill>
                          <a:effectLst/>
                        </a:rPr>
                        <a:t>VS 2010 SP1,</a:t>
                      </a:r>
                      <a:br>
                        <a:rPr lang="sv-SE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sv-SE" b="0" dirty="0">
                          <a:solidFill>
                            <a:schemeClr val="tx1"/>
                          </a:solidFill>
                          <a:effectLst/>
                        </a:rPr>
                        <a:t>VS 2012</a:t>
                      </a:r>
                    </a:p>
                  </a:txBody>
                  <a:tcPr marL="47625" marR="47625" marT="47625" marB="476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.NET 4.0/4.5</a:t>
                      </a:r>
                    </a:p>
                  </a:txBody>
                  <a:tcPr marL="47625" marR="47625" marT="47625" marB="476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15-Aug-2012</a:t>
                      </a:r>
                    </a:p>
                  </a:txBody>
                  <a:tcPr marL="47625" marR="47625" marT="47625" marB="476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Mobile project template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Bundling and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effectLst/>
                        </a:rPr>
                        <a:t>minification</a:t>
                      </a:r>
                      <a:endParaRPr lang="en-IN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Support for Windows Azure SDK</a:t>
                      </a:r>
                    </a:p>
                  </a:txBody>
                  <a:tcPr marL="47625" marR="47625" marT="47625" marB="476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72897"/>
                  </a:ext>
                </a:extLst>
              </a:tr>
              <a:tr h="1920791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MVC 5.0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VS 2013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.NET 4.5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17-oct-2013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effectLst/>
                        </a:rPr>
                        <a:t>Authentication filters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effectLst/>
                        </a:rPr>
                        <a:t>Bootstrap support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effectLst/>
                        </a:rPr>
                        <a:t>New scaffolding items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>
                          <a:effectLst/>
                        </a:rPr>
                        <a:t>ASP.Net</a:t>
                      </a:r>
                      <a:r>
                        <a:rPr lang="en-IN" dirty="0">
                          <a:effectLst/>
                        </a:rPr>
                        <a:t> Identity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3938454"/>
                  </a:ext>
                </a:extLst>
              </a:tr>
              <a:tr h="1037105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MVC 5.2</a:t>
                      </a:r>
                      <a:r>
                        <a:rPr lang="en-IN" dirty="0">
                          <a:effectLst/>
                        </a:rPr>
                        <a:t> - Current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VS 2013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.NET 4.5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28-Aug-2014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effectLst/>
                        </a:rPr>
                        <a:t>Attribute based routing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effectLst/>
                        </a:rPr>
                        <a:t>bug fixes and minor features </a:t>
                      </a:r>
                      <a:r>
                        <a:rPr lang="en-IN" dirty="0" err="1">
                          <a:effectLst/>
                        </a:rPr>
                        <a:t>upate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1576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59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Points to Remember 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MVC </a:t>
            </a:r>
            <a:r>
              <a:rPr lang="en-IN" dirty="0"/>
              <a:t>stands for Model, View and Controller.</a:t>
            </a:r>
          </a:p>
          <a:p>
            <a:r>
              <a:rPr lang="en-IN" dirty="0"/>
              <a:t>Model is responsible for maintaining application data and business logic.</a:t>
            </a:r>
          </a:p>
          <a:p>
            <a:r>
              <a:rPr lang="en-IN" dirty="0"/>
              <a:t>View is a user interface of the application, which displays the data.</a:t>
            </a:r>
          </a:p>
          <a:p>
            <a:r>
              <a:rPr lang="en-IN" dirty="0"/>
              <a:t>Controller handles user's requests and renders appropriate View with Model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53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420" y="365126"/>
            <a:ext cx="10418379" cy="1053772"/>
          </a:xfrm>
        </p:spPr>
        <p:txBody>
          <a:bodyPr>
            <a:normAutofit fontScale="90000"/>
          </a:bodyPr>
          <a:lstStyle/>
          <a:p>
            <a:r>
              <a:rPr lang="en-IN" sz="4900" b="1" dirty="0">
                <a:solidFill>
                  <a:schemeClr val="accent2">
                    <a:lumMod val="50000"/>
                  </a:schemeClr>
                </a:solidFill>
              </a:rPr>
              <a:t>Create first simple MVC </a:t>
            </a:r>
            <a:r>
              <a:rPr lang="en-IN" sz="4900" b="1" dirty="0" smtClean="0">
                <a:solidFill>
                  <a:schemeClr val="accent2">
                    <a:lumMod val="50000"/>
                  </a:schemeClr>
                </a:solidFill>
              </a:rPr>
              <a:t>application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2024" y="1625928"/>
            <a:ext cx="5174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417" y="221728"/>
            <a:ext cx="10515600" cy="85306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4900" b="1" dirty="0" smtClean="0">
                <a:solidFill>
                  <a:schemeClr val="accent2">
                    <a:lumMod val="50000"/>
                  </a:schemeClr>
                </a:solidFill>
              </a:rPr>
              <a:t>Creating your </a:t>
            </a:r>
            <a:r>
              <a:rPr lang="en-IN" sz="4900" b="1" dirty="0">
                <a:solidFill>
                  <a:schemeClr val="accent2">
                    <a:lumMod val="50000"/>
                  </a:schemeClr>
                </a:solidFill>
              </a:rPr>
              <a:t>asp.net </a:t>
            </a:r>
            <a:r>
              <a:rPr lang="en-IN" sz="4900" b="1" dirty="0" err="1">
                <a:solidFill>
                  <a:schemeClr val="accent2">
                    <a:lumMod val="50000"/>
                  </a:schemeClr>
                </a:solidFill>
              </a:rPr>
              <a:t>mvc</a:t>
            </a:r>
            <a:r>
              <a:rPr lang="en-IN" sz="49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4900" b="1" dirty="0" smtClean="0">
                <a:solidFill>
                  <a:schemeClr val="accent2">
                    <a:lumMod val="50000"/>
                  </a:schemeClr>
                </a:solidFill>
              </a:rPr>
              <a:t>application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501" y="1259856"/>
            <a:ext cx="4152900" cy="1409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0712" y="2516797"/>
            <a:ext cx="4511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  <a:hlinkClick r:id="rId3"/>
              </a:rPr>
              <a:t>http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  <a:hlinkClick r:id="rId3"/>
              </a:rPr>
              <a:t>://</a:t>
            </a:r>
            <a:r>
              <a:rPr lang="en-IN" dirty="0" smtClean="0">
                <a:solidFill>
                  <a:srgbClr val="333333"/>
                </a:solidFill>
                <a:hlinkClick r:id="rId3"/>
              </a:rPr>
              <a:t>localhost/MVCDemo/Home/index</a:t>
            </a:r>
            <a:endParaRPr lang="en-IN" dirty="0" smtClean="0">
              <a:solidFill>
                <a:srgbClr val="333333"/>
              </a:solidFill>
            </a:endParaRPr>
          </a:p>
          <a:p>
            <a:r>
              <a:rPr lang="en-IN" dirty="0">
                <a:solidFill>
                  <a:srgbClr val="333333"/>
                </a:solidFill>
              </a:rPr>
              <a:t> </a:t>
            </a:r>
            <a:r>
              <a:rPr lang="en-IN" dirty="0" smtClean="0">
                <a:solidFill>
                  <a:srgbClr val="333333"/>
                </a:solidFill>
              </a:rPr>
              <a:t>            ↓                 ↓             </a:t>
            </a:r>
            <a:r>
              <a:rPr lang="en-IN" dirty="0">
                <a:solidFill>
                  <a:srgbClr val="333333"/>
                </a:solidFill>
              </a:rPr>
              <a:t>↓</a:t>
            </a:r>
            <a:endParaRPr lang="en-IN" dirty="0" smtClean="0">
              <a:solidFill>
                <a:srgbClr val="333333"/>
              </a:solidFill>
            </a:endParaRPr>
          </a:p>
          <a:p>
            <a:r>
              <a:rPr lang="en-IN" dirty="0">
                <a:solidFill>
                  <a:srgbClr val="333333"/>
                </a:solidFill>
              </a:rPr>
              <a:t> </a:t>
            </a:r>
            <a:r>
              <a:rPr lang="en-IN" dirty="0" smtClean="0">
                <a:solidFill>
                  <a:srgbClr val="333333"/>
                </a:solidFill>
              </a:rPr>
              <a:t>        </a:t>
            </a:r>
            <a:r>
              <a:rPr lang="en-IN" dirty="0" smtClean="0">
                <a:solidFill>
                  <a:srgbClr val="C00000"/>
                </a:solidFill>
              </a:rPr>
              <a:t>Server</a:t>
            </a:r>
            <a:r>
              <a:rPr lang="en-IN" dirty="0" smtClean="0">
                <a:solidFill>
                  <a:srgbClr val="333333"/>
                </a:solidFill>
              </a:rPr>
              <a:t>           </a:t>
            </a:r>
            <a:r>
              <a:rPr lang="en-IN" dirty="0" smtClean="0">
                <a:solidFill>
                  <a:srgbClr val="C00000"/>
                </a:solidFill>
              </a:rPr>
              <a:t>Project</a:t>
            </a:r>
            <a:r>
              <a:rPr lang="en-IN" dirty="0" smtClean="0">
                <a:solidFill>
                  <a:srgbClr val="333333"/>
                </a:solidFill>
              </a:rPr>
              <a:t>      </a:t>
            </a:r>
            <a:r>
              <a:rPr lang="en-IN" dirty="0" smtClean="0">
                <a:solidFill>
                  <a:srgbClr val="C00000"/>
                </a:solidFill>
              </a:rPr>
              <a:t>Controller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92626" y="5666256"/>
            <a:ext cx="50370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In the URL </a:t>
            </a:r>
            <a:r>
              <a:rPr lang="en-IN" b="1" dirty="0">
                <a:solidFill>
                  <a:srgbClr val="333333"/>
                </a:solidFill>
                <a:latin typeface="Arial" panose="020B0604020202020204" pitchFamily="34" charset="0"/>
              </a:rPr>
              <a:t>"Home"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is the </a:t>
            </a:r>
            <a:r>
              <a:rPr lang="en-IN" b="1" dirty="0">
                <a:solidFill>
                  <a:srgbClr val="333333"/>
                </a:solidFill>
                <a:latin typeface="Arial" panose="020B0604020202020204" pitchFamily="34" charset="0"/>
              </a:rPr>
              <a:t>name of the controller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and </a:t>
            </a:r>
            <a:r>
              <a:rPr lang="en-IN" b="1" dirty="0">
                <a:solidFill>
                  <a:srgbClr val="333333"/>
                </a:solidFill>
                <a:latin typeface="Arial" panose="020B0604020202020204" pitchFamily="34" charset="0"/>
              </a:rPr>
              <a:t>"Index"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is the </a:t>
            </a:r>
            <a:r>
              <a:rPr lang="en-IN" b="1" dirty="0">
                <a:solidFill>
                  <a:srgbClr val="333333"/>
                </a:solidFill>
                <a:latin typeface="Arial" panose="020B0604020202020204" pitchFamily="34" charset="0"/>
              </a:rPr>
              <a:t>method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within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HomeController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class. 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804955" y="5666256"/>
            <a:ext cx="4635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Where as in web forms application, the </a:t>
            </a:r>
            <a:r>
              <a:rPr lang="en-IN" b="1" dirty="0">
                <a:solidFill>
                  <a:srgbClr val="333333"/>
                </a:solidFill>
                <a:latin typeface="Arial" panose="020B0604020202020204" pitchFamily="34" charset="0"/>
              </a:rPr>
              <a:t>URL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is mapped to a </a:t>
            </a:r>
            <a:r>
              <a:rPr lang="en-IN" b="1" dirty="0">
                <a:solidFill>
                  <a:srgbClr val="333333"/>
                </a:solidFill>
                <a:latin typeface="Arial" panose="020B0604020202020204" pitchFamily="34" charset="0"/>
              </a:rPr>
              <a:t>physical file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843752" y="2793797"/>
            <a:ext cx="5596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http://</a:t>
            </a:r>
            <a:r>
              <a:rPr lang="en-IN" dirty="0" smtClean="0">
                <a:hlinkClick r:id="rId4"/>
              </a:rPr>
              <a:t>localhost:62423/WebFormsDemo/WebForm1.aspx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502" y="3634372"/>
            <a:ext cx="4076700" cy="1514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426" y="1374572"/>
            <a:ext cx="4343400" cy="14192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709" y="3615322"/>
            <a:ext cx="54864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6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ASP.NET MVC Folder Structure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329" y="1602827"/>
            <a:ext cx="8198069" cy="52551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err="1"/>
              <a:t>App_Data</a:t>
            </a:r>
            <a:r>
              <a:rPr lang="en-IN" sz="2400" dirty="0" smtClean="0"/>
              <a:t>:</a:t>
            </a:r>
            <a:r>
              <a:rPr lang="en-IN" dirty="0"/>
              <a:t> </a:t>
            </a:r>
            <a:r>
              <a:rPr lang="en-IN" sz="1800" dirty="0"/>
              <a:t>A</a:t>
            </a:r>
            <a:r>
              <a:rPr lang="en-IN" sz="1800" dirty="0" smtClean="0"/>
              <a:t>pplication </a:t>
            </a:r>
            <a:r>
              <a:rPr lang="en-IN" sz="1800" dirty="0"/>
              <a:t>data files like </a:t>
            </a:r>
            <a:r>
              <a:rPr lang="en-IN" sz="1800" dirty="0" err="1"/>
              <a:t>LocalDB</a:t>
            </a:r>
            <a:r>
              <a:rPr lang="en-IN" sz="1800" dirty="0"/>
              <a:t>, .</a:t>
            </a:r>
            <a:r>
              <a:rPr lang="en-IN" sz="1800" dirty="0" err="1"/>
              <a:t>mdf</a:t>
            </a:r>
            <a:r>
              <a:rPr lang="en-IN" sz="1800" dirty="0"/>
              <a:t> files, xml files and other data related files. IIS will never serve files from </a:t>
            </a:r>
            <a:r>
              <a:rPr lang="en-IN" sz="1800" dirty="0" err="1"/>
              <a:t>App_Data</a:t>
            </a:r>
            <a:r>
              <a:rPr lang="en-IN" sz="1800" dirty="0"/>
              <a:t> folder.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err="1"/>
              <a:t>App_Start</a:t>
            </a:r>
            <a:r>
              <a:rPr lang="en-IN" sz="2400" dirty="0" smtClean="0"/>
              <a:t>:</a:t>
            </a:r>
            <a:r>
              <a:rPr lang="en-IN" dirty="0"/>
              <a:t> </a:t>
            </a:r>
            <a:r>
              <a:rPr lang="en-IN" sz="1800" dirty="0"/>
              <a:t>files which will be executed when the application starts.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Controllers:</a:t>
            </a:r>
            <a:r>
              <a:rPr lang="en-IN" dirty="0"/>
              <a:t> </a:t>
            </a:r>
            <a:r>
              <a:rPr lang="en-IN" sz="1800" dirty="0"/>
              <a:t>Controllers folder contains class files for the controllers. Controllers handles users' request and returns a response. MVC requires the name of all controller files to end with </a:t>
            </a:r>
            <a:r>
              <a:rPr lang="en-IN" sz="1800" dirty="0" smtClean="0"/>
              <a:t> Controller</a:t>
            </a: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Models:</a:t>
            </a:r>
            <a:r>
              <a:rPr lang="en-IN" dirty="0"/>
              <a:t> </a:t>
            </a:r>
            <a:r>
              <a:rPr lang="en-IN" sz="1800" dirty="0"/>
              <a:t>Models folder contains model class </a:t>
            </a:r>
            <a:r>
              <a:rPr lang="en-IN" sz="1800" dirty="0" smtClean="0"/>
              <a:t>files for manipulating application data</a:t>
            </a: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Views</a:t>
            </a:r>
            <a:r>
              <a:rPr lang="en-IN" sz="1800" dirty="0" smtClean="0"/>
              <a:t>: Html files for application</a:t>
            </a:r>
          </a:p>
          <a:p>
            <a:pPr lvl="1"/>
            <a:r>
              <a:rPr lang="en-IN" sz="1800" dirty="0" smtClean="0"/>
              <a:t>Separate </a:t>
            </a:r>
            <a:r>
              <a:rPr lang="en-IN" sz="1800" dirty="0"/>
              <a:t>folder for each </a:t>
            </a:r>
            <a:r>
              <a:rPr lang="en-IN" sz="1800" dirty="0" smtClean="0"/>
              <a:t>controllers. </a:t>
            </a:r>
            <a:r>
              <a:rPr lang="en-IN" sz="1800" dirty="0" err="1" smtClean="0"/>
              <a:t>Eg:Home</a:t>
            </a:r>
            <a:r>
              <a:rPr lang="en-IN" sz="1800" dirty="0" smtClean="0"/>
              <a:t> folder for Home Controller .</a:t>
            </a:r>
          </a:p>
          <a:p>
            <a:pPr lvl="1"/>
            <a:r>
              <a:rPr lang="en-IN" sz="1800" dirty="0" smtClean="0"/>
              <a:t>Shared folder shares files across all controllers. </a:t>
            </a:r>
            <a:r>
              <a:rPr lang="en-IN" sz="1800" dirty="0" err="1" smtClean="0"/>
              <a:t>Eg:layout</a:t>
            </a:r>
            <a:r>
              <a:rPr lang="en-IN" sz="1800" dirty="0" smtClean="0"/>
              <a:t> files</a:t>
            </a:r>
            <a:endParaRPr lang="en-IN" sz="18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0" y="1538288"/>
            <a:ext cx="27051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3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366" y="228491"/>
            <a:ext cx="10515600" cy="791013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Controllers in MVC application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83" y="1135117"/>
            <a:ext cx="10660117" cy="5041846"/>
          </a:xfrm>
        </p:spPr>
        <p:txBody>
          <a:bodyPr/>
          <a:lstStyle/>
          <a:p>
            <a:endParaRPr lang="en-IN" sz="1600" dirty="0" smtClean="0">
              <a:solidFill>
                <a:srgbClr val="333333"/>
              </a:solidFill>
              <a:hlinkClick r:id="rId2"/>
            </a:endParaRPr>
          </a:p>
          <a:p>
            <a:r>
              <a:rPr lang="en-IN" sz="1800" dirty="0" smtClean="0"/>
              <a:t>Handles incoming URL request.</a:t>
            </a:r>
            <a:endParaRPr lang="en-IN" sz="1800" dirty="0">
              <a:hlinkClick r:id="rId2"/>
            </a:endParaRPr>
          </a:p>
          <a:p>
            <a:r>
              <a:rPr lang="en-IN" sz="1800" dirty="0" smtClean="0">
                <a:solidFill>
                  <a:srgbClr val="494949"/>
                </a:solidFill>
              </a:rPr>
              <a:t>Base </a:t>
            </a:r>
            <a:r>
              <a:rPr lang="en-IN" sz="1800" dirty="0">
                <a:solidFill>
                  <a:srgbClr val="494949"/>
                </a:solidFill>
              </a:rPr>
              <a:t>class </a:t>
            </a:r>
            <a:r>
              <a:rPr lang="en-IN" sz="1800" i="1" dirty="0" err="1" smtClean="0">
                <a:solidFill>
                  <a:srgbClr val="494949"/>
                </a:solidFill>
              </a:rPr>
              <a:t>System.Web.Mvc.Controller</a:t>
            </a:r>
            <a:r>
              <a:rPr lang="en-IN" sz="1800" i="1" dirty="0" smtClean="0">
                <a:solidFill>
                  <a:srgbClr val="494949"/>
                </a:solidFill>
              </a:rPr>
              <a:t>.</a:t>
            </a:r>
          </a:p>
          <a:p>
            <a:r>
              <a:rPr lang="en-IN" sz="1800" dirty="0">
                <a:solidFill>
                  <a:srgbClr val="494949"/>
                </a:solidFill>
              </a:rPr>
              <a:t>Controller class contains public methods called </a:t>
            </a:r>
            <a:r>
              <a:rPr lang="en-IN" sz="1800" b="1" dirty="0">
                <a:solidFill>
                  <a:srgbClr val="494949"/>
                </a:solidFill>
              </a:rPr>
              <a:t>Action</a:t>
            </a:r>
            <a:r>
              <a:rPr lang="en-IN" sz="1800" dirty="0">
                <a:solidFill>
                  <a:srgbClr val="494949"/>
                </a:solidFill>
              </a:rPr>
              <a:t> methods</a:t>
            </a:r>
            <a:r>
              <a:rPr lang="en-IN" sz="1800" dirty="0" smtClean="0">
                <a:solidFill>
                  <a:srgbClr val="494949"/>
                </a:solidFill>
              </a:rPr>
              <a:t>.</a:t>
            </a:r>
          </a:p>
          <a:p>
            <a:r>
              <a:rPr lang="en-IN" sz="1800" dirty="0" smtClean="0">
                <a:solidFill>
                  <a:srgbClr val="494949"/>
                </a:solidFill>
              </a:rPr>
              <a:t>Every </a:t>
            </a:r>
            <a:r>
              <a:rPr lang="en-IN" sz="1800" dirty="0">
                <a:solidFill>
                  <a:srgbClr val="494949"/>
                </a:solidFill>
              </a:rPr>
              <a:t>controller class name must end with a word </a:t>
            </a:r>
            <a:r>
              <a:rPr lang="en-IN" sz="1800" b="1" dirty="0" smtClean="0">
                <a:solidFill>
                  <a:srgbClr val="494949"/>
                </a:solidFill>
              </a:rPr>
              <a:t>Controller. </a:t>
            </a:r>
            <a:r>
              <a:rPr lang="en-IN" sz="1800" b="1" dirty="0" err="1" smtClean="0">
                <a:solidFill>
                  <a:srgbClr val="494949"/>
                </a:solidFill>
              </a:rPr>
              <a:t>Eg</a:t>
            </a:r>
            <a:r>
              <a:rPr lang="en-IN" sz="1800" dirty="0" err="1" smtClean="0">
                <a:solidFill>
                  <a:srgbClr val="494949"/>
                </a:solidFill>
              </a:rPr>
              <a:t>:Controller</a:t>
            </a:r>
            <a:r>
              <a:rPr lang="en-IN" sz="1800" dirty="0" smtClean="0">
                <a:solidFill>
                  <a:srgbClr val="494949"/>
                </a:solidFill>
              </a:rPr>
              <a:t> for student must be </a:t>
            </a:r>
            <a:r>
              <a:rPr lang="en-IN" sz="1800" b="1" dirty="0" err="1" smtClean="0">
                <a:solidFill>
                  <a:srgbClr val="494949"/>
                </a:solidFill>
              </a:rPr>
              <a:t>StudentController</a:t>
            </a:r>
            <a:r>
              <a:rPr lang="en-IN" sz="1800" dirty="0" smtClean="0">
                <a:solidFill>
                  <a:srgbClr val="494949"/>
                </a:solidFill>
              </a:rPr>
              <a:t>.</a:t>
            </a:r>
          </a:p>
          <a:p>
            <a:r>
              <a:rPr lang="en-IN" sz="1800" dirty="0" smtClean="0"/>
              <a:t>Every controller class must be located in Controller folder of MVC folder structure.</a:t>
            </a:r>
            <a:endParaRPr lang="en-IN" sz="1800" dirty="0" smtClean="0">
              <a:solidFill>
                <a:srgbClr val="333333"/>
              </a:solidFill>
              <a:hlinkClick r:id="rId2"/>
            </a:endParaRPr>
          </a:p>
          <a:p>
            <a:endParaRPr lang="en-IN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91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041" y="217982"/>
            <a:ext cx="10515600" cy="759482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Adding a new Controller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980" y="1975944"/>
            <a:ext cx="4263914" cy="29649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2248" y="1975944"/>
            <a:ext cx="72206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5B5B5B"/>
                </a:solidFill>
                <a:latin typeface="Verdana" panose="020B0604030504040204" pitchFamily="34" charset="0"/>
              </a:rPr>
              <a:t>Scaffolding: </a:t>
            </a:r>
            <a:r>
              <a:rPr lang="en-IN" dirty="0" smtClean="0">
                <a:solidFill>
                  <a:srgbClr val="5B5B5B"/>
                </a:solidFill>
                <a:latin typeface="Verdana" panose="020B0604030504040204" pitchFamily="34" charset="0"/>
              </a:rPr>
              <a:t>Automatic code generation framework</a:t>
            </a:r>
          </a:p>
          <a:p>
            <a:endParaRPr lang="en-IN" dirty="0">
              <a:solidFill>
                <a:srgbClr val="5B5B5B"/>
              </a:solidFill>
              <a:latin typeface="Verdana" panose="020B0604030504040204" pitchFamily="34" charset="0"/>
            </a:endParaRPr>
          </a:p>
          <a:p>
            <a:endParaRPr lang="en-IN" dirty="0" smtClean="0">
              <a:solidFill>
                <a:srgbClr val="5B5B5B"/>
              </a:solidFill>
              <a:latin typeface="Verdana" panose="020B0604030504040204" pitchFamily="34" charset="0"/>
            </a:endParaRPr>
          </a:p>
          <a:p>
            <a:endParaRPr lang="en-IN" dirty="0">
              <a:solidFill>
                <a:srgbClr val="5B5B5B"/>
              </a:solidFill>
              <a:latin typeface="Verdana" panose="020B0604030504040204" pitchFamily="34" charset="0"/>
            </a:endParaRPr>
          </a:p>
          <a:p>
            <a:endParaRPr lang="en-IN" dirty="0" smtClean="0">
              <a:solidFill>
                <a:srgbClr val="5B5B5B"/>
              </a:solidFill>
              <a:latin typeface="Verdana" panose="020B0604030504040204" pitchFamily="34" charset="0"/>
            </a:endParaRPr>
          </a:p>
          <a:p>
            <a:endParaRPr lang="en-IN" dirty="0">
              <a:solidFill>
                <a:srgbClr val="5B5B5B"/>
              </a:solidFill>
              <a:latin typeface="Verdana" panose="020B0604030504040204" pitchFamily="34" charset="0"/>
            </a:endParaRPr>
          </a:p>
          <a:p>
            <a:endParaRPr lang="en-IN" dirty="0" smtClean="0">
              <a:solidFill>
                <a:srgbClr val="5B5B5B"/>
              </a:solidFill>
              <a:latin typeface="Verdana" panose="020B0604030504040204" pitchFamily="34" charset="0"/>
            </a:endParaRPr>
          </a:p>
          <a:p>
            <a:endParaRPr lang="en-IN" dirty="0">
              <a:solidFill>
                <a:srgbClr val="5B5B5B"/>
              </a:solidFill>
              <a:latin typeface="Verdana" panose="020B0604030504040204" pitchFamily="34" charset="0"/>
            </a:endParaRPr>
          </a:p>
          <a:p>
            <a:endParaRPr lang="en-IN" dirty="0" smtClean="0">
              <a:solidFill>
                <a:srgbClr val="5B5B5B"/>
              </a:solidFill>
              <a:latin typeface="Verdana" panose="020B0604030504040204" pitchFamily="34" charset="0"/>
            </a:endParaRPr>
          </a:p>
          <a:p>
            <a:endParaRPr lang="en-IN" dirty="0">
              <a:solidFill>
                <a:srgbClr val="5B5B5B"/>
              </a:solidFill>
              <a:latin typeface="Verdana" panose="020B0604030504040204" pitchFamily="34" charset="0"/>
            </a:endParaRPr>
          </a:p>
          <a:p>
            <a:endParaRPr lang="en-IN" dirty="0" smtClean="0">
              <a:solidFill>
                <a:srgbClr val="5B5B5B"/>
              </a:solidFill>
              <a:latin typeface="Verdana" panose="020B0604030504040204" pitchFamily="34" charset="0"/>
            </a:endParaRPr>
          </a:p>
          <a:p>
            <a:endParaRPr lang="en-IN" dirty="0">
              <a:solidFill>
                <a:srgbClr val="5B5B5B"/>
              </a:solidFill>
              <a:latin typeface="Verdana" panose="020B0604030504040204" pitchFamily="34" charset="0"/>
            </a:endParaRPr>
          </a:p>
          <a:p>
            <a:endParaRPr lang="en-IN" dirty="0" smtClean="0">
              <a:solidFill>
                <a:srgbClr val="5B5B5B"/>
              </a:solidFill>
              <a:latin typeface="Verdana" panose="020B0604030504040204" pitchFamily="34" charset="0"/>
            </a:endParaRPr>
          </a:p>
          <a:p>
            <a:endParaRPr lang="en-IN" dirty="0">
              <a:solidFill>
                <a:srgbClr val="5B5B5B"/>
              </a:solidFill>
              <a:latin typeface="Verdana" panose="020B0604030504040204" pitchFamily="34" charset="0"/>
            </a:endParaRPr>
          </a:p>
          <a:p>
            <a:endParaRPr lang="en-IN" dirty="0" smtClean="0">
              <a:solidFill>
                <a:srgbClr val="5B5B5B"/>
              </a:solidFill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rgbClr val="5B5B5B"/>
                </a:solidFill>
                <a:latin typeface="Verdana" panose="020B0604030504040204" pitchFamily="34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924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614" y="651641"/>
            <a:ext cx="7872249" cy="6473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494949"/>
                </a:solidFill>
              </a:rPr>
              <a:t>Student Controller derives from controller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494949"/>
                </a:solidFill>
              </a:rPr>
              <a:t>Base </a:t>
            </a:r>
            <a:r>
              <a:rPr lang="en-IN" dirty="0">
                <a:solidFill>
                  <a:srgbClr val="494949"/>
                </a:solidFill>
              </a:rPr>
              <a:t>Controller class contains helper methods that can be used for various purposes</a:t>
            </a:r>
            <a:r>
              <a:rPr lang="en-IN" dirty="0" smtClean="0">
                <a:solidFill>
                  <a:srgbClr val="494949"/>
                </a:solidFill>
              </a:rPr>
              <a:t>.</a:t>
            </a:r>
          </a:p>
          <a:p>
            <a:endParaRPr lang="en-IN" dirty="0">
              <a:solidFill>
                <a:srgbClr val="49494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333333"/>
                </a:solidFill>
                <a:hlinkClick r:id="rId2"/>
              </a:rPr>
              <a:t>http</a:t>
            </a:r>
            <a:r>
              <a:rPr lang="en-IN" dirty="0">
                <a:solidFill>
                  <a:srgbClr val="333333"/>
                </a:solidFill>
                <a:hlinkClick r:id="rId2"/>
              </a:rPr>
              <a:t>://localhost/MVCDemo/Home/index</a:t>
            </a:r>
            <a:r>
              <a:rPr lang="en-IN" dirty="0">
                <a:solidFill>
                  <a:srgbClr val="333333"/>
                </a:solidFill>
              </a:rPr>
              <a:t>   invokes Home Controller and index action methods. </a:t>
            </a:r>
            <a:endParaRPr lang="en-IN" dirty="0" smtClean="0">
              <a:solidFill>
                <a:srgbClr val="333333"/>
              </a:solidFill>
            </a:endParaRPr>
          </a:p>
          <a:p>
            <a:endParaRPr lang="en-IN" dirty="0" smtClean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hlinkClick r:id="rId3"/>
              </a:rPr>
              <a:t>http://</a:t>
            </a:r>
            <a:r>
              <a:rPr lang="en-IN" dirty="0" smtClean="0">
                <a:solidFill>
                  <a:srgbClr val="333333"/>
                </a:solidFill>
                <a:hlinkClick r:id="rId3"/>
              </a:rPr>
              <a:t>localhost:63810/MVCDemo/Student/Index</a:t>
            </a:r>
            <a:r>
              <a:rPr lang="en-IN" dirty="0" smtClean="0">
                <a:solidFill>
                  <a:srgbClr val="333333"/>
                </a:solidFill>
              </a:rPr>
              <a:t> invokes Student </a:t>
            </a:r>
            <a:r>
              <a:rPr lang="en-IN" dirty="0">
                <a:solidFill>
                  <a:srgbClr val="333333"/>
                </a:solidFill>
              </a:rPr>
              <a:t>Controller and index action methods. </a:t>
            </a:r>
            <a:endParaRPr lang="en-IN" dirty="0" smtClean="0">
              <a:solidFill>
                <a:srgbClr val="333333"/>
              </a:solidFill>
            </a:endParaRPr>
          </a:p>
          <a:p>
            <a:endParaRPr lang="en-IN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333333"/>
                </a:solidFill>
              </a:rPr>
              <a:t> How and Where that mapping is defined and stored?</a:t>
            </a:r>
          </a:p>
          <a:p>
            <a:endParaRPr lang="en-IN" b="1" dirty="0" smtClean="0">
              <a:solidFill>
                <a:srgbClr val="333333"/>
              </a:solidFill>
            </a:endParaRPr>
          </a:p>
          <a:p>
            <a:endParaRPr lang="en-IN" b="1" dirty="0">
              <a:solidFill>
                <a:srgbClr val="333333"/>
              </a:solidFill>
            </a:endParaRPr>
          </a:p>
          <a:p>
            <a:endParaRPr lang="en-IN" dirty="0">
              <a:solidFill>
                <a:srgbClr val="333333"/>
              </a:solidFill>
            </a:endParaRPr>
          </a:p>
          <a:p>
            <a:endParaRPr lang="en-IN" dirty="0">
              <a:solidFill>
                <a:srgbClr val="494949"/>
              </a:solidFill>
              <a:latin typeface="Verdana" panose="020B0604030504040204" pitchFamily="34" charset="0"/>
            </a:endParaRPr>
          </a:p>
          <a:p>
            <a:endParaRPr lang="en-IN" dirty="0" smtClean="0">
              <a:solidFill>
                <a:srgbClr val="494949"/>
              </a:solidFill>
              <a:latin typeface="Verdana" panose="020B0604030504040204" pitchFamily="34" charset="0"/>
            </a:endParaRPr>
          </a:p>
          <a:p>
            <a:endParaRPr lang="en-IN" dirty="0">
              <a:solidFill>
                <a:srgbClr val="494949"/>
              </a:solidFill>
              <a:latin typeface="Verdana" panose="020B0604030504040204" pitchFamily="34" charset="0"/>
            </a:endParaRPr>
          </a:p>
          <a:p>
            <a:endParaRPr lang="en-IN" dirty="0" smtClean="0">
              <a:solidFill>
                <a:srgbClr val="494949"/>
              </a:solidFill>
              <a:latin typeface="Verdana" panose="020B0604030504040204" pitchFamily="34" charset="0"/>
            </a:endParaRPr>
          </a:p>
          <a:p>
            <a:endParaRPr lang="en-IN" dirty="0">
              <a:solidFill>
                <a:srgbClr val="494949"/>
              </a:solidFill>
              <a:latin typeface="Verdana" panose="020B0604030504040204" pitchFamily="34" charset="0"/>
            </a:endParaRPr>
          </a:p>
          <a:p>
            <a:endParaRPr lang="en-IN" dirty="0" smtClean="0">
              <a:solidFill>
                <a:srgbClr val="494949"/>
              </a:solidFill>
              <a:latin typeface="Verdana" panose="020B0604030504040204" pitchFamily="34" charset="0"/>
            </a:endParaRPr>
          </a:p>
          <a:p>
            <a:endParaRPr lang="en-IN" dirty="0">
              <a:solidFill>
                <a:srgbClr val="494949"/>
              </a:solidFill>
              <a:latin typeface="Verdana" panose="020B0604030504040204" pitchFamily="34" charset="0"/>
            </a:endParaRPr>
          </a:p>
          <a:p>
            <a:endParaRPr lang="en-IN" dirty="0" smtClean="0">
              <a:solidFill>
                <a:srgbClr val="494949"/>
              </a:solidFill>
              <a:latin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863" y="509094"/>
            <a:ext cx="3933003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0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24" y="112877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Routing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4207" y="1714687"/>
            <a:ext cx="5000000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9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041" y="144407"/>
            <a:ext cx="6981497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Web Application Architecture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33" y="1469970"/>
            <a:ext cx="4393325" cy="2733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" y="1554052"/>
            <a:ext cx="4791075" cy="4714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317" y="3317737"/>
            <a:ext cx="1019340" cy="10193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317" y="4491036"/>
            <a:ext cx="1228725" cy="12668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698124" y="2427890"/>
            <a:ext cx="470418" cy="1786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4698124" y="3822151"/>
            <a:ext cx="470418" cy="1786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4741601" y="5127074"/>
            <a:ext cx="470418" cy="1786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6179" y="1935832"/>
            <a:ext cx="1143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3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2">
                    <a:lumMod val="50000"/>
                  </a:schemeClr>
                </a:solidFill>
              </a:rPr>
              <a:t>       Configure Route</a:t>
            </a:r>
            <a:endParaRPr lang="en-IN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5" y="1240220"/>
            <a:ext cx="5236778" cy="3184635"/>
          </a:xfrm>
        </p:spPr>
        <p:txBody>
          <a:bodyPr>
            <a:normAutofit/>
          </a:bodyPr>
          <a:lstStyle/>
          <a:p>
            <a:r>
              <a:rPr lang="en-IN" sz="1800" dirty="0" smtClean="0"/>
              <a:t>Mapping defined in </a:t>
            </a:r>
            <a:r>
              <a:rPr lang="en-IN" sz="1800" dirty="0" err="1" smtClean="0"/>
              <a:t>Global.asax</a:t>
            </a:r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1800" dirty="0" smtClean="0"/>
              <a:t>Register route Method.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81" y="1665643"/>
            <a:ext cx="4416972" cy="209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9159" y="1240220"/>
            <a:ext cx="5896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/>
              </a:rPr>
              <a:t>http://localhost/MVCDemo/Home/Index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Id is optional</a:t>
            </a:r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044" y="1665644"/>
            <a:ext cx="5415454" cy="23230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0414" y="4540467"/>
            <a:ext cx="10752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5"/>
              </a:rPr>
              <a:t>http://</a:t>
            </a:r>
            <a:r>
              <a:rPr lang="en-IN" dirty="0" smtClean="0">
                <a:hlinkClick r:id="rId5"/>
              </a:rPr>
              <a:t>localhost:63810/MVCDemo/Home/Index/10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5097519" y="2406869"/>
            <a:ext cx="659525" cy="35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933" y="5118289"/>
            <a:ext cx="32194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00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876" y="16542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2">
                    <a:lumMod val="50000"/>
                  </a:schemeClr>
                </a:solidFill>
              </a:rPr>
              <a:t>URL Pattern</a:t>
            </a:r>
            <a:endParaRPr lang="en-IN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7" y="1051034"/>
            <a:ext cx="10828283" cy="5125929"/>
          </a:xfrm>
        </p:spPr>
        <p:txBody>
          <a:bodyPr>
            <a:normAutofit/>
          </a:bodyPr>
          <a:lstStyle/>
          <a:p>
            <a:r>
              <a:rPr lang="en-IN" sz="1800" dirty="0"/>
              <a:t>C</a:t>
            </a:r>
            <a:r>
              <a:rPr lang="en-IN" sz="1800" dirty="0" smtClean="0"/>
              <a:t>onsidered </a:t>
            </a:r>
            <a:r>
              <a:rPr lang="en-IN" sz="1800" dirty="0"/>
              <a:t>only after domain name part in the </a:t>
            </a:r>
            <a:r>
              <a:rPr lang="en-IN" sz="1800" dirty="0" smtClean="0"/>
              <a:t>URL</a:t>
            </a:r>
          </a:p>
          <a:p>
            <a:pPr marL="457200" lvl="1" indent="0">
              <a:buNone/>
            </a:pPr>
            <a:r>
              <a:rPr lang="en-IN" sz="1400" dirty="0" err="1"/>
              <a:t>E</a:t>
            </a:r>
            <a:r>
              <a:rPr lang="en-IN" sz="1600" dirty="0" err="1"/>
              <a:t>g</a:t>
            </a:r>
            <a:r>
              <a:rPr lang="en-IN" sz="1600" dirty="0" smtClean="0"/>
              <a:t>: </a:t>
            </a:r>
            <a:r>
              <a:rPr lang="en-IN" sz="1600" dirty="0" smtClean="0">
                <a:hlinkClick r:id="rId2"/>
              </a:rPr>
              <a:t>http</a:t>
            </a:r>
            <a:r>
              <a:rPr lang="en-IN" sz="1600" dirty="0">
                <a:hlinkClick r:id="rId2"/>
              </a:rPr>
              <a:t>://</a:t>
            </a:r>
            <a:r>
              <a:rPr lang="en-IN" sz="1600" dirty="0" smtClean="0">
                <a:hlinkClick r:id="rId2"/>
              </a:rPr>
              <a:t>localhost:63810/MVCDemo/Home/Index</a:t>
            </a:r>
            <a:endParaRPr lang="en-IN" sz="1600" dirty="0" smtClean="0"/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>
                <a:hlinkClick r:id="rId3"/>
              </a:rPr>
              <a:t>http://localhost:63810/MVCDemo</a:t>
            </a:r>
            <a:r>
              <a:rPr lang="en-IN" sz="1800" dirty="0" smtClean="0">
                <a:hlinkClick r:id="rId3"/>
              </a:rPr>
              <a:t>/</a:t>
            </a:r>
            <a:r>
              <a:rPr lang="en-IN" sz="1800" dirty="0" smtClean="0"/>
              <a:t>                               invokes default parameters</a:t>
            </a:r>
            <a:endParaRPr lang="en-IN" sz="1800" dirty="0"/>
          </a:p>
        </p:txBody>
      </p:sp>
      <p:sp>
        <p:nvSpPr>
          <p:cNvPr id="4" name="Right Arrow 3"/>
          <p:cNvSpPr/>
          <p:nvPr/>
        </p:nvSpPr>
        <p:spPr>
          <a:xfrm>
            <a:off x="4298731" y="2167651"/>
            <a:ext cx="1292773" cy="14714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14" y="2721523"/>
            <a:ext cx="7686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6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Task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Action Method</a:t>
            </a:r>
          </a:p>
          <a:p>
            <a:r>
              <a:rPr lang="en-IN" sz="1800" dirty="0" smtClean="0"/>
              <a:t>Action Verbs</a:t>
            </a:r>
          </a:p>
          <a:p>
            <a:r>
              <a:rPr lang="en-IN" sz="1800" dirty="0" smtClean="0"/>
              <a:t>Action Selectors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33505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7779" y="147144"/>
            <a:ext cx="71995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2">
                    <a:lumMod val="50000"/>
                  </a:schemeClr>
                </a:solidFill>
              </a:rPr>
              <a:t>Views in an </a:t>
            </a:r>
            <a:r>
              <a:rPr lang="en-IN" sz="4400" b="1" dirty="0" err="1">
                <a:solidFill>
                  <a:schemeClr val="accent2">
                    <a:lumMod val="50000"/>
                  </a:schemeClr>
                </a:solidFill>
              </a:rPr>
              <a:t>mvc</a:t>
            </a:r>
            <a:r>
              <a:rPr lang="en-IN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4400" b="1" dirty="0" smtClean="0">
                <a:solidFill>
                  <a:schemeClr val="accent2">
                    <a:lumMod val="50000"/>
                  </a:schemeClr>
                </a:solidFill>
              </a:rPr>
              <a:t>application</a:t>
            </a:r>
          </a:p>
          <a:p>
            <a:endParaRPr lang="en-IN" sz="4400" b="1" i="0" dirty="0"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06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69" y="365126"/>
            <a:ext cx="6127532" cy="706930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Models in MVC application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2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44407"/>
            <a:ext cx="3744310" cy="1325563"/>
          </a:xfrm>
        </p:spPr>
        <p:txBody>
          <a:bodyPr/>
          <a:lstStyle/>
          <a:p>
            <a:pPr marL="484632"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Web Browser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9655" y="1790700"/>
            <a:ext cx="501869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primary purpose is to bring information resources to the user.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 application for retrieving, presenting, and traversing information resources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Technology consists of Combination of </a:t>
            </a:r>
            <a:r>
              <a:rPr lang="en-US" sz="2400" dirty="0" err="1" smtClean="0"/>
              <a:t>Html,CSS,Javascript</a:t>
            </a:r>
            <a:endParaRPr lang="en-US" sz="2400" dirty="0"/>
          </a:p>
        </p:txBody>
      </p:sp>
      <p:pic>
        <p:nvPicPr>
          <p:cNvPr id="4" name="Picture 3" descr="browsers-ic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746" y="2057400"/>
            <a:ext cx="377145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6387"/>
            <a:ext cx="3258207" cy="1325563"/>
          </a:xfrm>
        </p:spPr>
        <p:txBody>
          <a:bodyPr/>
          <a:lstStyle/>
          <a:p>
            <a:pPr marL="484632"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Web Server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82775"/>
            <a:ext cx="8229600" cy="2731266"/>
          </a:xfrm>
        </p:spPr>
        <p:txBody>
          <a:bodyPr/>
          <a:lstStyle/>
          <a:p>
            <a:pPr eaLnBrk="1" hangingPunct="1"/>
            <a:r>
              <a:rPr lang="en-US" dirty="0" smtClean="0"/>
              <a:t>The term </a:t>
            </a:r>
            <a:r>
              <a:rPr lang="en-US" b="1" dirty="0" smtClean="0"/>
              <a:t>web server</a:t>
            </a:r>
            <a:r>
              <a:rPr lang="en-US" dirty="0" smtClean="0"/>
              <a:t> </a:t>
            </a:r>
            <a:r>
              <a:rPr lang="en-US" dirty="0" smtClean="0"/>
              <a:t>can </a:t>
            </a:r>
            <a:r>
              <a:rPr lang="en-US" dirty="0" smtClean="0"/>
              <a:t>mean one of two things</a:t>
            </a:r>
            <a:r>
              <a:rPr lang="en-US" dirty="0" smtClean="0"/>
              <a:t>: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A computer program that accepts HTTP requests and return HTTP responses with optional data content. </a:t>
            </a:r>
          </a:p>
          <a:p>
            <a:pPr lvl="1" eaLnBrk="1" hangingPunct="1"/>
            <a:r>
              <a:rPr lang="en-US" dirty="0" smtClean="0"/>
              <a:t>A computer that runs a computer program as described above. 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4" name="Picture 3" descr="apache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5105400"/>
            <a:ext cx="2286000" cy="1600200"/>
          </a:xfrm>
          <a:prstGeom prst="rect">
            <a:avLst/>
          </a:prstGeom>
        </p:spPr>
      </p:pic>
      <p:pic>
        <p:nvPicPr>
          <p:cNvPr id="5" name="Picture 4" descr="iis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5069562"/>
            <a:ext cx="2514600" cy="15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096" y="112877"/>
            <a:ext cx="10103069" cy="843565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2">
                    <a:lumMod val="50000"/>
                  </a:schemeClr>
                </a:solidFill>
              </a:rPr>
              <a:t>URL </a:t>
            </a:r>
            <a:endParaRPr lang="en-IN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3" y="956442"/>
            <a:ext cx="10975428" cy="52205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IN" sz="1800" dirty="0" smtClean="0"/>
              <a:t>-</a:t>
            </a:r>
            <a:r>
              <a:rPr lang="en-IN" sz="1800" dirty="0"/>
              <a:t>Uniform Resource </a:t>
            </a:r>
            <a:r>
              <a:rPr lang="en-IN" sz="1800" dirty="0" smtClean="0"/>
              <a:t>Locator</a:t>
            </a:r>
          </a:p>
          <a:p>
            <a:pPr lvl="1"/>
            <a:r>
              <a:rPr lang="en-IN" sz="1800" dirty="0" smtClean="0"/>
              <a:t>Address </a:t>
            </a:r>
            <a:r>
              <a:rPr lang="en-IN" sz="1800" dirty="0"/>
              <a:t>of a specific webpage or file on the </a:t>
            </a:r>
            <a:r>
              <a:rPr lang="en-IN" sz="1800" dirty="0" smtClean="0"/>
              <a:t>Internet</a:t>
            </a:r>
          </a:p>
          <a:p>
            <a:pPr marL="457200" lvl="1" indent="0">
              <a:buNone/>
            </a:pPr>
            <a:endParaRPr lang="en-IN" sz="1800" dirty="0" smtClean="0"/>
          </a:p>
          <a:p>
            <a:pPr marL="457200" lvl="1" indent="0">
              <a:buNone/>
            </a:pPr>
            <a:r>
              <a:rPr lang="en-IN" sz="1800" dirty="0"/>
              <a:t>A URL has two main components</a:t>
            </a:r>
            <a:r>
              <a:rPr lang="en-IN" sz="1800" dirty="0" smtClean="0"/>
              <a:t>:</a:t>
            </a:r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r>
              <a:rPr lang="en-IN" sz="1800" b="1" dirty="0"/>
              <a:t>Protocol identifier</a:t>
            </a:r>
            <a:r>
              <a:rPr lang="en-IN" sz="1800" dirty="0"/>
              <a:t>: For the URL http://example.com, the protocol identifier is http.</a:t>
            </a:r>
          </a:p>
          <a:p>
            <a:pPr marL="457200" lvl="1" indent="0">
              <a:buNone/>
            </a:pPr>
            <a:r>
              <a:rPr lang="en-IN" sz="1800" b="1" dirty="0"/>
              <a:t>Resource name</a:t>
            </a:r>
            <a:r>
              <a:rPr lang="en-IN" sz="1800" dirty="0"/>
              <a:t>: For the URL http://example.com, the resource name is example.com</a:t>
            </a:r>
            <a:r>
              <a:rPr lang="en-IN" sz="1800" dirty="0" smtClean="0"/>
              <a:t>.</a:t>
            </a:r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r>
              <a:rPr lang="en-IN" sz="1800" b="1" dirty="0" err="1" smtClean="0"/>
              <a:t>Eg</a:t>
            </a:r>
            <a:r>
              <a:rPr lang="en-IN" sz="1800" b="1" dirty="0" smtClean="0"/>
              <a:t>: Flipkart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  <a:hlinkClick r:id="rId2"/>
              </a:rPr>
              <a:t>https://</a:t>
            </a:r>
            <a:r>
              <a:rPr lang="en-IN" sz="1800" dirty="0" smtClean="0">
                <a:solidFill>
                  <a:schemeClr val="accent1"/>
                </a:solidFill>
                <a:hlinkClick r:id="rId2"/>
              </a:rPr>
              <a:t>www.flipkart.com/mobiles?otracker=nmenu_sub_Electronics_0_Mobiles</a:t>
            </a:r>
            <a:endParaRPr lang="en-IN" sz="1800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IN" sz="1800" dirty="0">
              <a:solidFill>
                <a:schemeClr val="accent1"/>
              </a:solidFill>
            </a:endParaRPr>
          </a:p>
          <a:p>
            <a:pPr lvl="1"/>
            <a:r>
              <a:rPr lang="en-IN" sz="1800" b="1" dirty="0" smtClean="0"/>
              <a:t>https://</a:t>
            </a:r>
            <a:r>
              <a:rPr lang="en-IN" sz="1800" dirty="0"/>
              <a:t> – the URL prefix, which specifies the protocol used to access the location</a:t>
            </a:r>
          </a:p>
          <a:p>
            <a:pPr lvl="1"/>
            <a:r>
              <a:rPr lang="en-IN" sz="1800" b="1" dirty="0"/>
              <a:t>www.flipkart.com</a:t>
            </a:r>
            <a:r>
              <a:rPr lang="en-IN" sz="1800" dirty="0"/>
              <a:t> – the server name or IP</a:t>
            </a:r>
            <a:r>
              <a:rPr lang="en-IN" sz="1800" dirty="0">
                <a:hlinkClick r:id="rId3"/>
              </a:rPr>
              <a:t> </a:t>
            </a:r>
            <a:r>
              <a:rPr lang="en-IN" sz="1800" dirty="0"/>
              <a:t>address of the server</a:t>
            </a:r>
          </a:p>
          <a:p>
            <a:pPr lvl="1"/>
            <a:r>
              <a:rPr lang="en-IN" sz="1800" b="1" dirty="0"/>
              <a:t>/</a:t>
            </a:r>
            <a:r>
              <a:rPr lang="en-IN" sz="1800" b="1" dirty="0" err="1"/>
              <a:t>mobiles?otracker</a:t>
            </a:r>
            <a:r>
              <a:rPr lang="en-IN" sz="1800" b="1" dirty="0"/>
              <a:t>=nmenu_sub_Electronics_0_Mobiles</a:t>
            </a:r>
            <a:r>
              <a:rPr lang="en-IN" sz="1800" dirty="0"/>
              <a:t> – the path to the directory or file</a:t>
            </a:r>
          </a:p>
          <a:p>
            <a:pPr marL="457200" lvl="1" indent="0">
              <a:buNone/>
            </a:pPr>
            <a:endParaRPr lang="en-IN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88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MVC Introduction 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662" y="1690688"/>
            <a:ext cx="10681138" cy="44196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 ASP.NET  MVC is a web application framework developed by Microsoft, which implements the model-view-controller(MVC) pattern. It is open-source software, apart from the ASP.NET Web Forms component which is proprietary.</a:t>
            </a:r>
          </a:p>
          <a:p>
            <a:r>
              <a:rPr lang="en-IN" sz="2000" dirty="0" smtClean="0"/>
              <a:t>ASP.NET MVC was designed for creating websites.</a:t>
            </a:r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Development Environment</a:t>
            </a:r>
          </a:p>
          <a:p>
            <a:r>
              <a:rPr lang="en-IN" sz="2000" b="1" dirty="0"/>
              <a:t> </a:t>
            </a:r>
            <a:r>
              <a:rPr lang="en-IN" sz="2000" dirty="0" smtClean="0"/>
              <a:t>Visual Studio</a:t>
            </a:r>
          </a:p>
          <a:p>
            <a:r>
              <a:rPr lang="en-IN" sz="2000" dirty="0"/>
              <a:t>Visual Studio is an IDE, or integrated development environment.</a:t>
            </a:r>
          </a:p>
          <a:p>
            <a:r>
              <a:rPr lang="en-IN" sz="2000" dirty="0"/>
              <a:t> Just like you use Microsoft Word to write documents, you'll use an IDE to create applications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853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975" y="260350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Why MVC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859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The main advantages of </a:t>
            </a:r>
            <a:r>
              <a:rPr lang="en-IN" sz="2000" b="1" dirty="0" smtClean="0"/>
              <a:t>ASP.net MVC</a:t>
            </a:r>
            <a:r>
              <a:rPr lang="en-IN" sz="2000" dirty="0" smtClean="0"/>
              <a:t> are:</a:t>
            </a:r>
          </a:p>
          <a:p>
            <a:r>
              <a:rPr lang="en-IN" sz="2000" dirty="0" smtClean="0"/>
              <a:t>Enables the full control over the rendered HTML.</a:t>
            </a:r>
          </a:p>
          <a:p>
            <a:r>
              <a:rPr lang="en-IN" sz="2000" dirty="0" smtClean="0"/>
              <a:t>Provides clean separation of concerns(</a:t>
            </a:r>
            <a:r>
              <a:rPr lang="en-IN" sz="2000" dirty="0" err="1" smtClean="0"/>
              <a:t>SoC</a:t>
            </a:r>
            <a:r>
              <a:rPr lang="en-IN" sz="2000" dirty="0" smtClean="0"/>
              <a:t>).</a:t>
            </a:r>
          </a:p>
          <a:p>
            <a:r>
              <a:rPr lang="en-IN" sz="2000" dirty="0" smtClean="0"/>
              <a:t>Enables Test Driven Development(TDD).</a:t>
            </a:r>
          </a:p>
          <a:p>
            <a:r>
              <a:rPr lang="en-IN" sz="2000" dirty="0" smtClean="0"/>
              <a:t>Easy integration with JavaScript frameworks.</a:t>
            </a:r>
          </a:p>
          <a:p>
            <a:r>
              <a:rPr lang="en-IN" sz="2000" dirty="0" smtClean="0"/>
              <a:t>Following the design of stateless nature of the web.</a:t>
            </a:r>
          </a:p>
          <a:p>
            <a:r>
              <a:rPr lang="en-IN" sz="2000" dirty="0" smtClean="0"/>
              <a:t>RESTful urls that enables SEO.</a:t>
            </a:r>
          </a:p>
          <a:p>
            <a:r>
              <a:rPr lang="en-IN" sz="2000" dirty="0" smtClean="0"/>
              <a:t>No </a:t>
            </a:r>
            <a:r>
              <a:rPr lang="en-IN" sz="2000" dirty="0" err="1" smtClean="0"/>
              <a:t>ViewState</a:t>
            </a:r>
            <a:r>
              <a:rPr lang="en-IN" sz="2000" dirty="0" smtClean="0"/>
              <a:t> and </a:t>
            </a:r>
            <a:r>
              <a:rPr lang="en-IN" sz="2000" dirty="0" err="1" smtClean="0"/>
              <a:t>PostBack</a:t>
            </a:r>
            <a:r>
              <a:rPr lang="en-IN" sz="2000" dirty="0" smtClean="0"/>
              <a:t> events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53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759" y="159798"/>
            <a:ext cx="10507388" cy="100239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MVC Architecture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58" y="2046514"/>
            <a:ext cx="7010400" cy="4648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03758" y="11621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It is a loosely coupled development framework as it is divided into three layers.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1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24" y="165428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Request Flow in MVC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805" y="1893805"/>
            <a:ext cx="5391150" cy="2028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324" y="4130567"/>
            <a:ext cx="10050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 </a:t>
            </a:r>
            <a:r>
              <a:rPr lang="en-IN" dirty="0"/>
              <a:t>W</a:t>
            </a:r>
            <a:r>
              <a:rPr lang="en-IN" dirty="0" smtClean="0"/>
              <a:t>hen </a:t>
            </a:r>
            <a:r>
              <a:rPr lang="en-IN" dirty="0"/>
              <a:t>the user enters a URL in the browser, it goes to the server and calls appropriate controller. Then, </a:t>
            </a:r>
            <a:r>
              <a:rPr lang="en-IN" dirty="0" smtClean="0"/>
              <a:t>  the </a:t>
            </a:r>
            <a:r>
              <a:rPr lang="en-IN" dirty="0"/>
              <a:t>Controller uses the appropriate View and Model and creates the response and sends it back to the </a:t>
            </a:r>
            <a:r>
              <a:rPr lang="en-IN" dirty="0" smtClean="0"/>
              <a:t> user</a:t>
            </a:r>
            <a:r>
              <a:rPr lang="en-IN" dirty="0"/>
              <a:t>. We will see the details of the interaction in the next few sections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06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2558</TotalTime>
  <Words>845</Words>
  <Application>Microsoft Office PowerPoint</Application>
  <PresentationFormat>Widescreen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Verdana</vt:lpstr>
      <vt:lpstr>Wingdings</vt:lpstr>
      <vt:lpstr>Office Theme</vt:lpstr>
      <vt:lpstr>Basics</vt:lpstr>
      <vt:lpstr>Web Application Architecture</vt:lpstr>
      <vt:lpstr>Web Browser</vt:lpstr>
      <vt:lpstr>Web Server</vt:lpstr>
      <vt:lpstr>URL </vt:lpstr>
      <vt:lpstr>MVC Introduction </vt:lpstr>
      <vt:lpstr>Why MVC</vt:lpstr>
      <vt:lpstr>MVC Architecture</vt:lpstr>
      <vt:lpstr>Request Flow in MVC</vt:lpstr>
      <vt:lpstr>ASP.NET MVC Version History </vt:lpstr>
      <vt:lpstr>PowerPoint Presentation</vt:lpstr>
      <vt:lpstr>Points to Remember : </vt:lpstr>
      <vt:lpstr>Create first simple MVC application </vt:lpstr>
      <vt:lpstr> Creating your asp.net mvc application </vt:lpstr>
      <vt:lpstr>ASP.NET MVC Folder Structure </vt:lpstr>
      <vt:lpstr>Controllers in MVC application</vt:lpstr>
      <vt:lpstr>Adding a new Controller</vt:lpstr>
      <vt:lpstr>PowerPoint Presentation</vt:lpstr>
      <vt:lpstr>Routing</vt:lpstr>
      <vt:lpstr>       Configure Route</vt:lpstr>
      <vt:lpstr>URL Pattern</vt:lpstr>
      <vt:lpstr>Task</vt:lpstr>
      <vt:lpstr>PowerPoint Presentation</vt:lpstr>
      <vt:lpstr>Models in MVC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Introduction</dc:title>
  <dc:creator>Nidhin Varghese</dc:creator>
  <cp:lastModifiedBy>jmshanmughan</cp:lastModifiedBy>
  <cp:revision>84</cp:revision>
  <dcterms:created xsi:type="dcterms:W3CDTF">2017-06-22T08:20:07Z</dcterms:created>
  <dcterms:modified xsi:type="dcterms:W3CDTF">2017-07-07T13:23:55Z</dcterms:modified>
</cp:coreProperties>
</file>