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81" r:id="rId3"/>
    <p:sldId id="283" r:id="rId4"/>
    <p:sldId id="284" r:id="rId5"/>
    <p:sldId id="285" r:id="rId6"/>
    <p:sldId id="286" r:id="rId7"/>
    <p:sldId id="278" r:id="rId8"/>
    <p:sldId id="257" r:id="rId9"/>
    <p:sldId id="260" r:id="rId10"/>
    <p:sldId id="258" r:id="rId11"/>
    <p:sldId id="262" r:id="rId12"/>
    <p:sldId id="266" r:id="rId13"/>
    <p:sldId id="267" r:id="rId14"/>
    <p:sldId id="264" r:id="rId15"/>
    <p:sldId id="269" r:id="rId16"/>
    <p:sldId id="270" r:id="rId17"/>
    <p:sldId id="271" r:id="rId18"/>
    <p:sldId id="272" r:id="rId19"/>
    <p:sldId id="274" r:id="rId20"/>
    <p:sldId id="275" r:id="rId21"/>
    <p:sldId id="277" r:id="rId22"/>
    <p:sldId id="276" r:id="rId23"/>
    <p:sldId id="279" r:id="rId24"/>
    <p:sldId id="280" r:id="rId25"/>
    <p:sldId id="293" r:id="rId26"/>
    <p:sldId id="287" r:id="rId27"/>
    <p:sldId id="288" r:id="rId28"/>
    <p:sldId id="289" r:id="rId29"/>
    <p:sldId id="290" r:id="rId30"/>
    <p:sldId id="291" r:id="rId31"/>
    <p:sldId id="292" r:id="rId32"/>
    <p:sldId id="256" r:id="rId33"/>
    <p:sldId id="294" r:id="rId34"/>
    <p:sldId id="295" r:id="rId35"/>
    <p:sldId id="27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2" autoAdjust="0"/>
  </p:normalViewPr>
  <p:slideViewPr>
    <p:cSldViewPr snapToGrid="0">
      <p:cViewPr varScale="1">
        <p:scale>
          <a:sx n="86" d="100"/>
          <a:sy n="86" d="100"/>
        </p:scale>
        <p:origin x="73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819F1B-595C-479E-9C33-95345EC08846}"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B71F4A-89AF-46F8-AEE2-96EE95A8F715}" type="slidenum">
              <a:rPr lang="en-IN" smtClean="0"/>
              <a:t>‹#›</a:t>
            </a:fld>
            <a:endParaRPr lang="en-IN"/>
          </a:p>
        </p:txBody>
      </p:sp>
    </p:spTree>
    <p:extLst>
      <p:ext uri="{BB962C8B-B14F-4D97-AF65-F5344CB8AC3E}">
        <p14:creationId xmlns:p14="http://schemas.microsoft.com/office/powerpoint/2010/main" val="217900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819F1B-595C-479E-9C33-95345EC08846}"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B71F4A-89AF-46F8-AEE2-96EE95A8F715}" type="slidenum">
              <a:rPr lang="en-IN" smtClean="0"/>
              <a:t>‹#›</a:t>
            </a:fld>
            <a:endParaRPr lang="en-IN"/>
          </a:p>
        </p:txBody>
      </p:sp>
    </p:spTree>
    <p:extLst>
      <p:ext uri="{BB962C8B-B14F-4D97-AF65-F5344CB8AC3E}">
        <p14:creationId xmlns:p14="http://schemas.microsoft.com/office/powerpoint/2010/main" val="284677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819F1B-595C-479E-9C33-95345EC08846}"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B71F4A-89AF-46F8-AEE2-96EE95A8F715}" type="slidenum">
              <a:rPr lang="en-IN" smtClean="0"/>
              <a:t>‹#›</a:t>
            </a:fld>
            <a:endParaRPr lang="en-IN"/>
          </a:p>
        </p:txBody>
      </p:sp>
    </p:spTree>
    <p:extLst>
      <p:ext uri="{BB962C8B-B14F-4D97-AF65-F5344CB8AC3E}">
        <p14:creationId xmlns:p14="http://schemas.microsoft.com/office/powerpoint/2010/main" val="390971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819F1B-595C-479E-9C33-95345EC08846}"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B71F4A-89AF-46F8-AEE2-96EE95A8F715}" type="slidenum">
              <a:rPr lang="en-IN" smtClean="0"/>
              <a:t>‹#›</a:t>
            </a:fld>
            <a:endParaRPr lang="en-IN"/>
          </a:p>
        </p:txBody>
      </p:sp>
    </p:spTree>
    <p:extLst>
      <p:ext uri="{BB962C8B-B14F-4D97-AF65-F5344CB8AC3E}">
        <p14:creationId xmlns:p14="http://schemas.microsoft.com/office/powerpoint/2010/main" val="16669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819F1B-595C-479E-9C33-95345EC08846}"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B71F4A-89AF-46F8-AEE2-96EE95A8F715}" type="slidenum">
              <a:rPr lang="en-IN" smtClean="0"/>
              <a:t>‹#›</a:t>
            </a:fld>
            <a:endParaRPr lang="en-IN"/>
          </a:p>
        </p:txBody>
      </p:sp>
    </p:spTree>
    <p:extLst>
      <p:ext uri="{BB962C8B-B14F-4D97-AF65-F5344CB8AC3E}">
        <p14:creationId xmlns:p14="http://schemas.microsoft.com/office/powerpoint/2010/main" val="135067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819F1B-595C-479E-9C33-95345EC08846}"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B71F4A-89AF-46F8-AEE2-96EE95A8F715}" type="slidenum">
              <a:rPr lang="en-IN" smtClean="0"/>
              <a:t>‹#›</a:t>
            </a:fld>
            <a:endParaRPr lang="en-IN"/>
          </a:p>
        </p:txBody>
      </p:sp>
    </p:spTree>
    <p:extLst>
      <p:ext uri="{BB962C8B-B14F-4D97-AF65-F5344CB8AC3E}">
        <p14:creationId xmlns:p14="http://schemas.microsoft.com/office/powerpoint/2010/main" val="584279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819F1B-595C-479E-9C33-95345EC08846}" type="datetimeFigureOut">
              <a:rPr lang="en-IN" smtClean="0"/>
              <a:t>11-07-2017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B71F4A-89AF-46F8-AEE2-96EE95A8F715}" type="slidenum">
              <a:rPr lang="en-IN" smtClean="0"/>
              <a:t>‹#›</a:t>
            </a:fld>
            <a:endParaRPr lang="en-IN"/>
          </a:p>
        </p:txBody>
      </p:sp>
    </p:spTree>
    <p:extLst>
      <p:ext uri="{BB962C8B-B14F-4D97-AF65-F5344CB8AC3E}">
        <p14:creationId xmlns:p14="http://schemas.microsoft.com/office/powerpoint/2010/main" val="2926470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819F1B-595C-479E-9C33-95345EC08846}" type="datetimeFigureOut">
              <a:rPr lang="en-IN" smtClean="0"/>
              <a:t>11-07-2017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B71F4A-89AF-46F8-AEE2-96EE95A8F715}" type="slidenum">
              <a:rPr lang="en-IN" smtClean="0"/>
              <a:t>‹#›</a:t>
            </a:fld>
            <a:endParaRPr lang="en-IN"/>
          </a:p>
        </p:txBody>
      </p:sp>
    </p:spTree>
    <p:extLst>
      <p:ext uri="{BB962C8B-B14F-4D97-AF65-F5344CB8AC3E}">
        <p14:creationId xmlns:p14="http://schemas.microsoft.com/office/powerpoint/2010/main" val="48978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819F1B-595C-479E-9C33-95345EC08846}" type="datetimeFigureOut">
              <a:rPr lang="en-IN" smtClean="0"/>
              <a:t>11-07-2017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B71F4A-89AF-46F8-AEE2-96EE95A8F715}" type="slidenum">
              <a:rPr lang="en-IN" smtClean="0"/>
              <a:t>‹#›</a:t>
            </a:fld>
            <a:endParaRPr lang="en-IN"/>
          </a:p>
        </p:txBody>
      </p:sp>
    </p:spTree>
    <p:extLst>
      <p:ext uri="{BB962C8B-B14F-4D97-AF65-F5344CB8AC3E}">
        <p14:creationId xmlns:p14="http://schemas.microsoft.com/office/powerpoint/2010/main" val="4145853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819F1B-595C-479E-9C33-95345EC08846}"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B71F4A-89AF-46F8-AEE2-96EE95A8F715}" type="slidenum">
              <a:rPr lang="en-IN" smtClean="0"/>
              <a:t>‹#›</a:t>
            </a:fld>
            <a:endParaRPr lang="en-IN"/>
          </a:p>
        </p:txBody>
      </p:sp>
    </p:spTree>
    <p:extLst>
      <p:ext uri="{BB962C8B-B14F-4D97-AF65-F5344CB8AC3E}">
        <p14:creationId xmlns:p14="http://schemas.microsoft.com/office/powerpoint/2010/main" val="368043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819F1B-595C-479E-9C33-95345EC08846}"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B71F4A-89AF-46F8-AEE2-96EE95A8F715}" type="slidenum">
              <a:rPr lang="en-IN" smtClean="0"/>
              <a:t>‹#›</a:t>
            </a:fld>
            <a:endParaRPr lang="en-IN"/>
          </a:p>
        </p:txBody>
      </p:sp>
    </p:spTree>
    <p:extLst>
      <p:ext uri="{BB962C8B-B14F-4D97-AF65-F5344CB8AC3E}">
        <p14:creationId xmlns:p14="http://schemas.microsoft.com/office/powerpoint/2010/main" val="191924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19F1B-595C-479E-9C33-95345EC08846}" type="datetimeFigureOut">
              <a:rPr lang="en-IN" smtClean="0"/>
              <a:t>11-07-2017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71F4A-89AF-46F8-AEE2-96EE95A8F715}" type="slidenum">
              <a:rPr lang="en-IN" smtClean="0"/>
              <a:t>‹#›</a:t>
            </a:fld>
            <a:endParaRPr lang="en-IN"/>
          </a:p>
        </p:txBody>
      </p:sp>
    </p:spTree>
    <p:extLst>
      <p:ext uri="{BB962C8B-B14F-4D97-AF65-F5344CB8AC3E}">
        <p14:creationId xmlns:p14="http://schemas.microsoft.com/office/powerpoint/2010/main" val="2708996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MVCDemo/Home/index" TargetMode="External"/><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localhost:62423/WebFormsDemo/WebForm1.aspx"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localhost/MVCDemo/Home/inde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63810/MVCDemo/Student/Index" TargetMode="External"/><Relationship Id="rId2" Type="http://schemas.openxmlformats.org/officeDocument/2006/relationships/hyperlink" Target="http://localhost/MVCDemo/Home/index"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MVCDemo/Home/Index" TargetMode="Externa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localhost:63810/MVCDemo/Home/Index/10" TargetMode="Externa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63810/MVCDemo/" TargetMode="External"/><Relationship Id="rId2" Type="http://schemas.openxmlformats.org/officeDocument/2006/relationships/hyperlink" Target="http://localhost:63810/MVCDemo/Home/Index"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le:///C:\Users\jijith\Desktop\test.html"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s://www.quackit.com/javascript/tutorial/" TargetMode="External"/><Relationship Id="rId5" Type="http://schemas.openxmlformats.org/officeDocument/2006/relationships/hyperlink" Target="https://www.quackit.com/css/tutorial/" TargetMode="External"/><Relationship Id="rId4" Type="http://schemas.openxmlformats.org/officeDocument/2006/relationships/hyperlink" Target="https://www.quackit.com/html/tutoria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chterms.com/definition/ip_address" TargetMode="External"/><Relationship Id="rId2" Type="http://schemas.openxmlformats.org/officeDocument/2006/relationships/hyperlink" Target="https://www.flipkart.com/mobiles?otracker=nmenu_sub_Electronics_0_Mobil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2">
                    <a:lumMod val="50000"/>
                  </a:schemeClr>
                </a:solidFill>
              </a:rPr>
              <a:t>Basics</a:t>
            </a:r>
            <a:endParaRPr lang="en-IN" b="1" dirty="0">
              <a:solidFill>
                <a:schemeClr val="accent2">
                  <a:lumMod val="50000"/>
                </a:schemeClr>
              </a:solidFill>
            </a:endParaRPr>
          </a:p>
        </p:txBody>
      </p:sp>
      <p:sp>
        <p:nvSpPr>
          <p:cNvPr id="3" name="Content Placeholder 2"/>
          <p:cNvSpPr>
            <a:spLocks noGrp="1"/>
          </p:cNvSpPr>
          <p:nvPr>
            <p:ph idx="1"/>
          </p:nvPr>
        </p:nvSpPr>
        <p:spPr/>
        <p:txBody>
          <a:bodyPr/>
          <a:lstStyle/>
          <a:p>
            <a:r>
              <a:rPr lang="en-IN" dirty="0" smtClean="0"/>
              <a:t>Web Application Architecture.</a:t>
            </a:r>
          </a:p>
          <a:p>
            <a:pPr lvl="1"/>
            <a:r>
              <a:rPr lang="en-IN" sz="1800" dirty="0" smtClean="0"/>
              <a:t>Web Browser(Front End)</a:t>
            </a:r>
          </a:p>
          <a:p>
            <a:pPr lvl="1"/>
            <a:r>
              <a:rPr lang="en-IN" sz="1800" dirty="0" smtClean="0"/>
              <a:t>Web Server (Backend)</a:t>
            </a:r>
          </a:p>
          <a:p>
            <a:pPr marL="457200" lvl="1" indent="0">
              <a:buNone/>
            </a:pPr>
            <a:endParaRPr lang="en-IN" sz="1800" dirty="0" smtClean="0"/>
          </a:p>
          <a:p>
            <a:pPr marL="0" indent="0">
              <a:buNone/>
            </a:pPr>
            <a:endParaRPr lang="en-IN" dirty="0" smtClean="0"/>
          </a:p>
          <a:p>
            <a:r>
              <a:rPr lang="en-IN" dirty="0" smtClean="0"/>
              <a:t>What happens when you type an address in  browser?</a:t>
            </a:r>
            <a:endParaRPr lang="en-IN" dirty="0"/>
          </a:p>
        </p:txBody>
      </p:sp>
    </p:spTree>
    <p:extLst>
      <p:ext uri="{BB962C8B-B14F-4D97-AF65-F5344CB8AC3E}">
        <p14:creationId xmlns:p14="http://schemas.microsoft.com/office/powerpoint/2010/main" val="3418408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6759" y="159798"/>
            <a:ext cx="10507388" cy="1002398"/>
          </a:xfrm>
        </p:spPr>
        <p:txBody>
          <a:bodyPr>
            <a:normAutofit/>
          </a:bodyPr>
          <a:lstStyle/>
          <a:p>
            <a:r>
              <a:rPr lang="en-IN" b="1" dirty="0" smtClean="0">
                <a:solidFill>
                  <a:schemeClr val="accent2">
                    <a:lumMod val="50000"/>
                  </a:schemeClr>
                </a:solidFill>
              </a:rPr>
              <a:t>MVC Architecture</a:t>
            </a:r>
            <a:endParaRPr lang="en-IN" b="1" dirty="0">
              <a:solidFill>
                <a:schemeClr val="accent2">
                  <a:lumMod val="50000"/>
                </a:schemeClr>
              </a:solidFill>
            </a:endParaRPr>
          </a:p>
        </p:txBody>
      </p:sp>
      <p:pic>
        <p:nvPicPr>
          <p:cNvPr id="4" name="Picture 3"/>
          <p:cNvPicPr>
            <a:picLocks noChangeAspect="1"/>
          </p:cNvPicPr>
          <p:nvPr/>
        </p:nvPicPr>
        <p:blipFill>
          <a:blip r:embed="rId2"/>
          <a:stretch>
            <a:fillRect/>
          </a:stretch>
        </p:blipFill>
        <p:spPr>
          <a:xfrm>
            <a:off x="2248724" y="1808526"/>
            <a:ext cx="7010400" cy="4648200"/>
          </a:xfrm>
          <a:prstGeom prst="rect">
            <a:avLst/>
          </a:prstGeom>
        </p:spPr>
      </p:pic>
      <p:sp>
        <p:nvSpPr>
          <p:cNvPr id="8" name="Rectangle 7"/>
          <p:cNvSpPr/>
          <p:nvPr/>
        </p:nvSpPr>
        <p:spPr>
          <a:xfrm>
            <a:off x="2103758" y="1162195"/>
            <a:ext cx="6096000" cy="646331"/>
          </a:xfrm>
          <a:prstGeom prst="rect">
            <a:avLst/>
          </a:prstGeom>
        </p:spPr>
        <p:txBody>
          <a:bodyPr>
            <a:spAutoFit/>
          </a:bodyPr>
          <a:lstStyle/>
          <a:p>
            <a:r>
              <a:rPr lang="en-IN" dirty="0" smtClean="0"/>
              <a:t>It is a loosely coupled development framework as it is divided into three layers. </a:t>
            </a:r>
            <a:endParaRPr lang="en-IN" dirty="0"/>
          </a:p>
        </p:txBody>
      </p:sp>
    </p:spTree>
    <p:extLst>
      <p:ext uri="{BB962C8B-B14F-4D97-AF65-F5344CB8AC3E}">
        <p14:creationId xmlns:p14="http://schemas.microsoft.com/office/powerpoint/2010/main" val="2364181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324" y="165428"/>
            <a:ext cx="10515600" cy="1325563"/>
          </a:xfrm>
        </p:spPr>
        <p:txBody>
          <a:bodyPr/>
          <a:lstStyle/>
          <a:p>
            <a:r>
              <a:rPr lang="en-IN" b="1" dirty="0" smtClean="0">
                <a:solidFill>
                  <a:schemeClr val="accent2">
                    <a:lumMod val="50000"/>
                  </a:schemeClr>
                </a:solidFill>
              </a:rPr>
              <a:t>Request Flow in MVC</a:t>
            </a:r>
            <a:endParaRPr lang="en-IN" b="1" dirty="0">
              <a:solidFill>
                <a:schemeClr val="accent2">
                  <a:lumMod val="50000"/>
                </a:schemeClr>
              </a:solidFill>
            </a:endParaRPr>
          </a:p>
        </p:txBody>
      </p:sp>
      <p:pic>
        <p:nvPicPr>
          <p:cNvPr id="4" name="Content Placeholder 3"/>
          <p:cNvPicPr>
            <a:picLocks noGrp="1" noChangeAspect="1"/>
          </p:cNvPicPr>
          <p:nvPr>
            <p:ph idx="1"/>
          </p:nvPr>
        </p:nvPicPr>
        <p:blipFill>
          <a:blip r:embed="rId2"/>
          <a:stretch>
            <a:fillRect/>
          </a:stretch>
        </p:blipFill>
        <p:spPr>
          <a:xfrm>
            <a:off x="2769805" y="1893805"/>
            <a:ext cx="5391150" cy="2028825"/>
          </a:xfrm>
          <a:prstGeom prst="rect">
            <a:avLst/>
          </a:prstGeom>
        </p:spPr>
      </p:pic>
      <p:sp>
        <p:nvSpPr>
          <p:cNvPr id="6" name="TextBox 5"/>
          <p:cNvSpPr txBox="1"/>
          <p:nvPr/>
        </p:nvSpPr>
        <p:spPr>
          <a:xfrm>
            <a:off x="964324" y="4130567"/>
            <a:ext cx="10050517" cy="1477328"/>
          </a:xfrm>
          <a:prstGeom prst="rect">
            <a:avLst/>
          </a:prstGeom>
          <a:noFill/>
        </p:spPr>
        <p:txBody>
          <a:bodyPr wrap="square" rtlCol="0">
            <a:spAutoFit/>
          </a:bodyPr>
          <a:lstStyle/>
          <a:p>
            <a:pPr marL="285750" indent="-285750">
              <a:buFont typeface="Wingdings" panose="05000000000000000000" pitchFamily="2" charset="2"/>
              <a:buChar char="§"/>
            </a:pPr>
            <a:r>
              <a:rPr lang="en-IN" dirty="0" smtClean="0"/>
              <a:t> </a:t>
            </a:r>
            <a:r>
              <a:rPr lang="en-IN" dirty="0"/>
              <a:t>W</a:t>
            </a:r>
            <a:r>
              <a:rPr lang="en-IN" dirty="0" smtClean="0"/>
              <a:t>hen </a:t>
            </a:r>
            <a:r>
              <a:rPr lang="en-IN" dirty="0"/>
              <a:t>the user enters a URL in the browser, it goes to the server and calls appropriate controller. Then, </a:t>
            </a:r>
            <a:r>
              <a:rPr lang="en-IN" dirty="0" smtClean="0"/>
              <a:t>  the </a:t>
            </a:r>
            <a:r>
              <a:rPr lang="en-IN" dirty="0"/>
              <a:t>Controller uses the appropriate View and Model and creates the response and sends it back to the </a:t>
            </a:r>
            <a:r>
              <a:rPr lang="en-IN" dirty="0" smtClean="0"/>
              <a:t> user</a:t>
            </a:r>
            <a:r>
              <a:rPr lang="en-IN" dirty="0"/>
              <a:t>. We will see the details of the interaction in the next few sections</a:t>
            </a:r>
            <a:r>
              <a:rPr lang="en-IN" dirty="0" smtClean="0"/>
              <a:t>.</a:t>
            </a:r>
          </a:p>
          <a:p>
            <a:endParaRPr lang="en-IN" dirty="0"/>
          </a:p>
          <a:p>
            <a:endParaRPr lang="en-IN" dirty="0"/>
          </a:p>
        </p:txBody>
      </p:sp>
    </p:spTree>
    <p:extLst>
      <p:ext uri="{BB962C8B-B14F-4D97-AF65-F5344CB8AC3E}">
        <p14:creationId xmlns:p14="http://schemas.microsoft.com/office/powerpoint/2010/main" val="1036065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262" y="147145"/>
            <a:ext cx="6915807" cy="1008993"/>
          </a:xfrm>
        </p:spPr>
        <p:txBody>
          <a:bodyPr>
            <a:normAutofit fontScale="90000"/>
          </a:bodyPr>
          <a:lstStyle/>
          <a:p>
            <a:r>
              <a:rPr lang="en-IN" sz="4900" b="1" dirty="0">
                <a:solidFill>
                  <a:schemeClr val="accent2">
                    <a:lumMod val="50000"/>
                  </a:schemeClr>
                </a:solidFill>
              </a:rPr>
              <a:t>ASP.NET MVC Version </a:t>
            </a:r>
            <a:r>
              <a:rPr lang="en-IN" sz="4900" b="1" dirty="0" smtClean="0">
                <a:solidFill>
                  <a:schemeClr val="accent2">
                    <a:lumMod val="50000"/>
                  </a:schemeClr>
                </a:solidFill>
              </a:rPr>
              <a:t>History</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5871116"/>
              </p:ext>
            </p:extLst>
          </p:nvPr>
        </p:nvGraphicFramePr>
        <p:xfrm>
          <a:off x="838200" y="1300237"/>
          <a:ext cx="10394732" cy="5318760"/>
        </p:xfrm>
        <a:graphic>
          <a:graphicData uri="http://schemas.openxmlformats.org/drawingml/2006/table">
            <a:tbl>
              <a:tblPr firstRow="1" bandRow="1">
                <a:tableStyleId>{5C22544A-7EE6-4342-B048-85BDC9FD1C3A}</a:tableStyleId>
              </a:tblPr>
              <a:tblGrid>
                <a:gridCol w="1324483">
                  <a:extLst>
                    <a:ext uri="{9D8B030D-6E8A-4147-A177-3AD203B41FA5}">
                      <a16:colId xmlns:a16="http://schemas.microsoft.com/office/drawing/2014/main" val="3950427682"/>
                    </a:ext>
                  </a:extLst>
                </a:gridCol>
                <a:gridCol w="1304185">
                  <a:extLst>
                    <a:ext uri="{9D8B030D-6E8A-4147-A177-3AD203B41FA5}">
                      <a16:colId xmlns:a16="http://schemas.microsoft.com/office/drawing/2014/main" val="2712879518"/>
                    </a:ext>
                  </a:extLst>
                </a:gridCol>
                <a:gridCol w="1489030">
                  <a:extLst>
                    <a:ext uri="{9D8B030D-6E8A-4147-A177-3AD203B41FA5}">
                      <a16:colId xmlns:a16="http://schemas.microsoft.com/office/drawing/2014/main" val="3622749365"/>
                    </a:ext>
                  </a:extLst>
                </a:gridCol>
                <a:gridCol w="1355531">
                  <a:extLst>
                    <a:ext uri="{9D8B030D-6E8A-4147-A177-3AD203B41FA5}">
                      <a16:colId xmlns:a16="http://schemas.microsoft.com/office/drawing/2014/main" val="1002375435"/>
                    </a:ext>
                  </a:extLst>
                </a:gridCol>
                <a:gridCol w="4921503">
                  <a:extLst>
                    <a:ext uri="{9D8B030D-6E8A-4147-A177-3AD203B41FA5}">
                      <a16:colId xmlns:a16="http://schemas.microsoft.com/office/drawing/2014/main" val="139805171"/>
                    </a:ext>
                  </a:extLst>
                </a:gridCol>
              </a:tblGrid>
              <a:tr h="509895">
                <a:tc>
                  <a:txBody>
                    <a:bodyPr/>
                    <a:lstStyle/>
                    <a:p>
                      <a:r>
                        <a:rPr lang="en-IN" sz="1800" b="1" i="0" kern="1200" dirty="0" smtClean="0">
                          <a:solidFill>
                            <a:schemeClr val="lt1"/>
                          </a:solidFill>
                          <a:effectLst/>
                          <a:latin typeface="+mn-lt"/>
                          <a:ea typeface="+mn-ea"/>
                          <a:cs typeface="+mn-cs"/>
                        </a:rPr>
                        <a:t>MVC Version</a:t>
                      </a:r>
                      <a:endParaRPr lang="en-IN" dirty="0"/>
                    </a:p>
                  </a:txBody>
                  <a:tcPr/>
                </a:tc>
                <a:tc>
                  <a:txBody>
                    <a:bodyPr/>
                    <a:lstStyle/>
                    <a:p>
                      <a:r>
                        <a:rPr lang="en-IN" sz="1800" b="1" i="0" kern="1200" dirty="0" smtClean="0">
                          <a:solidFill>
                            <a:schemeClr val="lt1"/>
                          </a:solidFill>
                          <a:effectLst/>
                          <a:latin typeface="+mn-lt"/>
                          <a:ea typeface="+mn-ea"/>
                          <a:cs typeface="+mn-cs"/>
                        </a:rPr>
                        <a:t>Visual Studio</a:t>
                      </a:r>
                      <a:endParaRPr lang="en-IN" dirty="0"/>
                    </a:p>
                  </a:txBody>
                  <a:tcPr/>
                </a:tc>
                <a:tc>
                  <a:txBody>
                    <a:bodyPr/>
                    <a:lstStyle/>
                    <a:p>
                      <a:pPr algn="l" fontAlgn="b"/>
                      <a:r>
                        <a:rPr lang="en-IN" dirty="0" smtClean="0">
                          <a:effectLst/>
                        </a:rPr>
                        <a:t>    </a:t>
                      </a:r>
                      <a:r>
                        <a:rPr lang="en-IN" dirty="0" err="1" smtClean="0">
                          <a:effectLst/>
                        </a:rPr>
                        <a:t>.Net</a:t>
                      </a:r>
                      <a:endParaRPr lang="en-IN" dirty="0" smtClean="0">
                        <a:effectLst/>
                      </a:endParaRPr>
                    </a:p>
                    <a:p>
                      <a:pPr algn="l" fontAlgn="b"/>
                      <a:r>
                        <a:rPr lang="en-IN" dirty="0" smtClean="0">
                          <a:effectLst/>
                        </a:rPr>
                        <a:t>  Version</a:t>
                      </a:r>
                      <a:endParaRPr lang="en-IN" dirty="0">
                        <a:effectLst/>
                      </a:endParaRPr>
                    </a:p>
                  </a:txBody>
                  <a:tcPr marL="47625" marR="47625" marT="47625" marB="47625" anchor="b"/>
                </a:tc>
                <a:tc>
                  <a:txBody>
                    <a:bodyPr/>
                    <a:lstStyle/>
                    <a:p>
                      <a:r>
                        <a:rPr lang="en-IN" sz="1800" b="1" i="0" kern="1200" dirty="0" smtClean="0">
                          <a:solidFill>
                            <a:schemeClr val="lt1"/>
                          </a:solidFill>
                          <a:effectLst/>
                          <a:latin typeface="+mn-lt"/>
                          <a:ea typeface="+mn-ea"/>
                          <a:cs typeface="+mn-cs"/>
                        </a:rPr>
                        <a:t>Release date</a:t>
                      </a:r>
                      <a:endParaRPr lang="en-IN" dirty="0"/>
                    </a:p>
                  </a:txBody>
                  <a:tcPr/>
                </a:tc>
                <a:tc>
                  <a:txBody>
                    <a:bodyPr/>
                    <a:lstStyle/>
                    <a:p>
                      <a:r>
                        <a:rPr lang="en-IN" sz="1800" b="1" i="0" kern="1200" dirty="0" smtClean="0">
                          <a:solidFill>
                            <a:schemeClr val="lt1"/>
                          </a:solidFill>
                          <a:effectLst/>
                          <a:latin typeface="+mn-lt"/>
                          <a:ea typeface="+mn-ea"/>
                          <a:cs typeface="+mn-cs"/>
                        </a:rPr>
                        <a:t>Features</a:t>
                      </a:r>
                      <a:endParaRPr lang="en-IN" dirty="0"/>
                    </a:p>
                  </a:txBody>
                  <a:tcPr/>
                </a:tc>
                <a:extLst>
                  <a:ext uri="{0D108BD9-81ED-4DB2-BD59-A6C34878D82A}">
                    <a16:rowId xmlns:a16="http://schemas.microsoft.com/office/drawing/2014/main" val="1957460983"/>
                  </a:ext>
                </a:extLst>
              </a:tr>
              <a:tr h="928671">
                <a:tc>
                  <a:txBody>
                    <a:bodyPr/>
                    <a:lstStyle/>
                    <a:p>
                      <a:pPr fontAlgn="t"/>
                      <a:r>
                        <a:rPr lang="en-IN" dirty="0">
                          <a:effectLst/>
                        </a:rPr>
                        <a:t>MVC 1.0</a:t>
                      </a:r>
                    </a:p>
                  </a:txBody>
                  <a:tcPr marL="47625" marR="47625" marT="47625" marB="47625"/>
                </a:tc>
                <a:tc>
                  <a:txBody>
                    <a:bodyPr/>
                    <a:lstStyle/>
                    <a:p>
                      <a:pPr fontAlgn="t"/>
                      <a:r>
                        <a:rPr lang="en-IN" dirty="0">
                          <a:effectLst/>
                        </a:rPr>
                        <a:t>VS2008</a:t>
                      </a:r>
                    </a:p>
                  </a:txBody>
                  <a:tcPr marL="47625" marR="47625" marT="47625" marB="47625"/>
                </a:tc>
                <a:tc>
                  <a:txBody>
                    <a:bodyPr/>
                    <a:lstStyle/>
                    <a:p>
                      <a:pPr fontAlgn="t"/>
                      <a:r>
                        <a:rPr lang="en-IN" dirty="0" err="1">
                          <a:effectLst/>
                        </a:rPr>
                        <a:t>.Net</a:t>
                      </a:r>
                      <a:r>
                        <a:rPr lang="en-IN" dirty="0">
                          <a:effectLst/>
                        </a:rPr>
                        <a:t> 3.5</a:t>
                      </a:r>
                    </a:p>
                  </a:txBody>
                  <a:tcPr marL="47625" marR="47625" marT="47625" marB="47625"/>
                </a:tc>
                <a:tc>
                  <a:txBody>
                    <a:bodyPr/>
                    <a:lstStyle/>
                    <a:p>
                      <a:pPr fontAlgn="t"/>
                      <a:r>
                        <a:rPr lang="en-IN">
                          <a:effectLst/>
                        </a:rPr>
                        <a:t>13-Mar-2009</a:t>
                      </a:r>
                    </a:p>
                  </a:txBody>
                  <a:tcPr marL="47625" marR="47625" marT="47625" marB="47625"/>
                </a:tc>
                <a:tc>
                  <a:txBody>
                    <a:bodyPr/>
                    <a:lstStyle/>
                    <a:p>
                      <a:pPr fontAlgn="t">
                        <a:buFont typeface="Arial" panose="020B0604020202020204" pitchFamily="34" charset="0"/>
                        <a:buChar char="•"/>
                      </a:pPr>
                      <a:r>
                        <a:rPr lang="en-IN" sz="1600" dirty="0">
                          <a:effectLst/>
                        </a:rPr>
                        <a:t>MVC architecture with </a:t>
                      </a:r>
                      <a:r>
                        <a:rPr lang="en-IN" sz="1600" dirty="0" err="1">
                          <a:effectLst/>
                        </a:rPr>
                        <a:t>webform</a:t>
                      </a:r>
                      <a:r>
                        <a:rPr lang="en-IN" sz="1600" dirty="0">
                          <a:effectLst/>
                        </a:rPr>
                        <a:t> engine</a:t>
                      </a:r>
                    </a:p>
                    <a:p>
                      <a:pPr fontAlgn="t">
                        <a:buFont typeface="Arial" panose="020B0604020202020204" pitchFamily="34" charset="0"/>
                        <a:buChar char="•"/>
                      </a:pPr>
                      <a:r>
                        <a:rPr lang="en-IN" sz="1600" dirty="0">
                          <a:effectLst/>
                        </a:rPr>
                        <a:t>Routing</a:t>
                      </a:r>
                    </a:p>
                    <a:p>
                      <a:pPr fontAlgn="t">
                        <a:buFont typeface="Arial" panose="020B0604020202020204" pitchFamily="34" charset="0"/>
                        <a:buChar char="•"/>
                      </a:pPr>
                      <a:r>
                        <a:rPr lang="en-IN" sz="1600" dirty="0">
                          <a:effectLst/>
                        </a:rPr>
                        <a:t>HTML Helpers</a:t>
                      </a:r>
                    </a:p>
                    <a:p>
                      <a:pPr fontAlgn="t">
                        <a:buFont typeface="Arial" panose="020B0604020202020204" pitchFamily="34" charset="0"/>
                        <a:buChar char="•"/>
                      </a:pPr>
                      <a:r>
                        <a:rPr lang="en-IN" sz="1600" dirty="0">
                          <a:effectLst/>
                        </a:rPr>
                        <a:t>Ajax Helpers</a:t>
                      </a:r>
                    </a:p>
                    <a:p>
                      <a:pPr fontAlgn="t">
                        <a:buFont typeface="Arial" panose="020B0604020202020204" pitchFamily="34" charset="0"/>
                        <a:buChar char="•"/>
                      </a:pPr>
                      <a:r>
                        <a:rPr lang="en-IN" sz="1600" dirty="0">
                          <a:effectLst/>
                        </a:rPr>
                        <a:t>Auto binding</a:t>
                      </a:r>
                    </a:p>
                  </a:txBody>
                  <a:tcPr marL="47625" marR="47625" marT="47625" marB="47625"/>
                </a:tc>
                <a:extLst>
                  <a:ext uri="{0D108BD9-81ED-4DB2-BD59-A6C34878D82A}">
                    <a16:rowId xmlns:a16="http://schemas.microsoft.com/office/drawing/2014/main" val="2954180172"/>
                  </a:ext>
                </a:extLst>
              </a:tr>
              <a:tr h="1273221">
                <a:tc>
                  <a:txBody>
                    <a:bodyPr/>
                    <a:lstStyle/>
                    <a:p>
                      <a:pPr fontAlgn="t"/>
                      <a:r>
                        <a:rPr lang="en-IN" dirty="0">
                          <a:effectLst/>
                        </a:rPr>
                        <a:t>MVC 2.0</a:t>
                      </a:r>
                    </a:p>
                  </a:txBody>
                  <a:tcPr marL="47625" marR="47625" marT="47625" marB="47625"/>
                </a:tc>
                <a:tc>
                  <a:txBody>
                    <a:bodyPr/>
                    <a:lstStyle/>
                    <a:p>
                      <a:pPr fontAlgn="t"/>
                      <a:r>
                        <a:rPr lang="en-IN" dirty="0">
                          <a:effectLst/>
                        </a:rPr>
                        <a:t>VS </a:t>
                      </a:r>
                      <a:r>
                        <a:rPr lang="en-IN" dirty="0" smtClean="0">
                          <a:effectLst/>
                        </a:rPr>
                        <a:t>2008</a:t>
                      </a:r>
                      <a:endParaRPr lang="en-IN" dirty="0">
                        <a:effectLst/>
                      </a:endParaRPr>
                    </a:p>
                  </a:txBody>
                  <a:tcPr marL="47625" marR="47625" marT="47625" marB="47625"/>
                </a:tc>
                <a:tc>
                  <a:txBody>
                    <a:bodyPr/>
                    <a:lstStyle/>
                    <a:p>
                      <a:pPr fontAlgn="t"/>
                      <a:r>
                        <a:rPr lang="en-IN">
                          <a:effectLst/>
                        </a:rPr>
                        <a:t>.Net 3.5/4.0</a:t>
                      </a:r>
                    </a:p>
                  </a:txBody>
                  <a:tcPr marL="47625" marR="47625" marT="47625" marB="47625"/>
                </a:tc>
                <a:tc>
                  <a:txBody>
                    <a:bodyPr/>
                    <a:lstStyle/>
                    <a:p>
                      <a:pPr fontAlgn="t"/>
                      <a:r>
                        <a:rPr lang="en-IN">
                          <a:effectLst/>
                        </a:rPr>
                        <a:t>10-Mar-2010</a:t>
                      </a:r>
                    </a:p>
                  </a:txBody>
                  <a:tcPr marL="47625" marR="47625" marT="47625" marB="47625"/>
                </a:tc>
                <a:tc>
                  <a:txBody>
                    <a:bodyPr/>
                    <a:lstStyle/>
                    <a:p>
                      <a:pPr fontAlgn="t">
                        <a:buFont typeface="Arial" panose="020B0604020202020204" pitchFamily="34" charset="0"/>
                        <a:buChar char="•"/>
                      </a:pPr>
                      <a:r>
                        <a:rPr lang="en-IN" sz="1600" dirty="0">
                          <a:effectLst/>
                        </a:rPr>
                        <a:t>Area</a:t>
                      </a:r>
                    </a:p>
                    <a:p>
                      <a:pPr fontAlgn="t">
                        <a:buFont typeface="Arial" panose="020B0604020202020204" pitchFamily="34" charset="0"/>
                        <a:buChar char="•"/>
                      </a:pPr>
                      <a:r>
                        <a:rPr lang="en-IN" sz="1600" dirty="0">
                          <a:effectLst/>
                        </a:rPr>
                        <a:t>Asynchronous controller</a:t>
                      </a:r>
                    </a:p>
                    <a:p>
                      <a:pPr fontAlgn="t">
                        <a:buFont typeface="Arial" panose="020B0604020202020204" pitchFamily="34" charset="0"/>
                        <a:buChar char="•"/>
                      </a:pPr>
                      <a:r>
                        <a:rPr lang="en-IN" sz="1600" dirty="0">
                          <a:effectLst/>
                        </a:rPr>
                        <a:t>Html helper methods with lambda expression</a:t>
                      </a:r>
                    </a:p>
                    <a:p>
                      <a:pPr fontAlgn="t">
                        <a:buFont typeface="Arial" panose="020B0604020202020204" pitchFamily="34" charset="0"/>
                        <a:buChar char="•"/>
                      </a:pPr>
                      <a:r>
                        <a:rPr lang="en-IN" sz="1600" dirty="0" err="1">
                          <a:effectLst/>
                        </a:rPr>
                        <a:t>DataAnnotations</a:t>
                      </a:r>
                      <a:r>
                        <a:rPr lang="en-IN" sz="1600" dirty="0">
                          <a:effectLst/>
                        </a:rPr>
                        <a:t> attributes</a:t>
                      </a:r>
                    </a:p>
                    <a:p>
                      <a:pPr fontAlgn="t">
                        <a:buFont typeface="Arial" panose="020B0604020202020204" pitchFamily="34" charset="0"/>
                        <a:buChar char="•"/>
                      </a:pPr>
                      <a:r>
                        <a:rPr lang="en-IN" sz="1600" dirty="0">
                          <a:effectLst/>
                        </a:rPr>
                        <a:t>Client side validation</a:t>
                      </a:r>
                    </a:p>
                    <a:p>
                      <a:pPr fontAlgn="t">
                        <a:buFont typeface="Arial" panose="020B0604020202020204" pitchFamily="34" charset="0"/>
                        <a:buChar char="•"/>
                      </a:pPr>
                      <a:r>
                        <a:rPr lang="en-IN" sz="1600" dirty="0">
                          <a:effectLst/>
                        </a:rPr>
                        <a:t>Custom template</a:t>
                      </a:r>
                    </a:p>
                    <a:p>
                      <a:pPr fontAlgn="t">
                        <a:buFont typeface="Arial" panose="020B0604020202020204" pitchFamily="34" charset="0"/>
                        <a:buChar char="•"/>
                      </a:pPr>
                      <a:r>
                        <a:rPr lang="en-IN" sz="1600" dirty="0">
                          <a:effectLst/>
                        </a:rPr>
                        <a:t>Scaffolding</a:t>
                      </a:r>
                    </a:p>
                  </a:txBody>
                  <a:tcPr marL="47625" marR="47625" marT="47625" marB="47625"/>
                </a:tc>
                <a:extLst>
                  <a:ext uri="{0D108BD9-81ED-4DB2-BD59-A6C34878D82A}">
                    <a16:rowId xmlns:a16="http://schemas.microsoft.com/office/drawing/2014/main" val="1829373728"/>
                  </a:ext>
                </a:extLst>
              </a:tr>
              <a:tr h="1100946">
                <a:tc>
                  <a:txBody>
                    <a:bodyPr/>
                    <a:lstStyle/>
                    <a:p>
                      <a:pPr fontAlgn="t"/>
                      <a:r>
                        <a:rPr lang="en-IN" dirty="0">
                          <a:effectLst/>
                        </a:rPr>
                        <a:t>MVC 3.0</a:t>
                      </a:r>
                    </a:p>
                  </a:txBody>
                  <a:tcPr marL="47625" marR="47625" marT="47625" marB="47625"/>
                </a:tc>
                <a:tc>
                  <a:txBody>
                    <a:bodyPr/>
                    <a:lstStyle/>
                    <a:p>
                      <a:pPr fontAlgn="t"/>
                      <a:r>
                        <a:rPr lang="en-IN" dirty="0">
                          <a:effectLst/>
                        </a:rPr>
                        <a:t>VS 2010</a:t>
                      </a:r>
                    </a:p>
                  </a:txBody>
                  <a:tcPr marL="47625" marR="47625" marT="47625" marB="47625"/>
                </a:tc>
                <a:tc>
                  <a:txBody>
                    <a:bodyPr/>
                    <a:lstStyle/>
                    <a:p>
                      <a:pPr fontAlgn="t"/>
                      <a:r>
                        <a:rPr lang="en-IN" dirty="0" err="1">
                          <a:effectLst/>
                        </a:rPr>
                        <a:t>.Net</a:t>
                      </a:r>
                      <a:r>
                        <a:rPr lang="en-IN" dirty="0">
                          <a:effectLst/>
                        </a:rPr>
                        <a:t> 4.0</a:t>
                      </a:r>
                    </a:p>
                  </a:txBody>
                  <a:tcPr marL="47625" marR="47625" marT="47625" marB="47625"/>
                </a:tc>
                <a:tc>
                  <a:txBody>
                    <a:bodyPr/>
                    <a:lstStyle/>
                    <a:p>
                      <a:pPr fontAlgn="t"/>
                      <a:r>
                        <a:rPr lang="en-IN" dirty="0">
                          <a:effectLst/>
                        </a:rPr>
                        <a:t>13-Jan-2011</a:t>
                      </a:r>
                    </a:p>
                  </a:txBody>
                  <a:tcPr marL="47625" marR="47625" marT="47625" marB="47625"/>
                </a:tc>
                <a:tc>
                  <a:txBody>
                    <a:bodyPr/>
                    <a:lstStyle/>
                    <a:p>
                      <a:pPr fontAlgn="t">
                        <a:buFont typeface="Arial" panose="020B0604020202020204" pitchFamily="34" charset="0"/>
                        <a:buChar char="•"/>
                      </a:pPr>
                      <a:r>
                        <a:rPr lang="en-IN" sz="1600" dirty="0">
                          <a:effectLst/>
                        </a:rPr>
                        <a:t>Unobtrusive </a:t>
                      </a:r>
                      <a:r>
                        <a:rPr lang="en-IN" sz="1600" dirty="0" err="1">
                          <a:effectLst/>
                        </a:rPr>
                        <a:t>javascript</a:t>
                      </a:r>
                      <a:r>
                        <a:rPr lang="en-IN" sz="1600" dirty="0">
                          <a:effectLst/>
                        </a:rPr>
                        <a:t> validation</a:t>
                      </a:r>
                    </a:p>
                    <a:p>
                      <a:pPr fontAlgn="t">
                        <a:buFont typeface="Arial" panose="020B0604020202020204" pitchFamily="34" charset="0"/>
                        <a:buChar char="•"/>
                      </a:pPr>
                      <a:r>
                        <a:rPr lang="en-IN" sz="1600" dirty="0">
                          <a:effectLst/>
                        </a:rPr>
                        <a:t>Razor view engine</a:t>
                      </a:r>
                    </a:p>
                    <a:p>
                      <a:pPr fontAlgn="t">
                        <a:buFont typeface="Arial" panose="020B0604020202020204" pitchFamily="34" charset="0"/>
                        <a:buChar char="•"/>
                      </a:pPr>
                      <a:r>
                        <a:rPr lang="en-IN" sz="1600" dirty="0">
                          <a:effectLst/>
                        </a:rPr>
                        <a:t>Global filters</a:t>
                      </a:r>
                    </a:p>
                    <a:p>
                      <a:pPr fontAlgn="t">
                        <a:buFont typeface="Arial" panose="020B0604020202020204" pitchFamily="34" charset="0"/>
                        <a:buChar char="•"/>
                      </a:pPr>
                      <a:r>
                        <a:rPr lang="en-IN" sz="1600" dirty="0">
                          <a:effectLst/>
                        </a:rPr>
                        <a:t>Remote validation</a:t>
                      </a:r>
                    </a:p>
                    <a:p>
                      <a:pPr fontAlgn="t">
                        <a:buFont typeface="Arial" panose="020B0604020202020204" pitchFamily="34" charset="0"/>
                        <a:buChar char="•"/>
                      </a:pPr>
                      <a:r>
                        <a:rPr lang="en-IN" sz="1600" dirty="0">
                          <a:effectLst/>
                        </a:rPr>
                        <a:t>Dependency resolver for </a:t>
                      </a:r>
                      <a:r>
                        <a:rPr lang="en-IN" sz="1600" dirty="0" err="1">
                          <a:effectLst/>
                        </a:rPr>
                        <a:t>IoC</a:t>
                      </a:r>
                      <a:endParaRPr lang="en-IN" sz="1600" dirty="0">
                        <a:effectLst/>
                      </a:endParaRPr>
                    </a:p>
                    <a:p>
                      <a:pPr fontAlgn="t">
                        <a:buFont typeface="Arial" panose="020B0604020202020204" pitchFamily="34" charset="0"/>
                        <a:buChar char="•"/>
                      </a:pPr>
                      <a:r>
                        <a:rPr lang="en-IN" sz="1600" dirty="0" err="1">
                          <a:effectLst/>
                        </a:rPr>
                        <a:t>ViewBag</a:t>
                      </a:r>
                      <a:endParaRPr lang="en-IN" sz="1600" dirty="0">
                        <a:effectLst/>
                      </a:endParaRPr>
                    </a:p>
                  </a:txBody>
                  <a:tcPr marL="47625" marR="47625" marT="47625" marB="47625"/>
                </a:tc>
                <a:extLst>
                  <a:ext uri="{0D108BD9-81ED-4DB2-BD59-A6C34878D82A}">
                    <a16:rowId xmlns:a16="http://schemas.microsoft.com/office/drawing/2014/main" val="1082408810"/>
                  </a:ext>
                </a:extLst>
              </a:tr>
            </a:tbl>
          </a:graphicData>
        </a:graphic>
      </p:graphicFrame>
    </p:spTree>
    <p:extLst>
      <p:ext uri="{BB962C8B-B14F-4D97-AF65-F5344CB8AC3E}">
        <p14:creationId xmlns:p14="http://schemas.microsoft.com/office/powerpoint/2010/main" val="368789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63132332"/>
              </p:ext>
            </p:extLst>
          </p:nvPr>
        </p:nvGraphicFramePr>
        <p:xfrm>
          <a:off x="578070" y="1207210"/>
          <a:ext cx="10972799" cy="4388782"/>
        </p:xfrm>
        <a:graphic>
          <a:graphicData uri="http://schemas.openxmlformats.org/drawingml/2006/table">
            <a:tbl>
              <a:tblPr firstRow="1" bandRow="1">
                <a:tableStyleId>{5C22544A-7EE6-4342-B048-85BDC9FD1C3A}</a:tableStyleId>
              </a:tblPr>
              <a:tblGrid>
                <a:gridCol w="1593003">
                  <a:extLst>
                    <a:ext uri="{9D8B030D-6E8A-4147-A177-3AD203B41FA5}">
                      <a16:colId xmlns:a16="http://schemas.microsoft.com/office/drawing/2014/main" val="1172818490"/>
                    </a:ext>
                  </a:extLst>
                </a:gridCol>
                <a:gridCol w="1886378">
                  <a:extLst>
                    <a:ext uri="{9D8B030D-6E8A-4147-A177-3AD203B41FA5}">
                      <a16:colId xmlns:a16="http://schemas.microsoft.com/office/drawing/2014/main" val="3776132843"/>
                    </a:ext>
                  </a:extLst>
                </a:gridCol>
                <a:gridCol w="1732835">
                  <a:extLst>
                    <a:ext uri="{9D8B030D-6E8A-4147-A177-3AD203B41FA5}">
                      <a16:colId xmlns:a16="http://schemas.microsoft.com/office/drawing/2014/main" val="1152675890"/>
                    </a:ext>
                  </a:extLst>
                </a:gridCol>
                <a:gridCol w="2094757">
                  <a:extLst>
                    <a:ext uri="{9D8B030D-6E8A-4147-A177-3AD203B41FA5}">
                      <a16:colId xmlns:a16="http://schemas.microsoft.com/office/drawing/2014/main" val="1914548757"/>
                    </a:ext>
                  </a:extLst>
                </a:gridCol>
                <a:gridCol w="3665826">
                  <a:extLst>
                    <a:ext uri="{9D8B030D-6E8A-4147-A177-3AD203B41FA5}">
                      <a16:colId xmlns:a16="http://schemas.microsoft.com/office/drawing/2014/main" val="1463889757"/>
                    </a:ext>
                  </a:extLst>
                </a:gridCol>
              </a:tblGrid>
              <a:tr h="1430886">
                <a:tc>
                  <a:txBody>
                    <a:bodyPr/>
                    <a:lstStyle/>
                    <a:p>
                      <a:pPr fontAlgn="t"/>
                      <a:r>
                        <a:rPr lang="en-IN" b="0" dirty="0">
                          <a:solidFill>
                            <a:schemeClr val="tx1"/>
                          </a:solidFill>
                          <a:effectLst/>
                        </a:rPr>
                        <a:t>MVC 4.0</a:t>
                      </a:r>
                    </a:p>
                  </a:txBody>
                  <a:tcPr marL="47625" marR="47625" marT="47625" marB="47625">
                    <a:solidFill>
                      <a:schemeClr val="accent1">
                        <a:lumMod val="20000"/>
                        <a:lumOff val="80000"/>
                      </a:schemeClr>
                    </a:solidFill>
                  </a:tcPr>
                </a:tc>
                <a:tc>
                  <a:txBody>
                    <a:bodyPr/>
                    <a:lstStyle/>
                    <a:p>
                      <a:pPr fontAlgn="t"/>
                      <a:r>
                        <a:rPr lang="sv-SE" b="0" dirty="0">
                          <a:solidFill>
                            <a:schemeClr val="tx1"/>
                          </a:solidFill>
                          <a:effectLst/>
                        </a:rPr>
                        <a:t>VS 2010 SP1,</a:t>
                      </a:r>
                      <a:br>
                        <a:rPr lang="sv-SE" b="0" dirty="0">
                          <a:solidFill>
                            <a:schemeClr val="tx1"/>
                          </a:solidFill>
                          <a:effectLst/>
                        </a:rPr>
                      </a:br>
                      <a:r>
                        <a:rPr lang="sv-SE" b="0" dirty="0">
                          <a:solidFill>
                            <a:schemeClr val="tx1"/>
                          </a:solidFill>
                          <a:effectLst/>
                        </a:rPr>
                        <a:t>VS 2012</a:t>
                      </a:r>
                    </a:p>
                  </a:txBody>
                  <a:tcPr marL="47625" marR="47625" marT="47625" marB="47625">
                    <a:solidFill>
                      <a:schemeClr val="accent1">
                        <a:lumMod val="20000"/>
                        <a:lumOff val="80000"/>
                      </a:schemeClr>
                    </a:solidFill>
                  </a:tcPr>
                </a:tc>
                <a:tc>
                  <a:txBody>
                    <a:bodyPr/>
                    <a:lstStyle/>
                    <a:p>
                      <a:pPr fontAlgn="t"/>
                      <a:r>
                        <a:rPr lang="en-IN" b="0" dirty="0">
                          <a:solidFill>
                            <a:schemeClr val="tx1"/>
                          </a:solidFill>
                          <a:effectLst/>
                        </a:rPr>
                        <a:t>.NET 4.0/4.5</a:t>
                      </a:r>
                    </a:p>
                  </a:txBody>
                  <a:tcPr marL="47625" marR="47625" marT="47625" marB="47625">
                    <a:solidFill>
                      <a:schemeClr val="accent1">
                        <a:lumMod val="20000"/>
                        <a:lumOff val="80000"/>
                      </a:schemeClr>
                    </a:solidFill>
                  </a:tcPr>
                </a:tc>
                <a:tc>
                  <a:txBody>
                    <a:bodyPr/>
                    <a:lstStyle/>
                    <a:p>
                      <a:pPr fontAlgn="t"/>
                      <a:r>
                        <a:rPr lang="en-IN" b="0" dirty="0">
                          <a:solidFill>
                            <a:schemeClr val="tx1"/>
                          </a:solidFill>
                          <a:effectLst/>
                        </a:rPr>
                        <a:t>15-Aug-2012</a:t>
                      </a:r>
                    </a:p>
                  </a:txBody>
                  <a:tcPr marL="47625" marR="47625" marT="47625" marB="47625">
                    <a:solidFill>
                      <a:schemeClr val="accent1">
                        <a:lumMod val="20000"/>
                        <a:lumOff val="80000"/>
                      </a:schemeClr>
                    </a:solidFill>
                  </a:tcPr>
                </a:tc>
                <a:tc>
                  <a:txBody>
                    <a:bodyPr/>
                    <a:lstStyle/>
                    <a:p>
                      <a:pPr fontAlgn="t">
                        <a:buFont typeface="Arial" panose="020B0604020202020204" pitchFamily="34" charset="0"/>
                        <a:buChar char="•"/>
                      </a:pPr>
                      <a:r>
                        <a:rPr lang="en-IN" b="0" dirty="0">
                          <a:solidFill>
                            <a:schemeClr val="tx1"/>
                          </a:solidFill>
                          <a:effectLst/>
                        </a:rPr>
                        <a:t>Mobile project template</a:t>
                      </a:r>
                    </a:p>
                    <a:p>
                      <a:pPr fontAlgn="t">
                        <a:buFont typeface="Arial" panose="020B0604020202020204" pitchFamily="34" charset="0"/>
                        <a:buChar char="•"/>
                      </a:pPr>
                      <a:r>
                        <a:rPr lang="en-IN" b="0" dirty="0">
                          <a:solidFill>
                            <a:schemeClr val="tx1"/>
                          </a:solidFill>
                          <a:effectLst/>
                        </a:rPr>
                        <a:t>Bundling and </a:t>
                      </a:r>
                      <a:r>
                        <a:rPr lang="en-IN" b="0" dirty="0" err="1">
                          <a:solidFill>
                            <a:schemeClr val="tx1"/>
                          </a:solidFill>
                          <a:effectLst/>
                        </a:rPr>
                        <a:t>minification</a:t>
                      </a:r>
                      <a:endParaRPr lang="en-IN" b="0" dirty="0">
                        <a:solidFill>
                          <a:schemeClr val="tx1"/>
                        </a:solidFill>
                        <a:effectLst/>
                      </a:endParaRPr>
                    </a:p>
                    <a:p>
                      <a:pPr fontAlgn="t">
                        <a:buFont typeface="Arial" panose="020B0604020202020204" pitchFamily="34" charset="0"/>
                        <a:buChar char="•"/>
                      </a:pPr>
                      <a:r>
                        <a:rPr lang="en-IN" b="0" dirty="0">
                          <a:solidFill>
                            <a:schemeClr val="tx1"/>
                          </a:solidFill>
                          <a:effectLst/>
                        </a:rPr>
                        <a:t>Support for Windows Azure SDK</a:t>
                      </a:r>
                    </a:p>
                  </a:txBody>
                  <a:tcPr marL="47625" marR="47625" marT="47625" marB="47625">
                    <a:solidFill>
                      <a:schemeClr val="accent1">
                        <a:lumMod val="20000"/>
                        <a:lumOff val="80000"/>
                      </a:schemeClr>
                    </a:solidFill>
                  </a:tcPr>
                </a:tc>
                <a:extLst>
                  <a:ext uri="{0D108BD9-81ED-4DB2-BD59-A6C34878D82A}">
                    <a16:rowId xmlns:a16="http://schemas.microsoft.com/office/drawing/2014/main" val="887072897"/>
                  </a:ext>
                </a:extLst>
              </a:tr>
              <a:tr h="1920791">
                <a:tc>
                  <a:txBody>
                    <a:bodyPr/>
                    <a:lstStyle/>
                    <a:p>
                      <a:pPr fontAlgn="t"/>
                      <a:r>
                        <a:rPr lang="en-IN" dirty="0">
                          <a:effectLst/>
                        </a:rPr>
                        <a:t>MVC 5.0</a:t>
                      </a:r>
                    </a:p>
                  </a:txBody>
                  <a:tcPr marL="47625" marR="47625" marT="47625" marB="47625"/>
                </a:tc>
                <a:tc>
                  <a:txBody>
                    <a:bodyPr/>
                    <a:lstStyle/>
                    <a:p>
                      <a:pPr fontAlgn="t"/>
                      <a:r>
                        <a:rPr lang="en-IN">
                          <a:effectLst/>
                        </a:rPr>
                        <a:t>VS 2013</a:t>
                      </a:r>
                    </a:p>
                  </a:txBody>
                  <a:tcPr marL="47625" marR="47625" marT="47625" marB="47625"/>
                </a:tc>
                <a:tc>
                  <a:txBody>
                    <a:bodyPr/>
                    <a:lstStyle/>
                    <a:p>
                      <a:pPr fontAlgn="t"/>
                      <a:r>
                        <a:rPr lang="en-IN" dirty="0">
                          <a:effectLst/>
                        </a:rPr>
                        <a:t>.NET 4.5</a:t>
                      </a:r>
                    </a:p>
                  </a:txBody>
                  <a:tcPr marL="47625" marR="47625" marT="47625" marB="47625"/>
                </a:tc>
                <a:tc>
                  <a:txBody>
                    <a:bodyPr/>
                    <a:lstStyle/>
                    <a:p>
                      <a:pPr fontAlgn="t"/>
                      <a:r>
                        <a:rPr lang="en-IN">
                          <a:effectLst/>
                        </a:rPr>
                        <a:t>17-oct-2013</a:t>
                      </a:r>
                    </a:p>
                  </a:txBody>
                  <a:tcPr marL="47625" marR="47625" marT="47625" marB="47625"/>
                </a:tc>
                <a:tc>
                  <a:txBody>
                    <a:bodyPr/>
                    <a:lstStyle/>
                    <a:p>
                      <a:pPr fontAlgn="t">
                        <a:buFont typeface="Arial" panose="020B0604020202020204" pitchFamily="34" charset="0"/>
                        <a:buChar char="•"/>
                      </a:pPr>
                      <a:r>
                        <a:rPr lang="en-IN" dirty="0">
                          <a:effectLst/>
                        </a:rPr>
                        <a:t>Authentication filters</a:t>
                      </a:r>
                    </a:p>
                    <a:p>
                      <a:pPr fontAlgn="t">
                        <a:buFont typeface="Arial" panose="020B0604020202020204" pitchFamily="34" charset="0"/>
                        <a:buChar char="•"/>
                      </a:pPr>
                      <a:r>
                        <a:rPr lang="en-IN" dirty="0">
                          <a:effectLst/>
                        </a:rPr>
                        <a:t>Bootstrap support</a:t>
                      </a:r>
                    </a:p>
                    <a:p>
                      <a:pPr fontAlgn="t">
                        <a:buFont typeface="Arial" panose="020B0604020202020204" pitchFamily="34" charset="0"/>
                        <a:buChar char="•"/>
                      </a:pPr>
                      <a:r>
                        <a:rPr lang="en-IN" dirty="0">
                          <a:effectLst/>
                        </a:rPr>
                        <a:t>New scaffolding items</a:t>
                      </a:r>
                    </a:p>
                    <a:p>
                      <a:pPr fontAlgn="t">
                        <a:buFont typeface="Arial" panose="020B0604020202020204" pitchFamily="34" charset="0"/>
                        <a:buChar char="•"/>
                      </a:pPr>
                      <a:r>
                        <a:rPr lang="en-IN" dirty="0" err="1">
                          <a:effectLst/>
                        </a:rPr>
                        <a:t>ASP.Net</a:t>
                      </a:r>
                      <a:r>
                        <a:rPr lang="en-IN" dirty="0">
                          <a:effectLst/>
                        </a:rPr>
                        <a:t> Identity</a:t>
                      </a:r>
                    </a:p>
                  </a:txBody>
                  <a:tcPr marL="47625" marR="47625" marT="47625" marB="47625"/>
                </a:tc>
                <a:extLst>
                  <a:ext uri="{0D108BD9-81ED-4DB2-BD59-A6C34878D82A}">
                    <a16:rowId xmlns:a16="http://schemas.microsoft.com/office/drawing/2014/main" val="43938454"/>
                  </a:ext>
                </a:extLst>
              </a:tr>
              <a:tr h="1037105">
                <a:tc>
                  <a:txBody>
                    <a:bodyPr/>
                    <a:lstStyle/>
                    <a:p>
                      <a:pPr fontAlgn="t"/>
                      <a:r>
                        <a:rPr lang="en-IN" b="1" dirty="0">
                          <a:effectLst/>
                        </a:rPr>
                        <a:t>MVC 5.2</a:t>
                      </a:r>
                      <a:r>
                        <a:rPr lang="en-IN" dirty="0">
                          <a:effectLst/>
                        </a:rPr>
                        <a:t> - Current</a:t>
                      </a:r>
                    </a:p>
                  </a:txBody>
                  <a:tcPr marL="47625" marR="47625" marT="47625" marB="47625"/>
                </a:tc>
                <a:tc>
                  <a:txBody>
                    <a:bodyPr/>
                    <a:lstStyle/>
                    <a:p>
                      <a:pPr fontAlgn="t"/>
                      <a:r>
                        <a:rPr lang="en-IN" dirty="0">
                          <a:effectLst/>
                        </a:rPr>
                        <a:t>VS 2013</a:t>
                      </a:r>
                    </a:p>
                  </a:txBody>
                  <a:tcPr marL="47625" marR="47625" marT="47625" marB="47625"/>
                </a:tc>
                <a:tc>
                  <a:txBody>
                    <a:bodyPr/>
                    <a:lstStyle/>
                    <a:p>
                      <a:pPr fontAlgn="t"/>
                      <a:r>
                        <a:rPr lang="en-IN">
                          <a:effectLst/>
                        </a:rPr>
                        <a:t>.NET 4.5</a:t>
                      </a:r>
                    </a:p>
                  </a:txBody>
                  <a:tcPr marL="47625" marR="47625" marT="47625" marB="47625"/>
                </a:tc>
                <a:tc>
                  <a:txBody>
                    <a:bodyPr/>
                    <a:lstStyle/>
                    <a:p>
                      <a:pPr fontAlgn="t"/>
                      <a:r>
                        <a:rPr lang="en-IN">
                          <a:effectLst/>
                        </a:rPr>
                        <a:t>28-Aug-2014</a:t>
                      </a:r>
                    </a:p>
                  </a:txBody>
                  <a:tcPr marL="47625" marR="47625" marT="47625" marB="47625"/>
                </a:tc>
                <a:tc>
                  <a:txBody>
                    <a:bodyPr/>
                    <a:lstStyle/>
                    <a:p>
                      <a:pPr fontAlgn="t">
                        <a:buFont typeface="Arial" panose="020B0604020202020204" pitchFamily="34" charset="0"/>
                        <a:buChar char="•"/>
                      </a:pPr>
                      <a:r>
                        <a:rPr lang="en-IN" dirty="0">
                          <a:effectLst/>
                        </a:rPr>
                        <a:t>Attribute based routing</a:t>
                      </a:r>
                    </a:p>
                    <a:p>
                      <a:pPr fontAlgn="t">
                        <a:buFont typeface="Arial" panose="020B0604020202020204" pitchFamily="34" charset="0"/>
                        <a:buChar char="•"/>
                      </a:pPr>
                      <a:r>
                        <a:rPr lang="en-IN" dirty="0">
                          <a:effectLst/>
                        </a:rPr>
                        <a:t>bug fixes and minor features </a:t>
                      </a:r>
                      <a:r>
                        <a:rPr lang="en-IN" dirty="0" err="1">
                          <a:effectLst/>
                        </a:rPr>
                        <a:t>upate</a:t>
                      </a:r>
                      <a:endParaRPr lang="en-IN" dirty="0">
                        <a:effectLst/>
                      </a:endParaRPr>
                    </a:p>
                  </a:txBody>
                  <a:tcPr marL="47625" marR="47625" marT="47625" marB="47625"/>
                </a:tc>
                <a:extLst>
                  <a:ext uri="{0D108BD9-81ED-4DB2-BD59-A6C34878D82A}">
                    <a16:rowId xmlns:a16="http://schemas.microsoft.com/office/drawing/2014/main" val="4115767344"/>
                  </a:ext>
                </a:extLst>
              </a:tr>
            </a:tbl>
          </a:graphicData>
        </a:graphic>
      </p:graphicFrame>
    </p:spTree>
    <p:extLst>
      <p:ext uri="{BB962C8B-B14F-4D97-AF65-F5344CB8AC3E}">
        <p14:creationId xmlns:p14="http://schemas.microsoft.com/office/powerpoint/2010/main" val="50059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lumMod val="50000"/>
                  </a:schemeClr>
                </a:solidFill>
              </a:rPr>
              <a:t>Points to Remember :</a:t>
            </a:r>
            <a:r>
              <a:rPr lang="en-IN" dirty="0"/>
              <a:t/>
            </a:r>
            <a:br>
              <a:rPr lang="en-IN" dirty="0"/>
            </a:br>
            <a:endParaRPr lang="en-IN" dirty="0"/>
          </a:p>
        </p:txBody>
      </p:sp>
      <p:sp>
        <p:nvSpPr>
          <p:cNvPr id="3" name="Content Placeholder 2"/>
          <p:cNvSpPr>
            <a:spLocks noGrp="1"/>
          </p:cNvSpPr>
          <p:nvPr>
            <p:ph idx="1"/>
          </p:nvPr>
        </p:nvSpPr>
        <p:spPr/>
        <p:txBody>
          <a:bodyPr/>
          <a:lstStyle/>
          <a:p>
            <a:r>
              <a:rPr lang="en-IN" dirty="0" smtClean="0"/>
              <a:t>MVC </a:t>
            </a:r>
            <a:r>
              <a:rPr lang="en-IN" dirty="0"/>
              <a:t>stands for Model, View and Controller.</a:t>
            </a:r>
          </a:p>
          <a:p>
            <a:r>
              <a:rPr lang="en-IN" dirty="0"/>
              <a:t>Model is responsible for maintaining application data and business logic.</a:t>
            </a:r>
          </a:p>
          <a:p>
            <a:r>
              <a:rPr lang="en-IN" dirty="0"/>
              <a:t>View is a user interface of the application, which displays the data.</a:t>
            </a:r>
          </a:p>
          <a:p>
            <a:r>
              <a:rPr lang="en-IN" dirty="0"/>
              <a:t>Controller handles user's requests and renders appropriate View with Model data.</a:t>
            </a:r>
          </a:p>
          <a:p>
            <a:endParaRPr lang="en-IN" dirty="0"/>
          </a:p>
        </p:txBody>
      </p:sp>
    </p:spTree>
    <p:extLst>
      <p:ext uri="{BB962C8B-B14F-4D97-AF65-F5344CB8AC3E}">
        <p14:creationId xmlns:p14="http://schemas.microsoft.com/office/powerpoint/2010/main" val="2765532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420" y="365126"/>
            <a:ext cx="10418379" cy="1053772"/>
          </a:xfrm>
        </p:spPr>
        <p:txBody>
          <a:bodyPr>
            <a:normAutofit fontScale="90000"/>
          </a:bodyPr>
          <a:lstStyle/>
          <a:p>
            <a:r>
              <a:rPr lang="en-IN" sz="4900" b="1" dirty="0">
                <a:solidFill>
                  <a:schemeClr val="accent2">
                    <a:lumMod val="50000"/>
                  </a:schemeClr>
                </a:solidFill>
              </a:rPr>
              <a:t>Create first simple MVC </a:t>
            </a:r>
            <a:r>
              <a:rPr lang="en-IN" sz="4900" b="1" dirty="0" smtClean="0">
                <a:solidFill>
                  <a:schemeClr val="accent2">
                    <a:lumMod val="50000"/>
                  </a:schemeClr>
                </a:solidFill>
              </a:rPr>
              <a:t>application</a:t>
            </a:r>
            <a:r>
              <a:rPr lang="en-IN" dirty="0"/>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6052024" y="1625928"/>
            <a:ext cx="5174958" cy="4351338"/>
          </a:xfrm>
          <a:prstGeom prst="rect">
            <a:avLst/>
          </a:prstGeom>
        </p:spPr>
      </p:pic>
    </p:spTree>
    <p:extLst>
      <p:ext uri="{BB962C8B-B14F-4D97-AF65-F5344CB8AC3E}">
        <p14:creationId xmlns:p14="http://schemas.microsoft.com/office/powerpoint/2010/main" val="243515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lumMod val="50000"/>
                  </a:schemeClr>
                </a:solidFill>
              </a:rPr>
              <a:t>ASP.NET MVC Folder Structure</a:t>
            </a:r>
            <a:r>
              <a:rPr lang="en-IN" dirty="0"/>
              <a:t/>
            </a:r>
            <a:br>
              <a:rPr lang="en-IN" dirty="0"/>
            </a:br>
            <a:endParaRPr lang="en-IN" dirty="0"/>
          </a:p>
        </p:txBody>
      </p:sp>
      <p:sp>
        <p:nvSpPr>
          <p:cNvPr id="3" name="Content Placeholder 2"/>
          <p:cNvSpPr>
            <a:spLocks noGrp="1"/>
          </p:cNvSpPr>
          <p:nvPr>
            <p:ph idx="1"/>
          </p:nvPr>
        </p:nvSpPr>
        <p:spPr>
          <a:xfrm>
            <a:off x="336329" y="1602827"/>
            <a:ext cx="8198069" cy="5255173"/>
          </a:xfrm>
        </p:spPr>
        <p:txBody>
          <a:bodyPr>
            <a:normAutofit/>
          </a:bodyPr>
          <a:lstStyle/>
          <a:p>
            <a:pPr>
              <a:buFont typeface="Wingdings" panose="05000000000000000000" pitchFamily="2" charset="2"/>
              <a:buChar char="Ø"/>
            </a:pPr>
            <a:r>
              <a:rPr lang="en-IN" sz="2400" dirty="0" err="1"/>
              <a:t>App_Data</a:t>
            </a:r>
            <a:r>
              <a:rPr lang="en-IN" sz="2400" dirty="0" smtClean="0"/>
              <a:t>:</a:t>
            </a:r>
            <a:r>
              <a:rPr lang="en-IN" dirty="0"/>
              <a:t> </a:t>
            </a:r>
            <a:r>
              <a:rPr lang="en-IN" sz="1800" dirty="0"/>
              <a:t>A</a:t>
            </a:r>
            <a:r>
              <a:rPr lang="en-IN" sz="1800" dirty="0" smtClean="0"/>
              <a:t>pplication </a:t>
            </a:r>
            <a:r>
              <a:rPr lang="en-IN" sz="1800" dirty="0"/>
              <a:t>data files like </a:t>
            </a:r>
            <a:r>
              <a:rPr lang="en-IN" sz="1800" dirty="0" err="1"/>
              <a:t>LocalDB</a:t>
            </a:r>
            <a:r>
              <a:rPr lang="en-IN" sz="1800" dirty="0"/>
              <a:t>, .</a:t>
            </a:r>
            <a:r>
              <a:rPr lang="en-IN" sz="1800" dirty="0" err="1"/>
              <a:t>mdf</a:t>
            </a:r>
            <a:r>
              <a:rPr lang="en-IN" sz="1800" dirty="0"/>
              <a:t> files, xml files and other data related files. IIS will never serve files from </a:t>
            </a:r>
            <a:r>
              <a:rPr lang="en-IN" sz="1800" dirty="0" err="1"/>
              <a:t>App_Data</a:t>
            </a:r>
            <a:r>
              <a:rPr lang="en-IN" sz="1800" dirty="0"/>
              <a:t> folder.</a:t>
            </a:r>
          </a:p>
          <a:p>
            <a:pPr>
              <a:buFont typeface="Wingdings" panose="05000000000000000000" pitchFamily="2" charset="2"/>
              <a:buChar char="Ø"/>
            </a:pPr>
            <a:r>
              <a:rPr lang="en-IN" sz="2400" dirty="0" err="1"/>
              <a:t>App_Start</a:t>
            </a:r>
            <a:r>
              <a:rPr lang="en-IN" sz="2400" dirty="0" smtClean="0"/>
              <a:t>:</a:t>
            </a:r>
            <a:r>
              <a:rPr lang="en-IN" dirty="0"/>
              <a:t> </a:t>
            </a:r>
            <a:r>
              <a:rPr lang="en-IN" sz="1800" dirty="0"/>
              <a:t>files which will be executed when the application starts.</a:t>
            </a:r>
          </a:p>
          <a:p>
            <a:pPr>
              <a:buFont typeface="Wingdings" panose="05000000000000000000" pitchFamily="2" charset="2"/>
              <a:buChar char="Ø"/>
            </a:pPr>
            <a:r>
              <a:rPr lang="en-IN" sz="2400" dirty="0" smtClean="0"/>
              <a:t>Controllers:</a:t>
            </a:r>
            <a:r>
              <a:rPr lang="en-IN" dirty="0"/>
              <a:t> </a:t>
            </a:r>
            <a:r>
              <a:rPr lang="en-IN" sz="1800" dirty="0"/>
              <a:t>Controllers folder contains class files for the controllers. Controllers handles users' request and returns a response. MVC requires the name of all controller files to end with </a:t>
            </a:r>
            <a:r>
              <a:rPr lang="en-IN" sz="1800" dirty="0" smtClean="0"/>
              <a:t> Controller</a:t>
            </a:r>
            <a:endParaRPr lang="en-IN" sz="1800" dirty="0"/>
          </a:p>
          <a:p>
            <a:pPr>
              <a:buFont typeface="Wingdings" panose="05000000000000000000" pitchFamily="2" charset="2"/>
              <a:buChar char="Ø"/>
            </a:pPr>
            <a:r>
              <a:rPr lang="en-IN" sz="2400" dirty="0" smtClean="0"/>
              <a:t>Models:</a:t>
            </a:r>
            <a:r>
              <a:rPr lang="en-IN" dirty="0"/>
              <a:t> </a:t>
            </a:r>
            <a:r>
              <a:rPr lang="en-IN" sz="1800" dirty="0"/>
              <a:t>Models folder contains model class </a:t>
            </a:r>
            <a:r>
              <a:rPr lang="en-IN" sz="1800" dirty="0" smtClean="0"/>
              <a:t>files for manipulating application data</a:t>
            </a:r>
            <a:endParaRPr lang="en-IN" sz="1800" dirty="0"/>
          </a:p>
          <a:p>
            <a:pPr>
              <a:buFont typeface="Wingdings" panose="05000000000000000000" pitchFamily="2" charset="2"/>
              <a:buChar char="Ø"/>
            </a:pPr>
            <a:r>
              <a:rPr lang="en-IN" sz="2400" dirty="0"/>
              <a:t>Views</a:t>
            </a:r>
            <a:r>
              <a:rPr lang="en-IN" sz="1800" dirty="0" smtClean="0"/>
              <a:t>: Html files for application</a:t>
            </a:r>
          </a:p>
          <a:p>
            <a:pPr lvl="1"/>
            <a:r>
              <a:rPr lang="en-IN" sz="1800" dirty="0" smtClean="0"/>
              <a:t>Separate </a:t>
            </a:r>
            <a:r>
              <a:rPr lang="en-IN" sz="1800" dirty="0"/>
              <a:t>folder for each </a:t>
            </a:r>
            <a:r>
              <a:rPr lang="en-IN" sz="1800" dirty="0" smtClean="0"/>
              <a:t>controllers. </a:t>
            </a:r>
            <a:r>
              <a:rPr lang="en-IN" sz="1800" dirty="0" err="1" smtClean="0"/>
              <a:t>Eg:Home</a:t>
            </a:r>
            <a:r>
              <a:rPr lang="en-IN" sz="1800" dirty="0" smtClean="0"/>
              <a:t> folder for Home Controller .</a:t>
            </a:r>
          </a:p>
          <a:p>
            <a:pPr lvl="1"/>
            <a:r>
              <a:rPr lang="en-IN" sz="1800" dirty="0" smtClean="0"/>
              <a:t>Shared folder shares files across all controllers. </a:t>
            </a:r>
            <a:r>
              <a:rPr lang="en-IN" sz="1800" dirty="0" err="1" smtClean="0"/>
              <a:t>Eg:layout</a:t>
            </a:r>
            <a:r>
              <a:rPr lang="en-IN" sz="1800" dirty="0" smtClean="0"/>
              <a:t> files</a:t>
            </a:r>
            <a:endParaRPr lang="en-IN" sz="1800" dirty="0"/>
          </a:p>
          <a:p>
            <a:endParaRPr lang="en-IN" dirty="0"/>
          </a:p>
        </p:txBody>
      </p:sp>
      <p:pic>
        <p:nvPicPr>
          <p:cNvPr id="4" name="Picture 3"/>
          <p:cNvPicPr>
            <a:picLocks noChangeAspect="1"/>
          </p:cNvPicPr>
          <p:nvPr/>
        </p:nvPicPr>
        <p:blipFill>
          <a:blip r:embed="rId2"/>
          <a:stretch>
            <a:fillRect/>
          </a:stretch>
        </p:blipFill>
        <p:spPr>
          <a:xfrm>
            <a:off x="8648700" y="1538288"/>
            <a:ext cx="2705100" cy="4638675"/>
          </a:xfrm>
          <a:prstGeom prst="rect">
            <a:avLst/>
          </a:prstGeom>
        </p:spPr>
      </p:pic>
    </p:spTree>
    <p:extLst>
      <p:ext uri="{BB962C8B-B14F-4D97-AF65-F5344CB8AC3E}">
        <p14:creationId xmlns:p14="http://schemas.microsoft.com/office/powerpoint/2010/main" val="2899439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417" y="221728"/>
            <a:ext cx="10515600" cy="853064"/>
          </a:xfrm>
        </p:spPr>
        <p:txBody>
          <a:bodyPr>
            <a:normAutofit fontScale="90000"/>
          </a:bodyPr>
          <a:lstStyle/>
          <a:p>
            <a:r>
              <a:rPr lang="en-IN" b="1" dirty="0" smtClean="0">
                <a:solidFill>
                  <a:schemeClr val="accent2">
                    <a:lumMod val="50000"/>
                  </a:schemeClr>
                </a:solidFill>
              </a:rPr>
              <a:t/>
            </a:r>
            <a:br>
              <a:rPr lang="en-IN" b="1" dirty="0" smtClean="0">
                <a:solidFill>
                  <a:schemeClr val="accent2">
                    <a:lumMod val="50000"/>
                  </a:schemeClr>
                </a:solidFill>
              </a:rPr>
            </a:br>
            <a:r>
              <a:rPr lang="en-IN" sz="4900" b="1" dirty="0" smtClean="0">
                <a:solidFill>
                  <a:schemeClr val="accent2">
                    <a:lumMod val="50000"/>
                  </a:schemeClr>
                </a:solidFill>
              </a:rPr>
              <a:t>Creating your </a:t>
            </a:r>
            <a:r>
              <a:rPr lang="en-IN" sz="4900" b="1" dirty="0">
                <a:solidFill>
                  <a:schemeClr val="accent2">
                    <a:lumMod val="50000"/>
                  </a:schemeClr>
                </a:solidFill>
              </a:rPr>
              <a:t>asp.net </a:t>
            </a:r>
            <a:r>
              <a:rPr lang="en-IN" sz="4900" b="1" dirty="0" err="1">
                <a:solidFill>
                  <a:schemeClr val="accent2">
                    <a:lumMod val="50000"/>
                  </a:schemeClr>
                </a:solidFill>
              </a:rPr>
              <a:t>mvc</a:t>
            </a:r>
            <a:r>
              <a:rPr lang="en-IN" sz="4900" b="1" dirty="0">
                <a:solidFill>
                  <a:schemeClr val="accent2">
                    <a:lumMod val="50000"/>
                  </a:schemeClr>
                </a:solidFill>
              </a:rPr>
              <a:t> </a:t>
            </a:r>
            <a:r>
              <a:rPr lang="en-IN" sz="4900" b="1" dirty="0" smtClean="0">
                <a:solidFill>
                  <a:schemeClr val="accent2">
                    <a:lumMod val="50000"/>
                  </a:schemeClr>
                </a:solidFill>
              </a:rPr>
              <a:t>application</a:t>
            </a:r>
            <a:r>
              <a:rPr lang="en-IN" dirty="0"/>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817501" y="1259856"/>
            <a:ext cx="4152900" cy="1409700"/>
          </a:xfrm>
          <a:prstGeom prst="rect">
            <a:avLst/>
          </a:prstGeom>
        </p:spPr>
      </p:pic>
      <p:sp>
        <p:nvSpPr>
          <p:cNvPr id="6" name="Rectangle 5"/>
          <p:cNvSpPr/>
          <p:nvPr/>
        </p:nvSpPr>
        <p:spPr>
          <a:xfrm>
            <a:off x="800712" y="2516797"/>
            <a:ext cx="4511243" cy="1200329"/>
          </a:xfrm>
          <a:prstGeom prst="rect">
            <a:avLst/>
          </a:prstGeom>
        </p:spPr>
        <p:txBody>
          <a:bodyPr wrap="square">
            <a:spAutoFit/>
          </a:bodyPr>
          <a:lstStyle/>
          <a:p>
            <a:r>
              <a:rPr lang="en-IN" dirty="0" smtClean="0">
                <a:solidFill>
                  <a:srgbClr val="333333"/>
                </a:solidFill>
                <a:latin typeface="Arial" panose="020B0604020202020204" pitchFamily="34" charset="0"/>
                <a:hlinkClick r:id="rId3"/>
              </a:rPr>
              <a:t>http</a:t>
            </a:r>
            <a:r>
              <a:rPr lang="en-IN" dirty="0">
                <a:solidFill>
                  <a:srgbClr val="333333"/>
                </a:solidFill>
                <a:latin typeface="Arial" panose="020B0604020202020204" pitchFamily="34" charset="0"/>
                <a:hlinkClick r:id="rId3"/>
              </a:rPr>
              <a:t>://</a:t>
            </a:r>
            <a:r>
              <a:rPr lang="en-IN" dirty="0" smtClean="0">
                <a:solidFill>
                  <a:srgbClr val="333333"/>
                </a:solidFill>
                <a:hlinkClick r:id="rId3"/>
              </a:rPr>
              <a:t>localhost/MVCDemo/Home/index</a:t>
            </a:r>
            <a:endParaRPr lang="en-IN" dirty="0" smtClean="0">
              <a:solidFill>
                <a:srgbClr val="333333"/>
              </a:solidFill>
            </a:endParaRPr>
          </a:p>
          <a:p>
            <a:r>
              <a:rPr lang="en-IN" dirty="0">
                <a:solidFill>
                  <a:srgbClr val="333333"/>
                </a:solidFill>
              </a:rPr>
              <a:t> </a:t>
            </a:r>
            <a:r>
              <a:rPr lang="en-IN" dirty="0" smtClean="0">
                <a:solidFill>
                  <a:srgbClr val="333333"/>
                </a:solidFill>
              </a:rPr>
              <a:t>            ↓                 ↓             </a:t>
            </a:r>
            <a:r>
              <a:rPr lang="en-IN" dirty="0">
                <a:solidFill>
                  <a:srgbClr val="333333"/>
                </a:solidFill>
              </a:rPr>
              <a:t>↓</a:t>
            </a:r>
            <a:endParaRPr lang="en-IN" dirty="0" smtClean="0">
              <a:solidFill>
                <a:srgbClr val="333333"/>
              </a:solidFill>
            </a:endParaRPr>
          </a:p>
          <a:p>
            <a:r>
              <a:rPr lang="en-IN" dirty="0">
                <a:solidFill>
                  <a:srgbClr val="333333"/>
                </a:solidFill>
              </a:rPr>
              <a:t> </a:t>
            </a:r>
            <a:r>
              <a:rPr lang="en-IN" dirty="0" smtClean="0">
                <a:solidFill>
                  <a:srgbClr val="333333"/>
                </a:solidFill>
              </a:rPr>
              <a:t>        </a:t>
            </a:r>
            <a:r>
              <a:rPr lang="en-IN" dirty="0" smtClean="0">
                <a:solidFill>
                  <a:srgbClr val="C00000"/>
                </a:solidFill>
              </a:rPr>
              <a:t>Server</a:t>
            </a:r>
            <a:r>
              <a:rPr lang="en-IN" dirty="0" smtClean="0">
                <a:solidFill>
                  <a:srgbClr val="333333"/>
                </a:solidFill>
              </a:rPr>
              <a:t>           </a:t>
            </a:r>
            <a:r>
              <a:rPr lang="en-IN" dirty="0" smtClean="0">
                <a:solidFill>
                  <a:srgbClr val="C00000"/>
                </a:solidFill>
              </a:rPr>
              <a:t>Project</a:t>
            </a:r>
            <a:r>
              <a:rPr lang="en-IN" dirty="0" smtClean="0">
                <a:solidFill>
                  <a:srgbClr val="333333"/>
                </a:solidFill>
              </a:rPr>
              <a:t>      </a:t>
            </a:r>
            <a:r>
              <a:rPr lang="en-IN" dirty="0" smtClean="0">
                <a:solidFill>
                  <a:srgbClr val="C00000"/>
                </a:solidFill>
              </a:rPr>
              <a:t>Controller</a:t>
            </a:r>
          </a:p>
          <a:p>
            <a:endParaRPr lang="en-IN" dirty="0"/>
          </a:p>
        </p:txBody>
      </p:sp>
      <p:sp>
        <p:nvSpPr>
          <p:cNvPr id="7" name="Rectangle 6"/>
          <p:cNvSpPr/>
          <p:nvPr/>
        </p:nvSpPr>
        <p:spPr>
          <a:xfrm>
            <a:off x="692626" y="5666256"/>
            <a:ext cx="5037083" cy="923330"/>
          </a:xfrm>
          <a:prstGeom prst="rect">
            <a:avLst/>
          </a:prstGeom>
        </p:spPr>
        <p:txBody>
          <a:bodyPr wrap="square">
            <a:spAutoFit/>
          </a:bodyPr>
          <a:lstStyle/>
          <a:p>
            <a:r>
              <a:rPr lang="en-IN" dirty="0">
                <a:solidFill>
                  <a:srgbClr val="333333"/>
                </a:solidFill>
                <a:latin typeface="Arial" panose="020B0604020202020204" pitchFamily="34" charset="0"/>
              </a:rPr>
              <a:t>In the URL </a:t>
            </a:r>
            <a:r>
              <a:rPr lang="en-IN" b="1" dirty="0">
                <a:solidFill>
                  <a:srgbClr val="333333"/>
                </a:solidFill>
                <a:latin typeface="Arial" panose="020B0604020202020204" pitchFamily="34" charset="0"/>
              </a:rPr>
              <a:t>"Home"</a:t>
            </a:r>
            <a:r>
              <a:rPr lang="en-IN" dirty="0">
                <a:solidFill>
                  <a:srgbClr val="333333"/>
                </a:solidFill>
                <a:latin typeface="Arial" panose="020B0604020202020204" pitchFamily="34" charset="0"/>
              </a:rPr>
              <a:t> is the </a:t>
            </a:r>
            <a:r>
              <a:rPr lang="en-IN" b="1" dirty="0">
                <a:solidFill>
                  <a:srgbClr val="333333"/>
                </a:solidFill>
                <a:latin typeface="Arial" panose="020B0604020202020204" pitchFamily="34" charset="0"/>
              </a:rPr>
              <a:t>name of the controller</a:t>
            </a:r>
            <a:r>
              <a:rPr lang="en-IN" dirty="0">
                <a:solidFill>
                  <a:srgbClr val="333333"/>
                </a:solidFill>
                <a:latin typeface="Arial" panose="020B0604020202020204" pitchFamily="34" charset="0"/>
              </a:rPr>
              <a:t> and </a:t>
            </a:r>
            <a:r>
              <a:rPr lang="en-IN" b="1" dirty="0">
                <a:solidFill>
                  <a:srgbClr val="333333"/>
                </a:solidFill>
                <a:latin typeface="Arial" panose="020B0604020202020204" pitchFamily="34" charset="0"/>
              </a:rPr>
              <a:t>"Index"</a:t>
            </a:r>
            <a:r>
              <a:rPr lang="en-IN" dirty="0">
                <a:solidFill>
                  <a:srgbClr val="333333"/>
                </a:solidFill>
                <a:latin typeface="Arial" panose="020B0604020202020204" pitchFamily="34" charset="0"/>
              </a:rPr>
              <a:t> is the </a:t>
            </a:r>
            <a:r>
              <a:rPr lang="en-IN" b="1" dirty="0">
                <a:solidFill>
                  <a:srgbClr val="333333"/>
                </a:solidFill>
                <a:latin typeface="Arial" panose="020B0604020202020204" pitchFamily="34" charset="0"/>
              </a:rPr>
              <a:t>method</a:t>
            </a:r>
            <a:r>
              <a:rPr lang="en-IN" dirty="0">
                <a:solidFill>
                  <a:srgbClr val="333333"/>
                </a:solidFill>
                <a:latin typeface="Arial" panose="020B0604020202020204" pitchFamily="34" charset="0"/>
              </a:rPr>
              <a:t> within </a:t>
            </a:r>
            <a:r>
              <a:rPr lang="en-IN" dirty="0" err="1">
                <a:solidFill>
                  <a:srgbClr val="333333"/>
                </a:solidFill>
                <a:latin typeface="Arial" panose="020B0604020202020204" pitchFamily="34" charset="0"/>
              </a:rPr>
              <a:t>HomeController</a:t>
            </a:r>
            <a:r>
              <a:rPr lang="en-IN" dirty="0">
                <a:solidFill>
                  <a:srgbClr val="333333"/>
                </a:solidFill>
                <a:latin typeface="Arial" panose="020B0604020202020204" pitchFamily="34" charset="0"/>
              </a:rPr>
              <a:t> class. </a:t>
            </a:r>
            <a:endParaRPr lang="en-IN" dirty="0"/>
          </a:p>
        </p:txBody>
      </p:sp>
      <p:sp>
        <p:nvSpPr>
          <p:cNvPr id="8" name="Rectangle 7"/>
          <p:cNvSpPr/>
          <p:nvPr/>
        </p:nvSpPr>
        <p:spPr>
          <a:xfrm>
            <a:off x="6804955" y="5666256"/>
            <a:ext cx="4635062" cy="646331"/>
          </a:xfrm>
          <a:prstGeom prst="rect">
            <a:avLst/>
          </a:prstGeom>
        </p:spPr>
        <p:txBody>
          <a:bodyPr wrap="square">
            <a:spAutoFit/>
          </a:bodyPr>
          <a:lstStyle/>
          <a:p>
            <a:r>
              <a:rPr lang="en-IN" dirty="0">
                <a:solidFill>
                  <a:srgbClr val="333333"/>
                </a:solidFill>
                <a:latin typeface="Arial" panose="020B0604020202020204" pitchFamily="34" charset="0"/>
              </a:rPr>
              <a:t>Where as in web forms application, the </a:t>
            </a:r>
            <a:r>
              <a:rPr lang="en-IN" b="1" dirty="0">
                <a:solidFill>
                  <a:srgbClr val="333333"/>
                </a:solidFill>
                <a:latin typeface="Arial" panose="020B0604020202020204" pitchFamily="34" charset="0"/>
              </a:rPr>
              <a:t>URL</a:t>
            </a:r>
            <a:r>
              <a:rPr lang="en-IN" dirty="0">
                <a:solidFill>
                  <a:srgbClr val="333333"/>
                </a:solidFill>
                <a:latin typeface="Arial" panose="020B0604020202020204" pitchFamily="34" charset="0"/>
              </a:rPr>
              <a:t> is mapped to a </a:t>
            </a:r>
            <a:r>
              <a:rPr lang="en-IN" b="1" dirty="0">
                <a:solidFill>
                  <a:srgbClr val="333333"/>
                </a:solidFill>
                <a:latin typeface="Arial" panose="020B0604020202020204" pitchFamily="34" charset="0"/>
              </a:rPr>
              <a:t>physical file</a:t>
            </a:r>
            <a:endParaRPr lang="en-IN" dirty="0"/>
          </a:p>
        </p:txBody>
      </p:sp>
      <p:sp>
        <p:nvSpPr>
          <p:cNvPr id="9" name="Rectangle 8"/>
          <p:cNvSpPr/>
          <p:nvPr/>
        </p:nvSpPr>
        <p:spPr>
          <a:xfrm>
            <a:off x="5843752" y="2793797"/>
            <a:ext cx="5596265" cy="646331"/>
          </a:xfrm>
          <a:prstGeom prst="rect">
            <a:avLst/>
          </a:prstGeom>
        </p:spPr>
        <p:txBody>
          <a:bodyPr wrap="square">
            <a:spAutoFit/>
          </a:bodyPr>
          <a:lstStyle/>
          <a:p>
            <a:r>
              <a:rPr lang="en-IN" dirty="0">
                <a:hlinkClick r:id="rId4"/>
              </a:rPr>
              <a:t>http://</a:t>
            </a:r>
            <a:r>
              <a:rPr lang="en-IN" dirty="0" smtClean="0">
                <a:hlinkClick r:id="rId4"/>
              </a:rPr>
              <a:t>localhost:62423/WebFormsDemo/WebForm1.aspx</a:t>
            </a:r>
            <a:endParaRPr lang="en-IN" dirty="0" smtClean="0"/>
          </a:p>
          <a:p>
            <a:endParaRPr lang="en-IN" dirty="0"/>
          </a:p>
        </p:txBody>
      </p:sp>
      <p:pic>
        <p:nvPicPr>
          <p:cNvPr id="11" name="Picture 10"/>
          <p:cNvPicPr>
            <a:picLocks noChangeAspect="1"/>
          </p:cNvPicPr>
          <p:nvPr/>
        </p:nvPicPr>
        <p:blipFill>
          <a:blip r:embed="rId5"/>
          <a:stretch>
            <a:fillRect/>
          </a:stretch>
        </p:blipFill>
        <p:spPr>
          <a:xfrm>
            <a:off x="817502" y="3634372"/>
            <a:ext cx="4076700" cy="1514475"/>
          </a:xfrm>
          <a:prstGeom prst="rect">
            <a:avLst/>
          </a:prstGeom>
        </p:spPr>
      </p:pic>
      <p:pic>
        <p:nvPicPr>
          <p:cNvPr id="12" name="Picture 11"/>
          <p:cNvPicPr>
            <a:picLocks noChangeAspect="1"/>
          </p:cNvPicPr>
          <p:nvPr/>
        </p:nvPicPr>
        <p:blipFill>
          <a:blip r:embed="rId6"/>
          <a:stretch>
            <a:fillRect/>
          </a:stretch>
        </p:blipFill>
        <p:spPr>
          <a:xfrm>
            <a:off x="5950426" y="1374572"/>
            <a:ext cx="4343400" cy="1419225"/>
          </a:xfrm>
          <a:prstGeom prst="rect">
            <a:avLst/>
          </a:prstGeom>
        </p:spPr>
      </p:pic>
      <p:pic>
        <p:nvPicPr>
          <p:cNvPr id="14" name="Picture 13"/>
          <p:cNvPicPr>
            <a:picLocks noChangeAspect="1"/>
          </p:cNvPicPr>
          <p:nvPr/>
        </p:nvPicPr>
        <p:blipFill>
          <a:blip r:embed="rId7"/>
          <a:stretch>
            <a:fillRect/>
          </a:stretch>
        </p:blipFill>
        <p:spPr>
          <a:xfrm>
            <a:off x="5729709" y="3615322"/>
            <a:ext cx="5486400" cy="1533525"/>
          </a:xfrm>
          <a:prstGeom prst="rect">
            <a:avLst/>
          </a:prstGeom>
        </p:spPr>
      </p:pic>
    </p:spTree>
    <p:extLst>
      <p:ext uri="{BB962C8B-B14F-4D97-AF65-F5344CB8AC3E}">
        <p14:creationId xmlns:p14="http://schemas.microsoft.com/office/powerpoint/2010/main" val="1710665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366" y="228491"/>
            <a:ext cx="10515600" cy="791013"/>
          </a:xfrm>
        </p:spPr>
        <p:txBody>
          <a:bodyPr/>
          <a:lstStyle/>
          <a:p>
            <a:r>
              <a:rPr lang="en-IN" b="1" dirty="0" smtClean="0">
                <a:solidFill>
                  <a:schemeClr val="accent2">
                    <a:lumMod val="50000"/>
                  </a:schemeClr>
                </a:solidFill>
              </a:rPr>
              <a:t>Controllers in MVC application</a:t>
            </a:r>
            <a:endParaRPr lang="en-IN" b="1" dirty="0">
              <a:solidFill>
                <a:schemeClr val="accent2">
                  <a:lumMod val="50000"/>
                </a:schemeClr>
              </a:solidFill>
            </a:endParaRPr>
          </a:p>
        </p:txBody>
      </p:sp>
      <p:sp>
        <p:nvSpPr>
          <p:cNvPr id="3" name="Content Placeholder 2"/>
          <p:cNvSpPr>
            <a:spLocks noGrp="1"/>
          </p:cNvSpPr>
          <p:nvPr>
            <p:ph idx="1"/>
          </p:nvPr>
        </p:nvSpPr>
        <p:spPr>
          <a:xfrm>
            <a:off x="693683" y="1135117"/>
            <a:ext cx="10660117" cy="5041846"/>
          </a:xfrm>
        </p:spPr>
        <p:txBody>
          <a:bodyPr/>
          <a:lstStyle/>
          <a:p>
            <a:endParaRPr lang="en-IN" sz="1600" dirty="0" smtClean="0">
              <a:solidFill>
                <a:srgbClr val="333333"/>
              </a:solidFill>
              <a:hlinkClick r:id="rId2"/>
            </a:endParaRPr>
          </a:p>
          <a:p>
            <a:r>
              <a:rPr lang="en-IN" sz="1800" dirty="0" smtClean="0"/>
              <a:t>Handles incoming URL request.</a:t>
            </a:r>
            <a:endParaRPr lang="en-IN" sz="1800" dirty="0">
              <a:hlinkClick r:id="rId2"/>
            </a:endParaRPr>
          </a:p>
          <a:p>
            <a:r>
              <a:rPr lang="en-IN" sz="1800" dirty="0" smtClean="0">
                <a:solidFill>
                  <a:srgbClr val="494949"/>
                </a:solidFill>
              </a:rPr>
              <a:t>Base </a:t>
            </a:r>
            <a:r>
              <a:rPr lang="en-IN" sz="1800" dirty="0">
                <a:solidFill>
                  <a:srgbClr val="494949"/>
                </a:solidFill>
              </a:rPr>
              <a:t>class </a:t>
            </a:r>
            <a:r>
              <a:rPr lang="en-IN" sz="1800" i="1" dirty="0" err="1" smtClean="0">
                <a:solidFill>
                  <a:srgbClr val="494949"/>
                </a:solidFill>
              </a:rPr>
              <a:t>System.Web.Mvc.Controller</a:t>
            </a:r>
            <a:r>
              <a:rPr lang="en-IN" sz="1800" i="1" dirty="0" smtClean="0">
                <a:solidFill>
                  <a:srgbClr val="494949"/>
                </a:solidFill>
              </a:rPr>
              <a:t>.</a:t>
            </a:r>
          </a:p>
          <a:p>
            <a:r>
              <a:rPr lang="en-IN" sz="1800" dirty="0">
                <a:solidFill>
                  <a:srgbClr val="494949"/>
                </a:solidFill>
              </a:rPr>
              <a:t>Controller class contains public methods called </a:t>
            </a:r>
            <a:r>
              <a:rPr lang="en-IN" sz="1800" b="1" dirty="0">
                <a:solidFill>
                  <a:srgbClr val="494949"/>
                </a:solidFill>
              </a:rPr>
              <a:t>Action</a:t>
            </a:r>
            <a:r>
              <a:rPr lang="en-IN" sz="1800" dirty="0">
                <a:solidFill>
                  <a:srgbClr val="494949"/>
                </a:solidFill>
              </a:rPr>
              <a:t> methods</a:t>
            </a:r>
            <a:r>
              <a:rPr lang="en-IN" sz="1800" dirty="0" smtClean="0">
                <a:solidFill>
                  <a:srgbClr val="494949"/>
                </a:solidFill>
              </a:rPr>
              <a:t>.</a:t>
            </a:r>
          </a:p>
          <a:p>
            <a:r>
              <a:rPr lang="en-IN" sz="1800" dirty="0" smtClean="0">
                <a:solidFill>
                  <a:srgbClr val="494949"/>
                </a:solidFill>
              </a:rPr>
              <a:t>Every </a:t>
            </a:r>
            <a:r>
              <a:rPr lang="en-IN" sz="1800" dirty="0">
                <a:solidFill>
                  <a:srgbClr val="494949"/>
                </a:solidFill>
              </a:rPr>
              <a:t>controller class name must end with a word </a:t>
            </a:r>
            <a:r>
              <a:rPr lang="en-IN" sz="1800" b="1" dirty="0" smtClean="0">
                <a:solidFill>
                  <a:srgbClr val="494949"/>
                </a:solidFill>
              </a:rPr>
              <a:t>Controller. </a:t>
            </a:r>
            <a:r>
              <a:rPr lang="en-IN" sz="1800" b="1" dirty="0" err="1" smtClean="0">
                <a:solidFill>
                  <a:srgbClr val="494949"/>
                </a:solidFill>
              </a:rPr>
              <a:t>Eg</a:t>
            </a:r>
            <a:r>
              <a:rPr lang="en-IN" sz="1800" dirty="0" err="1" smtClean="0">
                <a:solidFill>
                  <a:srgbClr val="494949"/>
                </a:solidFill>
              </a:rPr>
              <a:t>:Controller</a:t>
            </a:r>
            <a:r>
              <a:rPr lang="en-IN" sz="1800" dirty="0" smtClean="0">
                <a:solidFill>
                  <a:srgbClr val="494949"/>
                </a:solidFill>
              </a:rPr>
              <a:t> for student must be </a:t>
            </a:r>
            <a:r>
              <a:rPr lang="en-IN" sz="1800" b="1" dirty="0" err="1" smtClean="0">
                <a:solidFill>
                  <a:srgbClr val="494949"/>
                </a:solidFill>
              </a:rPr>
              <a:t>StudentController</a:t>
            </a:r>
            <a:r>
              <a:rPr lang="en-IN" sz="1800" dirty="0" smtClean="0">
                <a:solidFill>
                  <a:srgbClr val="494949"/>
                </a:solidFill>
              </a:rPr>
              <a:t>.</a:t>
            </a:r>
          </a:p>
          <a:p>
            <a:r>
              <a:rPr lang="en-IN" sz="1800" dirty="0" smtClean="0"/>
              <a:t>Every controller class must be located in Controller folder of MVC folder structure.</a:t>
            </a:r>
            <a:endParaRPr lang="en-IN" sz="1800" dirty="0" smtClean="0">
              <a:solidFill>
                <a:srgbClr val="333333"/>
              </a:solidFill>
              <a:hlinkClick r:id="rId2"/>
            </a:endParaRPr>
          </a:p>
          <a:p>
            <a:endParaRPr lang="en-IN" sz="1800" dirty="0">
              <a:solidFill>
                <a:srgbClr val="333333"/>
              </a:solidFill>
            </a:endParaRPr>
          </a:p>
        </p:txBody>
      </p:sp>
    </p:spTree>
    <p:extLst>
      <p:ext uri="{BB962C8B-B14F-4D97-AF65-F5344CB8AC3E}">
        <p14:creationId xmlns:p14="http://schemas.microsoft.com/office/powerpoint/2010/main" val="1554691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041" y="217982"/>
            <a:ext cx="10515600" cy="759482"/>
          </a:xfrm>
        </p:spPr>
        <p:txBody>
          <a:bodyPr/>
          <a:lstStyle/>
          <a:p>
            <a:r>
              <a:rPr lang="en-IN" b="1" dirty="0" smtClean="0">
                <a:solidFill>
                  <a:schemeClr val="accent2">
                    <a:lumMod val="50000"/>
                  </a:schemeClr>
                </a:solidFill>
              </a:rPr>
              <a:t>Adding a new Controller</a:t>
            </a:r>
            <a:endParaRPr lang="en-IN" b="1" dirty="0">
              <a:solidFill>
                <a:schemeClr val="accent2">
                  <a:lumMod val="50000"/>
                </a:schemeClr>
              </a:solidFill>
            </a:endParaRPr>
          </a:p>
        </p:txBody>
      </p:sp>
      <p:pic>
        <p:nvPicPr>
          <p:cNvPr id="7" name="Picture 6"/>
          <p:cNvPicPr>
            <a:picLocks noChangeAspect="1"/>
          </p:cNvPicPr>
          <p:nvPr/>
        </p:nvPicPr>
        <p:blipFill>
          <a:blip r:embed="rId2"/>
          <a:stretch>
            <a:fillRect/>
          </a:stretch>
        </p:blipFill>
        <p:spPr>
          <a:xfrm>
            <a:off x="7598980" y="1975944"/>
            <a:ext cx="4263914" cy="2964973"/>
          </a:xfrm>
          <a:prstGeom prst="rect">
            <a:avLst/>
          </a:prstGeom>
        </p:spPr>
      </p:pic>
      <p:sp>
        <p:nvSpPr>
          <p:cNvPr id="9" name="Rectangle 8"/>
          <p:cNvSpPr/>
          <p:nvPr/>
        </p:nvSpPr>
        <p:spPr>
          <a:xfrm>
            <a:off x="252248" y="1975944"/>
            <a:ext cx="7220607" cy="4524315"/>
          </a:xfrm>
          <a:prstGeom prst="rect">
            <a:avLst/>
          </a:prstGeom>
        </p:spPr>
        <p:txBody>
          <a:bodyPr wrap="square">
            <a:spAutoFit/>
          </a:bodyPr>
          <a:lstStyle/>
          <a:p>
            <a:r>
              <a:rPr lang="en-IN" b="1" dirty="0" smtClean="0">
                <a:solidFill>
                  <a:srgbClr val="5B5B5B"/>
                </a:solidFill>
                <a:latin typeface="Verdana" panose="020B0604030504040204" pitchFamily="34" charset="0"/>
              </a:rPr>
              <a:t>Scaffolding: </a:t>
            </a:r>
            <a:r>
              <a:rPr lang="en-IN" dirty="0" smtClean="0">
                <a:solidFill>
                  <a:srgbClr val="5B5B5B"/>
                </a:solidFill>
                <a:latin typeface="Verdana" panose="020B0604030504040204" pitchFamily="34" charset="0"/>
              </a:rPr>
              <a:t>Automatic code generation framework</a:t>
            </a:r>
          </a:p>
          <a:p>
            <a:endParaRPr lang="en-IN" dirty="0">
              <a:solidFill>
                <a:srgbClr val="5B5B5B"/>
              </a:solidFill>
              <a:latin typeface="Verdana" panose="020B0604030504040204" pitchFamily="34" charset="0"/>
            </a:endParaRPr>
          </a:p>
          <a:p>
            <a:endParaRPr lang="en-IN" dirty="0" smtClean="0">
              <a:solidFill>
                <a:srgbClr val="5B5B5B"/>
              </a:solidFill>
              <a:latin typeface="Verdana" panose="020B0604030504040204" pitchFamily="34" charset="0"/>
            </a:endParaRPr>
          </a:p>
          <a:p>
            <a:endParaRPr lang="en-IN" dirty="0">
              <a:solidFill>
                <a:srgbClr val="5B5B5B"/>
              </a:solidFill>
              <a:latin typeface="Verdana" panose="020B0604030504040204" pitchFamily="34" charset="0"/>
            </a:endParaRPr>
          </a:p>
          <a:p>
            <a:endParaRPr lang="en-IN" dirty="0" smtClean="0">
              <a:solidFill>
                <a:srgbClr val="5B5B5B"/>
              </a:solidFill>
              <a:latin typeface="Verdana" panose="020B0604030504040204" pitchFamily="34" charset="0"/>
            </a:endParaRPr>
          </a:p>
          <a:p>
            <a:endParaRPr lang="en-IN" dirty="0">
              <a:solidFill>
                <a:srgbClr val="5B5B5B"/>
              </a:solidFill>
              <a:latin typeface="Verdana" panose="020B0604030504040204" pitchFamily="34" charset="0"/>
            </a:endParaRPr>
          </a:p>
          <a:p>
            <a:endParaRPr lang="en-IN" dirty="0" smtClean="0">
              <a:solidFill>
                <a:srgbClr val="5B5B5B"/>
              </a:solidFill>
              <a:latin typeface="Verdana" panose="020B0604030504040204" pitchFamily="34" charset="0"/>
            </a:endParaRPr>
          </a:p>
          <a:p>
            <a:endParaRPr lang="en-IN" dirty="0">
              <a:solidFill>
                <a:srgbClr val="5B5B5B"/>
              </a:solidFill>
              <a:latin typeface="Verdana" panose="020B0604030504040204" pitchFamily="34" charset="0"/>
            </a:endParaRPr>
          </a:p>
          <a:p>
            <a:endParaRPr lang="en-IN" dirty="0" smtClean="0">
              <a:solidFill>
                <a:srgbClr val="5B5B5B"/>
              </a:solidFill>
              <a:latin typeface="Verdana" panose="020B0604030504040204" pitchFamily="34" charset="0"/>
            </a:endParaRPr>
          </a:p>
          <a:p>
            <a:endParaRPr lang="en-IN" dirty="0">
              <a:solidFill>
                <a:srgbClr val="5B5B5B"/>
              </a:solidFill>
              <a:latin typeface="Verdana" panose="020B0604030504040204" pitchFamily="34" charset="0"/>
            </a:endParaRPr>
          </a:p>
          <a:p>
            <a:endParaRPr lang="en-IN" dirty="0" smtClean="0">
              <a:solidFill>
                <a:srgbClr val="5B5B5B"/>
              </a:solidFill>
              <a:latin typeface="Verdana" panose="020B0604030504040204" pitchFamily="34" charset="0"/>
            </a:endParaRPr>
          </a:p>
          <a:p>
            <a:endParaRPr lang="en-IN" dirty="0">
              <a:solidFill>
                <a:srgbClr val="5B5B5B"/>
              </a:solidFill>
              <a:latin typeface="Verdana" panose="020B0604030504040204" pitchFamily="34" charset="0"/>
            </a:endParaRPr>
          </a:p>
          <a:p>
            <a:endParaRPr lang="en-IN" dirty="0" smtClean="0">
              <a:solidFill>
                <a:srgbClr val="5B5B5B"/>
              </a:solidFill>
              <a:latin typeface="Verdana" panose="020B0604030504040204" pitchFamily="34" charset="0"/>
            </a:endParaRPr>
          </a:p>
          <a:p>
            <a:endParaRPr lang="en-IN" dirty="0">
              <a:solidFill>
                <a:srgbClr val="5B5B5B"/>
              </a:solidFill>
              <a:latin typeface="Verdana" panose="020B0604030504040204" pitchFamily="34" charset="0"/>
            </a:endParaRPr>
          </a:p>
          <a:p>
            <a:endParaRPr lang="en-IN" dirty="0" smtClean="0">
              <a:solidFill>
                <a:srgbClr val="5B5B5B"/>
              </a:solidFill>
              <a:latin typeface="Verdana" panose="020B0604030504040204" pitchFamily="34" charset="0"/>
            </a:endParaRPr>
          </a:p>
          <a:p>
            <a:r>
              <a:rPr lang="en-IN" dirty="0">
                <a:solidFill>
                  <a:srgbClr val="5B5B5B"/>
                </a:solidFill>
                <a:latin typeface="Verdana" panose="020B0604030504040204" pitchFamily="34" charset="0"/>
              </a:rPr>
              <a:t> </a:t>
            </a:r>
            <a:endParaRPr lang="en-IN" dirty="0"/>
          </a:p>
        </p:txBody>
      </p:sp>
    </p:spTree>
    <p:extLst>
      <p:ext uri="{BB962C8B-B14F-4D97-AF65-F5344CB8AC3E}">
        <p14:creationId xmlns:p14="http://schemas.microsoft.com/office/powerpoint/2010/main" val="808924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041" y="144407"/>
            <a:ext cx="6981497" cy="1325563"/>
          </a:xfrm>
        </p:spPr>
        <p:txBody>
          <a:bodyPr/>
          <a:lstStyle/>
          <a:p>
            <a:r>
              <a:rPr lang="en-IN" b="1" dirty="0" smtClean="0">
                <a:solidFill>
                  <a:schemeClr val="accent2">
                    <a:lumMod val="50000"/>
                  </a:schemeClr>
                </a:solidFill>
              </a:rPr>
              <a:t>Web Application Architecture</a:t>
            </a:r>
            <a:endParaRPr lang="en-IN" b="1" dirty="0">
              <a:solidFill>
                <a:schemeClr val="accent2">
                  <a:lumMod val="50000"/>
                </a:schemeClr>
              </a:solidFill>
            </a:endParaRPr>
          </a:p>
        </p:txBody>
      </p:sp>
      <p:pic>
        <p:nvPicPr>
          <p:cNvPr id="7" name="Picture 6"/>
          <p:cNvPicPr>
            <a:picLocks noChangeAspect="1"/>
          </p:cNvPicPr>
          <p:nvPr/>
        </p:nvPicPr>
        <p:blipFill>
          <a:blip r:embed="rId2"/>
          <a:stretch>
            <a:fillRect/>
          </a:stretch>
        </p:blipFill>
        <p:spPr>
          <a:xfrm>
            <a:off x="7451833" y="1469970"/>
            <a:ext cx="4393325" cy="2733675"/>
          </a:xfrm>
          <a:prstGeom prst="rect">
            <a:avLst/>
          </a:prstGeom>
        </p:spPr>
      </p:pic>
      <p:pic>
        <p:nvPicPr>
          <p:cNvPr id="8" name="Picture 7"/>
          <p:cNvPicPr>
            <a:picLocks noChangeAspect="1"/>
          </p:cNvPicPr>
          <p:nvPr/>
        </p:nvPicPr>
        <p:blipFill>
          <a:blip r:embed="rId3"/>
          <a:stretch>
            <a:fillRect/>
          </a:stretch>
        </p:blipFill>
        <p:spPr>
          <a:xfrm>
            <a:off x="70123" y="1554052"/>
            <a:ext cx="4791075" cy="4714875"/>
          </a:xfrm>
          <a:prstGeom prst="rect">
            <a:avLst/>
          </a:prstGeom>
        </p:spPr>
      </p:pic>
      <p:pic>
        <p:nvPicPr>
          <p:cNvPr id="10" name="Picture 9"/>
          <p:cNvPicPr>
            <a:picLocks noChangeAspect="1"/>
          </p:cNvPicPr>
          <p:nvPr/>
        </p:nvPicPr>
        <p:blipFill>
          <a:blip r:embed="rId4"/>
          <a:stretch>
            <a:fillRect/>
          </a:stretch>
        </p:blipFill>
        <p:spPr>
          <a:xfrm>
            <a:off x="5273317" y="3317737"/>
            <a:ext cx="1019340" cy="1019340"/>
          </a:xfrm>
          <a:prstGeom prst="rect">
            <a:avLst/>
          </a:prstGeom>
        </p:spPr>
      </p:pic>
      <p:pic>
        <p:nvPicPr>
          <p:cNvPr id="11" name="Picture 10"/>
          <p:cNvPicPr>
            <a:picLocks noChangeAspect="1"/>
          </p:cNvPicPr>
          <p:nvPr/>
        </p:nvPicPr>
        <p:blipFill>
          <a:blip r:embed="rId5"/>
          <a:stretch>
            <a:fillRect/>
          </a:stretch>
        </p:blipFill>
        <p:spPr>
          <a:xfrm>
            <a:off x="5273317" y="4491036"/>
            <a:ext cx="1228725" cy="1266825"/>
          </a:xfrm>
          <a:prstGeom prst="rect">
            <a:avLst/>
          </a:prstGeom>
        </p:spPr>
      </p:pic>
      <p:sp>
        <p:nvSpPr>
          <p:cNvPr id="12" name="Right Arrow 11"/>
          <p:cNvSpPr/>
          <p:nvPr/>
        </p:nvSpPr>
        <p:spPr>
          <a:xfrm>
            <a:off x="4698124" y="2427890"/>
            <a:ext cx="470418" cy="17867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3" name="Right Arrow 12"/>
          <p:cNvSpPr/>
          <p:nvPr/>
        </p:nvSpPr>
        <p:spPr>
          <a:xfrm>
            <a:off x="4698124" y="3822151"/>
            <a:ext cx="470418" cy="17867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4" name="Right Arrow 13"/>
          <p:cNvSpPr/>
          <p:nvPr/>
        </p:nvSpPr>
        <p:spPr>
          <a:xfrm>
            <a:off x="4741601" y="5127074"/>
            <a:ext cx="470418" cy="17867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pic>
        <p:nvPicPr>
          <p:cNvPr id="15" name="Picture 14"/>
          <p:cNvPicPr>
            <a:picLocks noChangeAspect="1"/>
          </p:cNvPicPr>
          <p:nvPr/>
        </p:nvPicPr>
        <p:blipFill>
          <a:blip r:embed="rId6"/>
          <a:stretch>
            <a:fillRect/>
          </a:stretch>
        </p:blipFill>
        <p:spPr>
          <a:xfrm>
            <a:off x="5316179" y="1935832"/>
            <a:ext cx="1143000" cy="1304925"/>
          </a:xfrm>
          <a:prstGeom prst="rect">
            <a:avLst/>
          </a:prstGeom>
        </p:spPr>
      </p:pic>
    </p:spTree>
    <p:extLst>
      <p:ext uri="{BB962C8B-B14F-4D97-AF65-F5344CB8AC3E}">
        <p14:creationId xmlns:p14="http://schemas.microsoft.com/office/powerpoint/2010/main" val="1754493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5614" y="651641"/>
            <a:ext cx="7872249" cy="6473819"/>
          </a:xfrm>
          <a:prstGeom prst="rect">
            <a:avLst/>
          </a:prstGeom>
        </p:spPr>
        <p:txBody>
          <a:bodyPr wrap="square">
            <a:spAutoFit/>
          </a:bodyPr>
          <a:lstStyle/>
          <a:p>
            <a:pPr marL="285750" indent="-285750">
              <a:buFont typeface="Arial" panose="020B0604020202020204" pitchFamily="34" charset="0"/>
              <a:buChar char="•"/>
            </a:pPr>
            <a:r>
              <a:rPr lang="en-IN" dirty="0" smtClean="0">
                <a:solidFill>
                  <a:srgbClr val="494949"/>
                </a:solidFill>
              </a:rPr>
              <a:t>Student Controller derives from controller class.</a:t>
            </a:r>
          </a:p>
          <a:p>
            <a:pPr marL="285750" indent="-285750">
              <a:buFont typeface="Arial" panose="020B0604020202020204" pitchFamily="34" charset="0"/>
              <a:buChar char="•"/>
            </a:pPr>
            <a:r>
              <a:rPr lang="en-IN" dirty="0" smtClean="0">
                <a:solidFill>
                  <a:srgbClr val="494949"/>
                </a:solidFill>
              </a:rPr>
              <a:t>Base </a:t>
            </a:r>
            <a:r>
              <a:rPr lang="en-IN" dirty="0">
                <a:solidFill>
                  <a:srgbClr val="494949"/>
                </a:solidFill>
              </a:rPr>
              <a:t>Controller class contains helper methods that can be used for various purposes</a:t>
            </a:r>
            <a:r>
              <a:rPr lang="en-IN" dirty="0" smtClean="0">
                <a:solidFill>
                  <a:srgbClr val="494949"/>
                </a:solidFill>
              </a:rPr>
              <a:t>.</a:t>
            </a:r>
          </a:p>
          <a:p>
            <a:endParaRPr lang="en-IN" dirty="0">
              <a:solidFill>
                <a:srgbClr val="494949"/>
              </a:solidFill>
            </a:endParaRPr>
          </a:p>
          <a:p>
            <a:pPr marL="285750" indent="-285750">
              <a:buFont typeface="Arial" panose="020B0604020202020204" pitchFamily="34" charset="0"/>
              <a:buChar char="•"/>
            </a:pPr>
            <a:r>
              <a:rPr lang="en-IN" dirty="0" smtClean="0">
                <a:solidFill>
                  <a:srgbClr val="333333"/>
                </a:solidFill>
                <a:hlinkClick r:id="rId2"/>
              </a:rPr>
              <a:t>http</a:t>
            </a:r>
            <a:r>
              <a:rPr lang="en-IN" dirty="0">
                <a:solidFill>
                  <a:srgbClr val="333333"/>
                </a:solidFill>
                <a:hlinkClick r:id="rId2"/>
              </a:rPr>
              <a:t>://localhost/MVCDemo/Home/index</a:t>
            </a:r>
            <a:r>
              <a:rPr lang="en-IN" dirty="0">
                <a:solidFill>
                  <a:srgbClr val="333333"/>
                </a:solidFill>
              </a:rPr>
              <a:t>   invokes Home Controller and index action methods. </a:t>
            </a:r>
            <a:endParaRPr lang="en-IN" dirty="0" smtClean="0">
              <a:solidFill>
                <a:srgbClr val="333333"/>
              </a:solidFill>
            </a:endParaRPr>
          </a:p>
          <a:p>
            <a:endParaRPr lang="en-IN" dirty="0" smtClean="0">
              <a:solidFill>
                <a:srgbClr val="333333"/>
              </a:solidFill>
            </a:endParaRPr>
          </a:p>
          <a:p>
            <a:pPr marL="285750" indent="-285750">
              <a:buFont typeface="Arial" panose="020B0604020202020204" pitchFamily="34" charset="0"/>
              <a:buChar char="•"/>
            </a:pPr>
            <a:r>
              <a:rPr lang="en-IN" dirty="0">
                <a:solidFill>
                  <a:srgbClr val="333333"/>
                </a:solidFill>
                <a:hlinkClick r:id="rId3"/>
              </a:rPr>
              <a:t>http://</a:t>
            </a:r>
            <a:r>
              <a:rPr lang="en-IN" dirty="0" smtClean="0">
                <a:solidFill>
                  <a:srgbClr val="333333"/>
                </a:solidFill>
                <a:hlinkClick r:id="rId3"/>
              </a:rPr>
              <a:t>localhost:63810/MVCDemo/Student/Index</a:t>
            </a:r>
            <a:r>
              <a:rPr lang="en-IN" dirty="0" smtClean="0">
                <a:solidFill>
                  <a:srgbClr val="333333"/>
                </a:solidFill>
              </a:rPr>
              <a:t> invokes Student </a:t>
            </a:r>
            <a:r>
              <a:rPr lang="en-IN" dirty="0">
                <a:solidFill>
                  <a:srgbClr val="333333"/>
                </a:solidFill>
              </a:rPr>
              <a:t>Controller and index action methods. </a:t>
            </a:r>
            <a:endParaRPr lang="en-IN" dirty="0" smtClean="0">
              <a:solidFill>
                <a:srgbClr val="333333"/>
              </a:solidFill>
            </a:endParaRPr>
          </a:p>
          <a:p>
            <a:endParaRPr lang="en-IN" dirty="0">
              <a:solidFill>
                <a:srgbClr val="333333"/>
              </a:solidFill>
            </a:endParaRPr>
          </a:p>
          <a:p>
            <a:pPr marL="285750" indent="-285750">
              <a:buFont typeface="Arial" panose="020B0604020202020204" pitchFamily="34" charset="0"/>
              <a:buChar char="•"/>
            </a:pPr>
            <a:r>
              <a:rPr lang="en-IN" b="1" dirty="0" smtClean="0">
                <a:solidFill>
                  <a:srgbClr val="333333"/>
                </a:solidFill>
              </a:rPr>
              <a:t> How and Where that mapping is defined and stored?</a:t>
            </a:r>
          </a:p>
          <a:p>
            <a:endParaRPr lang="en-IN" b="1" dirty="0" smtClean="0">
              <a:solidFill>
                <a:srgbClr val="333333"/>
              </a:solidFill>
            </a:endParaRPr>
          </a:p>
          <a:p>
            <a:endParaRPr lang="en-IN" b="1" dirty="0">
              <a:solidFill>
                <a:srgbClr val="333333"/>
              </a:solidFill>
            </a:endParaRPr>
          </a:p>
          <a:p>
            <a:endParaRPr lang="en-IN" dirty="0">
              <a:solidFill>
                <a:srgbClr val="333333"/>
              </a:solidFill>
            </a:endParaRPr>
          </a:p>
          <a:p>
            <a:endParaRPr lang="en-IN" dirty="0">
              <a:solidFill>
                <a:srgbClr val="494949"/>
              </a:solidFill>
              <a:latin typeface="Verdana" panose="020B0604030504040204" pitchFamily="34" charset="0"/>
            </a:endParaRPr>
          </a:p>
          <a:p>
            <a:endParaRPr lang="en-IN" dirty="0" smtClean="0">
              <a:solidFill>
                <a:srgbClr val="494949"/>
              </a:solidFill>
              <a:latin typeface="Verdana" panose="020B0604030504040204" pitchFamily="34" charset="0"/>
            </a:endParaRPr>
          </a:p>
          <a:p>
            <a:endParaRPr lang="en-IN" dirty="0">
              <a:solidFill>
                <a:srgbClr val="494949"/>
              </a:solidFill>
              <a:latin typeface="Verdana" panose="020B0604030504040204" pitchFamily="34" charset="0"/>
            </a:endParaRPr>
          </a:p>
          <a:p>
            <a:endParaRPr lang="en-IN" dirty="0" smtClean="0">
              <a:solidFill>
                <a:srgbClr val="494949"/>
              </a:solidFill>
              <a:latin typeface="Verdana" panose="020B0604030504040204" pitchFamily="34" charset="0"/>
            </a:endParaRPr>
          </a:p>
          <a:p>
            <a:endParaRPr lang="en-IN" dirty="0">
              <a:solidFill>
                <a:srgbClr val="494949"/>
              </a:solidFill>
              <a:latin typeface="Verdana" panose="020B0604030504040204" pitchFamily="34" charset="0"/>
            </a:endParaRPr>
          </a:p>
          <a:p>
            <a:endParaRPr lang="en-IN" dirty="0" smtClean="0">
              <a:solidFill>
                <a:srgbClr val="494949"/>
              </a:solidFill>
              <a:latin typeface="Verdana" panose="020B0604030504040204" pitchFamily="34" charset="0"/>
            </a:endParaRPr>
          </a:p>
          <a:p>
            <a:endParaRPr lang="en-IN" dirty="0">
              <a:solidFill>
                <a:srgbClr val="494949"/>
              </a:solidFill>
              <a:latin typeface="Verdana" panose="020B0604030504040204" pitchFamily="34" charset="0"/>
            </a:endParaRPr>
          </a:p>
          <a:p>
            <a:endParaRPr lang="en-IN" dirty="0" smtClean="0">
              <a:solidFill>
                <a:srgbClr val="494949"/>
              </a:solidFill>
              <a:latin typeface="Verdana" panose="020B0604030504040204" pitchFamily="34" charset="0"/>
            </a:endParaRPr>
          </a:p>
          <a:p>
            <a:endParaRPr lang="en-IN" dirty="0"/>
          </a:p>
        </p:txBody>
      </p:sp>
      <p:pic>
        <p:nvPicPr>
          <p:cNvPr id="7" name="Picture 6"/>
          <p:cNvPicPr>
            <a:picLocks noChangeAspect="1"/>
          </p:cNvPicPr>
          <p:nvPr/>
        </p:nvPicPr>
        <p:blipFill>
          <a:blip r:embed="rId4"/>
          <a:stretch>
            <a:fillRect/>
          </a:stretch>
        </p:blipFill>
        <p:spPr>
          <a:xfrm>
            <a:off x="7987863" y="509094"/>
            <a:ext cx="3933003" cy="1866900"/>
          </a:xfrm>
          <a:prstGeom prst="rect">
            <a:avLst/>
          </a:prstGeom>
        </p:spPr>
      </p:pic>
    </p:spTree>
    <p:extLst>
      <p:ext uri="{BB962C8B-B14F-4D97-AF65-F5344CB8AC3E}">
        <p14:creationId xmlns:p14="http://schemas.microsoft.com/office/powerpoint/2010/main" val="2919607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324" y="112877"/>
            <a:ext cx="10515600" cy="1325563"/>
          </a:xfrm>
        </p:spPr>
        <p:txBody>
          <a:bodyPr/>
          <a:lstStyle/>
          <a:p>
            <a:r>
              <a:rPr lang="en-IN" b="1" dirty="0" smtClean="0">
                <a:solidFill>
                  <a:schemeClr val="accent2">
                    <a:lumMod val="50000"/>
                  </a:schemeClr>
                </a:solidFill>
              </a:rPr>
              <a:t>Routing</a:t>
            </a:r>
            <a:endParaRPr lang="en-IN" b="1" dirty="0">
              <a:solidFill>
                <a:schemeClr val="accent2">
                  <a:lumMod val="50000"/>
                </a:schemeClr>
              </a:solidFill>
            </a:endParaRPr>
          </a:p>
        </p:txBody>
      </p:sp>
      <p:pic>
        <p:nvPicPr>
          <p:cNvPr id="4" name="Content Placeholder 3"/>
          <p:cNvPicPr>
            <a:picLocks noGrp="1" noChangeAspect="1"/>
          </p:cNvPicPr>
          <p:nvPr>
            <p:ph idx="1"/>
          </p:nvPr>
        </p:nvPicPr>
        <p:blipFill>
          <a:blip r:embed="rId2"/>
          <a:stretch>
            <a:fillRect/>
          </a:stretch>
        </p:blipFill>
        <p:spPr>
          <a:xfrm>
            <a:off x="6854207" y="1714687"/>
            <a:ext cx="5000000" cy="3438095"/>
          </a:xfrm>
          <a:prstGeom prst="rect">
            <a:avLst/>
          </a:prstGeom>
        </p:spPr>
      </p:pic>
      <p:sp>
        <p:nvSpPr>
          <p:cNvPr id="3" name="Rectangle 2"/>
          <p:cNvSpPr/>
          <p:nvPr/>
        </p:nvSpPr>
        <p:spPr>
          <a:xfrm>
            <a:off x="257908" y="1723292"/>
            <a:ext cx="6447692" cy="5909310"/>
          </a:xfrm>
          <a:prstGeom prst="rect">
            <a:avLst/>
          </a:prstGeom>
        </p:spPr>
        <p:txBody>
          <a:bodyPr wrap="square">
            <a:spAutoFit/>
          </a:bodyPr>
          <a:lstStyle/>
          <a:p>
            <a:pPr marL="285750" indent="-285750">
              <a:buFont typeface="Arial" pitchFamily="34" charset="0"/>
              <a:buChar char="•"/>
            </a:pPr>
            <a:r>
              <a:rPr lang="en-US" dirty="0" smtClean="0"/>
              <a:t>Routing </a:t>
            </a:r>
            <a:r>
              <a:rPr lang="en-US" dirty="0"/>
              <a:t>module is responsible for mapping incoming browser requests to particular MVC controller </a:t>
            </a:r>
            <a:r>
              <a:rPr lang="en-US" dirty="0" smtClean="0"/>
              <a:t>actions</a:t>
            </a:r>
          </a:p>
          <a:p>
            <a:pPr marL="285750" indent="-285750">
              <a:buFont typeface="Arial" pitchFamily="34" charset="0"/>
              <a:buChar char="•"/>
            </a:pPr>
            <a:endParaRPr lang="en-US" dirty="0" smtClean="0"/>
          </a:p>
          <a:p>
            <a:pPr marL="285750" indent="-285750">
              <a:buFont typeface="Arial" pitchFamily="34" charset="0"/>
              <a:buChar char="•"/>
            </a:pPr>
            <a:r>
              <a:rPr lang="en-US" dirty="0"/>
              <a:t> </a:t>
            </a:r>
            <a:r>
              <a:rPr lang="en-US" dirty="0" smtClean="0"/>
              <a:t>Routing </a:t>
            </a:r>
            <a:r>
              <a:rPr lang="en-US" dirty="0"/>
              <a:t>is a pattern matching system that monitor the incoming request and figure out what to do with that request</a:t>
            </a:r>
            <a:r>
              <a:rPr lang="en-US" dirty="0" smtClean="0"/>
              <a:t>.</a:t>
            </a:r>
          </a:p>
          <a:p>
            <a:endParaRPr lang="en-US" dirty="0" smtClean="0"/>
          </a:p>
          <a:p>
            <a:pPr marL="285750" indent="-285750">
              <a:buFont typeface="Arial" pitchFamily="34" charset="0"/>
              <a:buChar char="•"/>
            </a:pPr>
            <a:r>
              <a:rPr lang="en-US" dirty="0" smtClean="0"/>
              <a:t> </a:t>
            </a:r>
            <a:r>
              <a:rPr lang="en-US" dirty="0"/>
              <a:t>At runtime, Routing engine use the Route table for matching the incoming request's URL pattern against the URL patterns defined in the Route table.</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859290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9482"/>
          </a:xfrm>
        </p:spPr>
        <p:txBody>
          <a:bodyPr>
            <a:normAutofit/>
          </a:bodyPr>
          <a:lstStyle/>
          <a:p>
            <a:r>
              <a:rPr lang="en-IN" sz="3600" b="1" dirty="0" smtClean="0">
                <a:solidFill>
                  <a:schemeClr val="accent2">
                    <a:lumMod val="50000"/>
                  </a:schemeClr>
                </a:solidFill>
              </a:rPr>
              <a:t>       Configure Route</a:t>
            </a:r>
            <a:endParaRPr lang="en-IN" sz="3600" b="1" dirty="0">
              <a:solidFill>
                <a:schemeClr val="accent2">
                  <a:lumMod val="50000"/>
                </a:schemeClr>
              </a:solidFill>
            </a:endParaRPr>
          </a:p>
        </p:txBody>
      </p:sp>
      <p:sp>
        <p:nvSpPr>
          <p:cNvPr id="3" name="Content Placeholder 2"/>
          <p:cNvSpPr>
            <a:spLocks noGrp="1"/>
          </p:cNvSpPr>
          <p:nvPr>
            <p:ph idx="1"/>
          </p:nvPr>
        </p:nvSpPr>
        <p:spPr>
          <a:xfrm>
            <a:off x="344215" y="1240220"/>
            <a:ext cx="5236778" cy="3184635"/>
          </a:xfrm>
        </p:spPr>
        <p:txBody>
          <a:bodyPr>
            <a:normAutofit/>
          </a:bodyPr>
          <a:lstStyle/>
          <a:p>
            <a:r>
              <a:rPr lang="en-IN" sz="1800" dirty="0" smtClean="0"/>
              <a:t>Mapping defined in </a:t>
            </a:r>
            <a:r>
              <a:rPr lang="en-IN" sz="1800" dirty="0" err="1" smtClean="0"/>
              <a:t>Global.asax</a:t>
            </a:r>
            <a:endParaRPr lang="en-IN" sz="1800" dirty="0" smtClean="0"/>
          </a:p>
          <a:p>
            <a:endParaRPr lang="en-IN" sz="1800" dirty="0"/>
          </a:p>
          <a:p>
            <a:endParaRPr lang="en-IN" sz="1800" dirty="0" smtClean="0"/>
          </a:p>
          <a:p>
            <a:endParaRPr lang="en-IN" sz="1800" dirty="0"/>
          </a:p>
          <a:p>
            <a:endParaRPr lang="en-IN" sz="1800" dirty="0" smtClean="0"/>
          </a:p>
          <a:p>
            <a:endParaRPr lang="en-IN" sz="1800" dirty="0"/>
          </a:p>
          <a:p>
            <a:endParaRPr lang="en-IN" sz="1800" dirty="0" smtClean="0"/>
          </a:p>
          <a:p>
            <a:r>
              <a:rPr lang="en-IN" sz="1800" dirty="0" smtClean="0"/>
              <a:t>Register route Method.</a:t>
            </a:r>
            <a:endParaRPr lang="en-IN" sz="1800" dirty="0"/>
          </a:p>
        </p:txBody>
      </p:sp>
      <p:pic>
        <p:nvPicPr>
          <p:cNvPr id="5" name="Picture 4"/>
          <p:cNvPicPr>
            <a:picLocks noChangeAspect="1"/>
          </p:cNvPicPr>
          <p:nvPr/>
        </p:nvPicPr>
        <p:blipFill>
          <a:blip r:embed="rId2"/>
          <a:stretch>
            <a:fillRect/>
          </a:stretch>
        </p:blipFill>
        <p:spPr>
          <a:xfrm>
            <a:off x="512381" y="1665643"/>
            <a:ext cx="4416972" cy="2095500"/>
          </a:xfrm>
          <a:prstGeom prst="rect">
            <a:avLst/>
          </a:prstGeom>
        </p:spPr>
      </p:pic>
      <p:sp>
        <p:nvSpPr>
          <p:cNvPr id="8" name="TextBox 7"/>
          <p:cNvSpPr txBox="1"/>
          <p:nvPr/>
        </p:nvSpPr>
        <p:spPr>
          <a:xfrm>
            <a:off x="5749159" y="1240220"/>
            <a:ext cx="5896303" cy="3416320"/>
          </a:xfrm>
          <a:prstGeom prst="rect">
            <a:avLst/>
          </a:prstGeom>
          <a:noFill/>
        </p:spPr>
        <p:txBody>
          <a:bodyPr wrap="square" rtlCol="0">
            <a:spAutoFit/>
          </a:bodyPr>
          <a:lstStyle/>
          <a:p>
            <a:r>
              <a:rPr lang="en-IN" dirty="0" smtClean="0">
                <a:hlinkClick r:id="rId3"/>
              </a:rPr>
              <a:t>http://localhost/MVCDemo/Home/Index</a:t>
            </a:r>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Id is optional</a:t>
            </a:r>
          </a:p>
          <a:p>
            <a:endParaRPr lang="en-IN" dirty="0"/>
          </a:p>
        </p:txBody>
      </p:sp>
      <p:pic>
        <p:nvPicPr>
          <p:cNvPr id="10" name="Picture 9"/>
          <p:cNvPicPr>
            <a:picLocks noChangeAspect="1"/>
          </p:cNvPicPr>
          <p:nvPr/>
        </p:nvPicPr>
        <p:blipFill>
          <a:blip r:embed="rId4"/>
          <a:stretch>
            <a:fillRect/>
          </a:stretch>
        </p:blipFill>
        <p:spPr>
          <a:xfrm>
            <a:off x="5757044" y="1665644"/>
            <a:ext cx="5415454" cy="2323076"/>
          </a:xfrm>
          <a:prstGeom prst="rect">
            <a:avLst/>
          </a:prstGeom>
        </p:spPr>
      </p:pic>
      <p:sp>
        <p:nvSpPr>
          <p:cNvPr id="11" name="TextBox 10"/>
          <p:cNvSpPr txBox="1"/>
          <p:nvPr/>
        </p:nvSpPr>
        <p:spPr>
          <a:xfrm>
            <a:off x="420414" y="4540467"/>
            <a:ext cx="10752084" cy="1754326"/>
          </a:xfrm>
          <a:prstGeom prst="rect">
            <a:avLst/>
          </a:prstGeom>
          <a:noFill/>
        </p:spPr>
        <p:txBody>
          <a:bodyPr wrap="square" rtlCol="0">
            <a:spAutoFit/>
          </a:bodyPr>
          <a:lstStyle/>
          <a:p>
            <a:r>
              <a:rPr lang="en-IN" dirty="0">
                <a:hlinkClick r:id="rId5"/>
              </a:rPr>
              <a:t>http://</a:t>
            </a:r>
            <a:r>
              <a:rPr lang="en-IN" dirty="0" smtClean="0">
                <a:hlinkClick r:id="rId5"/>
              </a:rPr>
              <a:t>localhost:63810/MVCDemo/Home/Index/10</a:t>
            </a:r>
            <a:endParaRPr lang="en-IN" dirty="0" smtClean="0"/>
          </a:p>
          <a:p>
            <a:endParaRPr lang="en-IN" dirty="0"/>
          </a:p>
          <a:p>
            <a:endParaRPr lang="en-IN" dirty="0" smtClean="0"/>
          </a:p>
          <a:p>
            <a:endParaRPr lang="en-IN" dirty="0"/>
          </a:p>
          <a:p>
            <a:endParaRPr lang="en-IN" dirty="0" smtClean="0"/>
          </a:p>
          <a:p>
            <a:endParaRPr lang="en-IN" dirty="0"/>
          </a:p>
        </p:txBody>
      </p:sp>
      <p:sp>
        <p:nvSpPr>
          <p:cNvPr id="12" name="Right Arrow 11"/>
          <p:cNvSpPr/>
          <p:nvPr/>
        </p:nvSpPr>
        <p:spPr>
          <a:xfrm>
            <a:off x="5097519" y="2406869"/>
            <a:ext cx="659525" cy="35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p:cNvPicPr>
            <a:picLocks noChangeAspect="1"/>
          </p:cNvPicPr>
          <p:nvPr/>
        </p:nvPicPr>
        <p:blipFill>
          <a:blip r:embed="rId6"/>
          <a:stretch>
            <a:fillRect/>
          </a:stretch>
        </p:blipFill>
        <p:spPr>
          <a:xfrm>
            <a:off x="564933" y="5118289"/>
            <a:ext cx="3219450" cy="838200"/>
          </a:xfrm>
          <a:prstGeom prst="rect">
            <a:avLst/>
          </a:prstGeom>
        </p:spPr>
      </p:pic>
    </p:spTree>
    <p:extLst>
      <p:ext uri="{BB962C8B-B14F-4D97-AF65-F5344CB8AC3E}">
        <p14:creationId xmlns:p14="http://schemas.microsoft.com/office/powerpoint/2010/main" val="4208300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876" y="165429"/>
            <a:ext cx="10515600" cy="1325563"/>
          </a:xfrm>
        </p:spPr>
        <p:txBody>
          <a:bodyPr>
            <a:normAutofit/>
          </a:bodyPr>
          <a:lstStyle/>
          <a:p>
            <a:r>
              <a:rPr lang="en-IN" sz="3600" b="1" dirty="0" smtClean="0">
                <a:solidFill>
                  <a:schemeClr val="accent2">
                    <a:lumMod val="50000"/>
                  </a:schemeClr>
                </a:solidFill>
              </a:rPr>
              <a:t>URL Pattern</a:t>
            </a:r>
            <a:endParaRPr lang="en-IN" sz="3600" b="1" dirty="0">
              <a:solidFill>
                <a:schemeClr val="accent2">
                  <a:lumMod val="50000"/>
                </a:schemeClr>
              </a:solidFill>
            </a:endParaRPr>
          </a:p>
        </p:txBody>
      </p:sp>
      <p:sp>
        <p:nvSpPr>
          <p:cNvPr id="3" name="Content Placeholder 2"/>
          <p:cNvSpPr>
            <a:spLocks noGrp="1"/>
          </p:cNvSpPr>
          <p:nvPr>
            <p:ph idx="1"/>
          </p:nvPr>
        </p:nvSpPr>
        <p:spPr>
          <a:xfrm>
            <a:off x="525517" y="1051034"/>
            <a:ext cx="10828283" cy="5125929"/>
          </a:xfrm>
        </p:spPr>
        <p:txBody>
          <a:bodyPr>
            <a:normAutofit/>
          </a:bodyPr>
          <a:lstStyle/>
          <a:p>
            <a:r>
              <a:rPr lang="en-IN" sz="1800" dirty="0"/>
              <a:t>C</a:t>
            </a:r>
            <a:r>
              <a:rPr lang="en-IN" sz="1800" dirty="0" smtClean="0"/>
              <a:t>onsidered </a:t>
            </a:r>
            <a:r>
              <a:rPr lang="en-IN" sz="1800" dirty="0"/>
              <a:t>only after domain name part in the </a:t>
            </a:r>
            <a:r>
              <a:rPr lang="en-IN" sz="1800" dirty="0" smtClean="0"/>
              <a:t>URL</a:t>
            </a:r>
          </a:p>
          <a:p>
            <a:pPr marL="457200" lvl="1" indent="0">
              <a:buNone/>
            </a:pPr>
            <a:r>
              <a:rPr lang="en-IN" sz="1400" dirty="0" err="1"/>
              <a:t>E</a:t>
            </a:r>
            <a:r>
              <a:rPr lang="en-IN" sz="1600" dirty="0" err="1"/>
              <a:t>g</a:t>
            </a:r>
            <a:r>
              <a:rPr lang="en-IN" sz="1600" dirty="0" smtClean="0"/>
              <a:t>: </a:t>
            </a:r>
            <a:r>
              <a:rPr lang="en-IN" sz="1600" dirty="0" smtClean="0">
                <a:hlinkClick r:id="rId2"/>
              </a:rPr>
              <a:t>http</a:t>
            </a:r>
            <a:r>
              <a:rPr lang="en-IN" sz="1600" dirty="0">
                <a:hlinkClick r:id="rId2"/>
              </a:rPr>
              <a:t>://</a:t>
            </a:r>
            <a:r>
              <a:rPr lang="en-IN" sz="1600" dirty="0" smtClean="0">
                <a:hlinkClick r:id="rId2"/>
              </a:rPr>
              <a:t>localhost:63810/MVCDemo/Home/Index</a:t>
            </a:r>
            <a:endParaRPr lang="en-IN" sz="1600" dirty="0" smtClean="0"/>
          </a:p>
          <a:p>
            <a:pPr marL="0" indent="0">
              <a:buNone/>
            </a:pPr>
            <a:endParaRPr lang="en-IN" sz="1800" dirty="0"/>
          </a:p>
          <a:p>
            <a:r>
              <a:rPr lang="en-IN" sz="1800" dirty="0">
                <a:hlinkClick r:id="rId3"/>
              </a:rPr>
              <a:t>http://localhost:63810/MVCDemo</a:t>
            </a:r>
            <a:r>
              <a:rPr lang="en-IN" sz="1800" dirty="0" smtClean="0">
                <a:hlinkClick r:id="rId3"/>
              </a:rPr>
              <a:t>/</a:t>
            </a:r>
            <a:r>
              <a:rPr lang="en-IN" sz="1800" dirty="0" smtClean="0"/>
              <a:t>                               invokes default parameters</a:t>
            </a:r>
            <a:endParaRPr lang="en-IN" sz="1800" dirty="0"/>
          </a:p>
        </p:txBody>
      </p:sp>
      <p:sp>
        <p:nvSpPr>
          <p:cNvPr id="4" name="Right Arrow 3"/>
          <p:cNvSpPr/>
          <p:nvPr/>
        </p:nvSpPr>
        <p:spPr>
          <a:xfrm>
            <a:off x="4298731" y="2167651"/>
            <a:ext cx="1292773" cy="147144"/>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4"/>
          <a:stretch>
            <a:fillRect/>
          </a:stretch>
        </p:blipFill>
        <p:spPr>
          <a:xfrm>
            <a:off x="781214" y="2721523"/>
            <a:ext cx="7686675" cy="2124075"/>
          </a:xfrm>
          <a:prstGeom prst="rect">
            <a:avLst/>
          </a:prstGeom>
        </p:spPr>
      </p:pic>
    </p:spTree>
    <p:extLst>
      <p:ext uri="{BB962C8B-B14F-4D97-AF65-F5344CB8AC3E}">
        <p14:creationId xmlns:p14="http://schemas.microsoft.com/office/powerpoint/2010/main" val="249736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2">
                    <a:lumMod val="50000"/>
                  </a:schemeClr>
                </a:solidFill>
              </a:rPr>
              <a:t>Task</a:t>
            </a:r>
            <a:endParaRPr lang="en-IN" b="1" dirty="0">
              <a:solidFill>
                <a:schemeClr val="accent2">
                  <a:lumMod val="50000"/>
                </a:schemeClr>
              </a:solidFill>
            </a:endParaRPr>
          </a:p>
        </p:txBody>
      </p:sp>
      <p:sp>
        <p:nvSpPr>
          <p:cNvPr id="3" name="Content Placeholder 2"/>
          <p:cNvSpPr>
            <a:spLocks noGrp="1"/>
          </p:cNvSpPr>
          <p:nvPr>
            <p:ph idx="1"/>
          </p:nvPr>
        </p:nvSpPr>
        <p:spPr/>
        <p:txBody>
          <a:bodyPr>
            <a:normAutofit/>
          </a:bodyPr>
          <a:lstStyle/>
          <a:p>
            <a:r>
              <a:rPr lang="en-IN" sz="1800" dirty="0" smtClean="0"/>
              <a:t>Action Method</a:t>
            </a:r>
          </a:p>
          <a:p>
            <a:r>
              <a:rPr lang="en-IN" sz="1800" dirty="0" smtClean="0"/>
              <a:t>Action Verbs</a:t>
            </a:r>
          </a:p>
          <a:p>
            <a:r>
              <a:rPr lang="en-IN" sz="1800" dirty="0" smtClean="0"/>
              <a:t>Action Selectors</a:t>
            </a:r>
          </a:p>
          <a:p>
            <a:r>
              <a:rPr lang="en-IN" sz="1800" dirty="0" smtClean="0"/>
              <a:t>Create an MVC application with student controller. create an action method that returns multiple students.</a:t>
            </a:r>
            <a:endParaRPr lang="en-IN" sz="1800" dirty="0"/>
          </a:p>
        </p:txBody>
      </p:sp>
    </p:spTree>
    <p:extLst>
      <p:ext uri="{BB962C8B-B14F-4D97-AF65-F5344CB8AC3E}">
        <p14:creationId xmlns:p14="http://schemas.microsoft.com/office/powerpoint/2010/main" val="3933505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4898" y="1577896"/>
            <a:ext cx="3838575" cy="2295525"/>
          </a:xfrm>
          <a:prstGeom prst="rect">
            <a:avLst/>
          </a:prstGeom>
        </p:spPr>
      </p:pic>
      <p:pic>
        <p:nvPicPr>
          <p:cNvPr id="5" name="Picture 4"/>
          <p:cNvPicPr>
            <a:picLocks noChangeAspect="1"/>
          </p:cNvPicPr>
          <p:nvPr/>
        </p:nvPicPr>
        <p:blipFill>
          <a:blip r:embed="rId3"/>
          <a:stretch>
            <a:fillRect/>
          </a:stretch>
        </p:blipFill>
        <p:spPr>
          <a:xfrm>
            <a:off x="6658208" y="1349297"/>
            <a:ext cx="4495800" cy="2752725"/>
          </a:xfrm>
          <a:prstGeom prst="rect">
            <a:avLst/>
          </a:prstGeom>
        </p:spPr>
      </p:pic>
      <p:pic>
        <p:nvPicPr>
          <p:cNvPr id="6" name="Picture 5"/>
          <p:cNvPicPr>
            <a:picLocks noChangeAspect="1"/>
          </p:cNvPicPr>
          <p:nvPr/>
        </p:nvPicPr>
        <p:blipFill>
          <a:blip r:embed="rId4"/>
          <a:stretch>
            <a:fillRect/>
          </a:stretch>
        </p:blipFill>
        <p:spPr>
          <a:xfrm>
            <a:off x="3654928" y="4976464"/>
            <a:ext cx="3343275" cy="1276350"/>
          </a:xfrm>
          <a:prstGeom prst="rect">
            <a:avLst/>
          </a:prstGeom>
        </p:spPr>
      </p:pic>
      <p:sp>
        <p:nvSpPr>
          <p:cNvPr id="7" name="TextBox 6"/>
          <p:cNvSpPr txBox="1"/>
          <p:nvPr/>
        </p:nvSpPr>
        <p:spPr>
          <a:xfrm>
            <a:off x="1159727" y="992459"/>
            <a:ext cx="3033132" cy="369332"/>
          </a:xfrm>
          <a:prstGeom prst="rect">
            <a:avLst/>
          </a:prstGeom>
          <a:noFill/>
        </p:spPr>
        <p:txBody>
          <a:bodyPr wrap="square" rtlCol="0">
            <a:spAutoFit/>
          </a:bodyPr>
          <a:lstStyle/>
          <a:p>
            <a:r>
              <a:rPr lang="en-IN" dirty="0" smtClean="0">
                <a:solidFill>
                  <a:schemeClr val="accent2">
                    <a:lumMod val="50000"/>
                  </a:schemeClr>
                </a:solidFill>
              </a:rPr>
              <a:t>Controller Action</a:t>
            </a:r>
            <a:endParaRPr lang="en-IN" dirty="0">
              <a:solidFill>
                <a:schemeClr val="accent2">
                  <a:lumMod val="50000"/>
                </a:schemeClr>
              </a:solidFill>
            </a:endParaRPr>
          </a:p>
        </p:txBody>
      </p:sp>
      <p:sp>
        <p:nvSpPr>
          <p:cNvPr id="8" name="TextBox 7"/>
          <p:cNvSpPr txBox="1"/>
          <p:nvPr/>
        </p:nvSpPr>
        <p:spPr>
          <a:xfrm>
            <a:off x="6998203" y="843827"/>
            <a:ext cx="3033132" cy="369332"/>
          </a:xfrm>
          <a:prstGeom prst="rect">
            <a:avLst/>
          </a:prstGeom>
          <a:noFill/>
        </p:spPr>
        <p:txBody>
          <a:bodyPr wrap="square" rtlCol="0">
            <a:spAutoFit/>
          </a:bodyPr>
          <a:lstStyle/>
          <a:p>
            <a:r>
              <a:rPr lang="en-IN" dirty="0" smtClean="0">
                <a:solidFill>
                  <a:schemeClr val="accent2">
                    <a:lumMod val="50000"/>
                  </a:schemeClr>
                </a:solidFill>
              </a:rPr>
              <a:t>View</a:t>
            </a:r>
            <a:endParaRPr lang="en-IN" dirty="0">
              <a:solidFill>
                <a:schemeClr val="accent2">
                  <a:lumMod val="50000"/>
                </a:schemeClr>
              </a:solidFill>
            </a:endParaRPr>
          </a:p>
        </p:txBody>
      </p:sp>
      <p:sp>
        <p:nvSpPr>
          <p:cNvPr id="9" name="TextBox 8"/>
          <p:cNvSpPr txBox="1"/>
          <p:nvPr/>
        </p:nvSpPr>
        <p:spPr>
          <a:xfrm>
            <a:off x="3809999" y="4429874"/>
            <a:ext cx="3033132" cy="369332"/>
          </a:xfrm>
          <a:prstGeom prst="rect">
            <a:avLst/>
          </a:prstGeom>
          <a:noFill/>
        </p:spPr>
        <p:txBody>
          <a:bodyPr wrap="square" rtlCol="0">
            <a:spAutoFit/>
          </a:bodyPr>
          <a:lstStyle/>
          <a:p>
            <a:r>
              <a:rPr lang="en-IN" dirty="0" smtClean="0">
                <a:solidFill>
                  <a:schemeClr val="accent2">
                    <a:lumMod val="50000"/>
                  </a:schemeClr>
                </a:solidFill>
              </a:rPr>
              <a:t>Result</a:t>
            </a:r>
            <a:endParaRPr lang="en-IN" dirty="0">
              <a:solidFill>
                <a:schemeClr val="accent2">
                  <a:lumMod val="50000"/>
                </a:schemeClr>
              </a:solidFill>
            </a:endParaRPr>
          </a:p>
        </p:txBody>
      </p:sp>
    </p:spTree>
    <p:extLst>
      <p:ext uri="{BB962C8B-B14F-4D97-AF65-F5344CB8AC3E}">
        <p14:creationId xmlns:p14="http://schemas.microsoft.com/office/powerpoint/2010/main" val="3921290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499624" cy="761148"/>
          </a:xfrm>
        </p:spPr>
        <p:txBody>
          <a:bodyPr>
            <a:normAutofit fontScale="90000"/>
          </a:bodyPr>
          <a:lstStyle/>
          <a:p>
            <a:r>
              <a:rPr lang="en-IN" b="1" dirty="0">
                <a:solidFill>
                  <a:schemeClr val="accent2">
                    <a:lumMod val="50000"/>
                  </a:schemeClr>
                </a:solidFill>
              </a:rPr>
              <a:t>Action </a:t>
            </a:r>
            <a:r>
              <a:rPr lang="en-IN" b="1" dirty="0" smtClean="0">
                <a:solidFill>
                  <a:schemeClr val="accent2">
                    <a:lumMod val="50000"/>
                  </a:schemeClr>
                </a:solidFill>
              </a:rPr>
              <a:t>method</a:t>
            </a:r>
            <a:r>
              <a:rPr lang="en-IN" dirty="0"/>
              <a:t/>
            </a:r>
            <a:br>
              <a:rPr lang="en-IN" dirty="0"/>
            </a:br>
            <a:endParaRPr lang="en-IN" dirty="0"/>
          </a:p>
        </p:txBody>
      </p:sp>
      <p:sp>
        <p:nvSpPr>
          <p:cNvPr id="3" name="Content Placeholder 2"/>
          <p:cNvSpPr>
            <a:spLocks noGrp="1"/>
          </p:cNvSpPr>
          <p:nvPr>
            <p:ph idx="1"/>
          </p:nvPr>
        </p:nvSpPr>
        <p:spPr>
          <a:xfrm>
            <a:off x="236034" y="1256912"/>
            <a:ext cx="8004717" cy="2244571"/>
          </a:xfrm>
        </p:spPr>
        <p:txBody>
          <a:bodyPr/>
          <a:lstStyle/>
          <a:p>
            <a:r>
              <a:rPr lang="en-IN" sz="2400" dirty="0"/>
              <a:t>Action method must be public. It cannot be private or protected</a:t>
            </a:r>
          </a:p>
          <a:p>
            <a:r>
              <a:rPr lang="en-IN" sz="2400" dirty="0"/>
              <a:t>Action method cannot be overloaded</a:t>
            </a:r>
          </a:p>
          <a:p>
            <a:r>
              <a:rPr lang="en-IN" sz="2400" dirty="0"/>
              <a:t>Action method cannot be a static method.</a:t>
            </a:r>
          </a:p>
          <a:p>
            <a:endParaRPr lang="en-IN" dirty="0"/>
          </a:p>
        </p:txBody>
      </p:sp>
      <p:pic>
        <p:nvPicPr>
          <p:cNvPr id="4" name="Picture 3"/>
          <p:cNvPicPr>
            <a:picLocks noChangeAspect="1"/>
          </p:cNvPicPr>
          <p:nvPr/>
        </p:nvPicPr>
        <p:blipFill>
          <a:blip r:embed="rId2"/>
          <a:stretch>
            <a:fillRect/>
          </a:stretch>
        </p:blipFill>
        <p:spPr>
          <a:xfrm>
            <a:off x="5555281" y="3724740"/>
            <a:ext cx="5095875" cy="2419350"/>
          </a:xfrm>
          <a:prstGeom prst="rect">
            <a:avLst/>
          </a:prstGeom>
        </p:spPr>
      </p:pic>
    </p:spTree>
    <p:extLst>
      <p:ext uri="{BB962C8B-B14F-4D97-AF65-F5344CB8AC3E}">
        <p14:creationId xmlns:p14="http://schemas.microsoft.com/office/powerpoint/2010/main" val="31607809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893820" cy="1095685"/>
          </a:xfrm>
        </p:spPr>
        <p:txBody>
          <a:bodyPr>
            <a:normAutofit fontScale="90000"/>
          </a:bodyPr>
          <a:lstStyle/>
          <a:p>
            <a:r>
              <a:rPr lang="en-IN" b="1" dirty="0" err="1">
                <a:solidFill>
                  <a:schemeClr val="accent2">
                    <a:lumMod val="50000"/>
                  </a:schemeClr>
                </a:solidFill>
              </a:rPr>
              <a:t>ActionResult</a:t>
            </a:r>
            <a:r>
              <a:rPr lang="en-IN" dirty="0"/>
              <a:t/>
            </a:r>
            <a:br>
              <a:rPr lang="en-IN" dirty="0"/>
            </a:br>
            <a:endParaRPr lang="en-IN" dirty="0"/>
          </a:p>
        </p:txBody>
      </p:sp>
      <p:sp>
        <p:nvSpPr>
          <p:cNvPr id="3" name="Content Placeholder 2"/>
          <p:cNvSpPr>
            <a:spLocks noGrp="1"/>
          </p:cNvSpPr>
          <p:nvPr>
            <p:ph idx="1"/>
          </p:nvPr>
        </p:nvSpPr>
        <p:spPr>
          <a:xfrm>
            <a:off x="838200" y="4374515"/>
            <a:ext cx="10515600" cy="2129155"/>
          </a:xfrm>
        </p:spPr>
        <p:txBody>
          <a:bodyPr/>
          <a:lstStyle/>
          <a:p>
            <a:r>
              <a:rPr lang="en-IN" dirty="0"/>
              <a:t>The </a:t>
            </a:r>
            <a:r>
              <a:rPr lang="en-IN" dirty="0" err="1"/>
              <a:t>ActionResult</a:t>
            </a:r>
            <a:r>
              <a:rPr lang="en-IN" dirty="0"/>
              <a:t> class is a base class of all the above result classes, so it can be return type of action methods which returns any type of result listed above. However, you can specify appropriate result class as a return type of action method.</a:t>
            </a:r>
          </a:p>
        </p:txBody>
      </p:sp>
      <p:pic>
        <p:nvPicPr>
          <p:cNvPr id="4" name="Picture 3"/>
          <p:cNvPicPr>
            <a:picLocks noChangeAspect="1"/>
          </p:cNvPicPr>
          <p:nvPr/>
        </p:nvPicPr>
        <p:blipFill>
          <a:blip r:embed="rId2"/>
          <a:stretch>
            <a:fillRect/>
          </a:stretch>
        </p:blipFill>
        <p:spPr>
          <a:xfrm>
            <a:off x="2785110" y="912967"/>
            <a:ext cx="7562850" cy="3248025"/>
          </a:xfrm>
          <a:prstGeom prst="rect">
            <a:avLst/>
          </a:prstGeom>
        </p:spPr>
      </p:pic>
    </p:spTree>
    <p:extLst>
      <p:ext uri="{BB962C8B-B14F-4D97-AF65-F5344CB8AC3E}">
        <p14:creationId xmlns:p14="http://schemas.microsoft.com/office/powerpoint/2010/main" val="26516911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0725"/>
          </a:xfrm>
        </p:spPr>
        <p:txBody>
          <a:bodyPr>
            <a:normAutofit fontScale="90000"/>
          </a:bodyPr>
          <a:lstStyle/>
          <a:p>
            <a:r>
              <a:rPr lang="en-IN" b="1" dirty="0">
                <a:solidFill>
                  <a:schemeClr val="accent2">
                    <a:lumMod val="50000"/>
                  </a:schemeClr>
                </a:solidFill>
              </a:rPr>
              <a:t>Points to Remember :</a:t>
            </a:r>
            <a:r>
              <a:rPr lang="en-IN" dirty="0"/>
              <a:t/>
            </a:r>
            <a:br>
              <a:rPr lang="en-IN" dirty="0"/>
            </a:br>
            <a:endParaRPr lang="en-IN" dirty="0"/>
          </a:p>
        </p:txBody>
      </p:sp>
      <p:sp>
        <p:nvSpPr>
          <p:cNvPr id="3" name="Content Placeholder 2"/>
          <p:cNvSpPr>
            <a:spLocks noGrp="1"/>
          </p:cNvSpPr>
          <p:nvPr>
            <p:ph idx="1"/>
          </p:nvPr>
        </p:nvSpPr>
        <p:spPr>
          <a:xfrm>
            <a:off x="582930" y="1085850"/>
            <a:ext cx="10770870" cy="5091113"/>
          </a:xfrm>
        </p:spPr>
        <p:txBody>
          <a:bodyPr>
            <a:normAutofit/>
          </a:bodyPr>
          <a:lstStyle/>
          <a:p>
            <a:r>
              <a:rPr lang="en-IN" dirty="0" smtClean="0"/>
              <a:t>All </a:t>
            </a:r>
            <a:r>
              <a:rPr lang="en-IN" dirty="0"/>
              <a:t>the public methods in the Controller class are called Action methods.</a:t>
            </a:r>
          </a:p>
          <a:p>
            <a:r>
              <a:rPr lang="en-IN" dirty="0"/>
              <a:t>Action method has following restrictions. </a:t>
            </a:r>
            <a:br>
              <a:rPr lang="en-IN" dirty="0"/>
            </a:br>
            <a:r>
              <a:rPr lang="en-IN" dirty="0"/>
              <a:t>    - Action method must be public. It cannot be private or protected.</a:t>
            </a:r>
            <a:br>
              <a:rPr lang="en-IN" dirty="0"/>
            </a:br>
            <a:r>
              <a:rPr lang="en-IN" dirty="0"/>
              <a:t>    - Action method cannot be overloaded.</a:t>
            </a:r>
            <a:br>
              <a:rPr lang="en-IN" dirty="0"/>
            </a:br>
            <a:r>
              <a:rPr lang="en-IN" dirty="0"/>
              <a:t>    - Action method cannot be a static method.</a:t>
            </a:r>
            <a:br>
              <a:rPr lang="en-IN" dirty="0"/>
            </a:br>
            <a:endParaRPr lang="en-IN" dirty="0"/>
          </a:p>
          <a:p>
            <a:r>
              <a:rPr lang="en-IN" dirty="0" err="1"/>
              <a:t>ActionResult</a:t>
            </a:r>
            <a:r>
              <a:rPr lang="en-IN" dirty="0"/>
              <a:t> is a base class of all the result type which returns from Action method.</a:t>
            </a:r>
          </a:p>
          <a:p>
            <a:r>
              <a:rPr lang="en-IN" dirty="0"/>
              <a:t>Base Controller class contains methods that returns appropriate result type e.g. View(), Content(), File(), JavaScript() etc.</a:t>
            </a:r>
          </a:p>
          <a:p>
            <a:endParaRPr lang="en-IN" dirty="0"/>
          </a:p>
        </p:txBody>
      </p:sp>
    </p:spTree>
    <p:extLst>
      <p:ext uri="{BB962C8B-B14F-4D97-AF65-F5344CB8AC3E}">
        <p14:creationId xmlns:p14="http://schemas.microsoft.com/office/powerpoint/2010/main" val="14223656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099560" cy="686435"/>
          </a:xfrm>
        </p:spPr>
        <p:txBody>
          <a:bodyPr>
            <a:normAutofit fontScale="90000"/>
          </a:bodyPr>
          <a:lstStyle/>
          <a:p>
            <a:r>
              <a:rPr lang="en-IN" b="1" dirty="0">
                <a:solidFill>
                  <a:schemeClr val="accent2">
                    <a:lumMod val="50000"/>
                  </a:schemeClr>
                </a:solidFill>
              </a:rPr>
              <a:t>Action </a:t>
            </a:r>
            <a:r>
              <a:rPr lang="en-IN" b="1" dirty="0" smtClean="0">
                <a:solidFill>
                  <a:schemeClr val="accent2">
                    <a:lumMod val="50000"/>
                  </a:schemeClr>
                </a:solidFill>
              </a:rPr>
              <a:t>Selectors</a:t>
            </a:r>
            <a:r>
              <a:rPr lang="en-IN" dirty="0"/>
              <a:t/>
            </a:r>
            <a:br>
              <a:rPr lang="en-IN" dirty="0"/>
            </a:br>
            <a:endParaRPr lang="en-IN" dirty="0"/>
          </a:p>
        </p:txBody>
      </p:sp>
      <p:sp>
        <p:nvSpPr>
          <p:cNvPr id="3" name="Content Placeholder 2"/>
          <p:cNvSpPr>
            <a:spLocks noGrp="1"/>
          </p:cNvSpPr>
          <p:nvPr>
            <p:ph idx="1"/>
          </p:nvPr>
        </p:nvSpPr>
        <p:spPr>
          <a:xfrm>
            <a:off x="354330" y="880110"/>
            <a:ext cx="10999470" cy="5296853"/>
          </a:xfrm>
        </p:spPr>
        <p:txBody>
          <a:bodyPr>
            <a:normAutofit/>
          </a:bodyPr>
          <a:lstStyle/>
          <a:p>
            <a:r>
              <a:rPr lang="en-IN" dirty="0"/>
              <a:t>Action selector is the attribute that can be applied to the action </a:t>
            </a:r>
            <a:r>
              <a:rPr lang="en-IN" dirty="0" smtClean="0"/>
              <a:t>methods</a:t>
            </a:r>
          </a:p>
          <a:p>
            <a:pPr marL="0" indent="0">
              <a:buNone/>
            </a:pPr>
            <a:endParaRPr lang="en-IN" dirty="0" smtClean="0"/>
          </a:p>
          <a:p>
            <a:pPr marL="514350" indent="-514350">
              <a:buFont typeface="+mj-lt"/>
              <a:buAutoNum type="arabicPeriod"/>
            </a:pPr>
            <a:r>
              <a:rPr lang="en-IN" dirty="0" smtClean="0">
                <a:solidFill>
                  <a:schemeClr val="accent2">
                    <a:lumMod val="50000"/>
                  </a:schemeClr>
                </a:solidFill>
              </a:rPr>
              <a:t> </a:t>
            </a:r>
            <a:r>
              <a:rPr lang="en-IN" dirty="0" err="1" smtClean="0">
                <a:solidFill>
                  <a:schemeClr val="accent2">
                    <a:lumMod val="50000"/>
                  </a:schemeClr>
                </a:solidFill>
              </a:rPr>
              <a:t>ActionName</a:t>
            </a:r>
            <a:endParaRPr lang="en-IN" dirty="0" smtClean="0">
              <a:solidFill>
                <a:schemeClr val="accent2">
                  <a:lumMod val="50000"/>
                </a:schemeClr>
              </a:solidFill>
            </a:endParaRPr>
          </a:p>
          <a:p>
            <a:pPr marL="0" indent="0">
              <a:buNone/>
            </a:pPr>
            <a:endParaRPr lang="en-IN" dirty="0" smtClean="0"/>
          </a:p>
          <a:p>
            <a:pPr marL="0" indent="0">
              <a:buNone/>
            </a:pPr>
            <a:r>
              <a:rPr lang="en-IN" sz="2000" dirty="0" smtClean="0"/>
              <a:t>       </a:t>
            </a:r>
            <a:r>
              <a:rPr lang="en-IN" sz="2000" dirty="0" err="1" smtClean="0"/>
              <a:t>ActionName</a:t>
            </a:r>
            <a:r>
              <a:rPr lang="en-IN" sz="2000" dirty="0" smtClean="0"/>
              <a:t> attribute allows us to specify a different action name than the method name.</a:t>
            </a:r>
          </a:p>
          <a:p>
            <a:pPr marL="0" indent="0">
              <a:buNone/>
            </a:pPr>
            <a:endParaRPr lang="en-IN" sz="2000" dirty="0" smtClean="0"/>
          </a:p>
          <a:p>
            <a:pPr marL="0" indent="0">
              <a:buNone/>
            </a:pPr>
            <a:r>
              <a:rPr lang="en-IN" sz="2000" dirty="0"/>
              <a:t> </a:t>
            </a:r>
            <a:r>
              <a:rPr lang="en-IN" sz="2000" dirty="0" smtClean="0"/>
              <a:t>  </a:t>
            </a:r>
          </a:p>
          <a:p>
            <a:pPr marL="0" indent="0">
              <a:buNone/>
            </a:pPr>
            <a:endParaRPr lang="en-IN" sz="2000" dirty="0"/>
          </a:p>
          <a:p>
            <a:pPr marL="0" indent="0">
              <a:buNone/>
            </a:pPr>
            <a:r>
              <a:rPr lang="en-IN" sz="2000" dirty="0" smtClean="0"/>
              <a:t>                                                                                  </a:t>
            </a:r>
            <a:r>
              <a:rPr lang="en-IN" sz="2400" dirty="0" smtClean="0"/>
              <a:t>New </a:t>
            </a:r>
            <a:r>
              <a:rPr lang="en-IN" sz="2400" dirty="0"/>
              <a:t>URL- </a:t>
            </a:r>
            <a:r>
              <a:rPr lang="en-IN" sz="2000" i="1" dirty="0">
                <a:solidFill>
                  <a:srgbClr val="494949"/>
                </a:solidFill>
                <a:latin typeface="Verdana" panose="020B0604030504040204" pitchFamily="34" charset="0"/>
              </a:rPr>
              <a:t>http://localhost/student/find</a:t>
            </a:r>
            <a:endParaRPr lang="en-IN" sz="2000" dirty="0"/>
          </a:p>
          <a:p>
            <a:pPr marL="0" indent="0">
              <a:buNone/>
            </a:pPr>
            <a:endParaRPr lang="en-IN" sz="2000" dirty="0" smtClean="0"/>
          </a:p>
          <a:p>
            <a:pPr marL="0" indent="0">
              <a:buNone/>
            </a:pPr>
            <a:endParaRPr lang="en-IN" sz="2000" dirty="0"/>
          </a:p>
          <a:p>
            <a:pPr marL="0" indent="0">
              <a:buNone/>
            </a:pPr>
            <a:endParaRPr lang="en-IN" sz="2000" dirty="0" smtClean="0"/>
          </a:p>
          <a:p>
            <a:pPr marL="0" indent="0">
              <a:buNone/>
            </a:pPr>
            <a:endParaRPr lang="en-IN" sz="2000" dirty="0" smtClean="0"/>
          </a:p>
          <a:p>
            <a:pPr marL="0" indent="0">
              <a:buNone/>
            </a:pPr>
            <a:endParaRPr lang="en-IN" dirty="0"/>
          </a:p>
        </p:txBody>
      </p:sp>
      <p:pic>
        <p:nvPicPr>
          <p:cNvPr id="5" name="Picture 4"/>
          <p:cNvPicPr>
            <a:picLocks noChangeAspect="1"/>
          </p:cNvPicPr>
          <p:nvPr/>
        </p:nvPicPr>
        <p:blipFill>
          <a:blip r:embed="rId2"/>
          <a:stretch>
            <a:fillRect/>
          </a:stretch>
        </p:blipFill>
        <p:spPr>
          <a:xfrm>
            <a:off x="1045845" y="3528536"/>
            <a:ext cx="3219450" cy="1314450"/>
          </a:xfrm>
          <a:prstGeom prst="rect">
            <a:avLst/>
          </a:prstGeom>
        </p:spPr>
      </p:pic>
    </p:spTree>
    <p:extLst>
      <p:ext uri="{BB962C8B-B14F-4D97-AF65-F5344CB8AC3E}">
        <p14:creationId xmlns:p14="http://schemas.microsoft.com/office/powerpoint/2010/main" val="1691925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667000" y="144407"/>
            <a:ext cx="3744310" cy="1325563"/>
          </a:xfrm>
        </p:spPr>
        <p:txBody>
          <a:bodyPr/>
          <a:lstStyle/>
          <a:p>
            <a:pPr marL="484632">
              <a:defRPr/>
            </a:pPr>
            <a:r>
              <a:rPr lang="en-US" b="1" dirty="0">
                <a:solidFill>
                  <a:schemeClr val="accent2">
                    <a:lumMod val="50000"/>
                  </a:schemeClr>
                </a:solidFill>
              </a:rPr>
              <a:t>Web Browser</a:t>
            </a:r>
          </a:p>
        </p:txBody>
      </p:sp>
      <p:sp>
        <p:nvSpPr>
          <p:cNvPr id="13315" name="Rectangle 3"/>
          <p:cNvSpPr>
            <a:spLocks noGrp="1" noChangeArrowheads="1"/>
          </p:cNvSpPr>
          <p:nvPr>
            <p:ph idx="1"/>
          </p:nvPr>
        </p:nvSpPr>
        <p:spPr>
          <a:xfrm>
            <a:off x="747132" y="1204332"/>
            <a:ext cx="5191213" cy="5158368"/>
          </a:xfrm>
        </p:spPr>
        <p:txBody>
          <a:bodyPr/>
          <a:lstStyle/>
          <a:p>
            <a:pPr eaLnBrk="1" hangingPunct="1">
              <a:lnSpc>
                <a:spcPct val="90000"/>
              </a:lnSpc>
            </a:pPr>
            <a:r>
              <a:rPr lang="en-US" sz="2400" dirty="0"/>
              <a:t>The primary purpose is to bring information resources to the user. </a:t>
            </a:r>
          </a:p>
          <a:p>
            <a:pPr eaLnBrk="1" hangingPunct="1">
              <a:lnSpc>
                <a:spcPct val="90000"/>
              </a:lnSpc>
            </a:pPr>
            <a:r>
              <a:rPr lang="en-US" sz="2400" dirty="0"/>
              <a:t>An application for retrieving, presenting, and traversing information resources</a:t>
            </a:r>
            <a:r>
              <a:rPr lang="en-US" sz="2400" dirty="0" smtClean="0"/>
              <a:t>.</a:t>
            </a:r>
          </a:p>
          <a:p>
            <a:pPr eaLnBrk="1" hangingPunct="1">
              <a:lnSpc>
                <a:spcPct val="90000"/>
              </a:lnSpc>
            </a:pPr>
            <a:r>
              <a:rPr lang="en-US" sz="2400" dirty="0" smtClean="0"/>
              <a:t>Technology consists of Combination of </a:t>
            </a:r>
            <a:r>
              <a:rPr lang="en-US" sz="2400" dirty="0" err="1" smtClean="0"/>
              <a:t>Html,CSS,Javascript</a:t>
            </a:r>
            <a:r>
              <a:rPr lang="en-US" sz="2400" dirty="0" smtClean="0"/>
              <a:t>.</a:t>
            </a:r>
          </a:p>
          <a:p>
            <a:r>
              <a:rPr lang="en-US" sz="2400" dirty="0" smtClean="0"/>
              <a:t>Browser has Rendering Engine,</a:t>
            </a:r>
            <a:r>
              <a:rPr lang="en-IN" b="1" dirty="0"/>
              <a:t> </a:t>
            </a:r>
            <a:r>
              <a:rPr lang="en-IN" sz="2400" dirty="0"/>
              <a:t>JavaScript interpreter.</a:t>
            </a:r>
            <a:endParaRPr lang="en-US" sz="2400" dirty="0"/>
          </a:p>
        </p:txBody>
      </p:sp>
      <p:pic>
        <p:nvPicPr>
          <p:cNvPr id="4" name="Picture 3" descr="browsers-icons.png"/>
          <p:cNvPicPr>
            <a:picLocks noChangeAspect="1"/>
          </p:cNvPicPr>
          <p:nvPr/>
        </p:nvPicPr>
        <p:blipFill>
          <a:blip r:embed="rId2"/>
          <a:stretch>
            <a:fillRect/>
          </a:stretch>
        </p:blipFill>
        <p:spPr>
          <a:xfrm>
            <a:off x="6591746" y="2057400"/>
            <a:ext cx="3771455" cy="4038600"/>
          </a:xfrm>
          <a:prstGeom prst="rect">
            <a:avLst/>
          </a:prstGeom>
        </p:spPr>
      </p:pic>
    </p:spTree>
    <p:extLst>
      <p:ext uri="{BB962C8B-B14F-4D97-AF65-F5344CB8AC3E}">
        <p14:creationId xmlns:p14="http://schemas.microsoft.com/office/powerpoint/2010/main" val="36573484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 y="331470"/>
            <a:ext cx="11692890" cy="4955203"/>
          </a:xfrm>
          <a:prstGeom prst="rect">
            <a:avLst/>
          </a:prstGeom>
        </p:spPr>
        <p:txBody>
          <a:bodyPr wrap="square">
            <a:spAutoFit/>
          </a:bodyPr>
          <a:lstStyle/>
          <a:p>
            <a:endParaRPr lang="en-IN" dirty="0" smtClean="0"/>
          </a:p>
          <a:p>
            <a:r>
              <a:rPr lang="en-IN" sz="2800" dirty="0" smtClean="0">
                <a:solidFill>
                  <a:schemeClr val="accent2">
                    <a:lumMod val="50000"/>
                  </a:schemeClr>
                </a:solidFill>
              </a:rPr>
              <a:t>2. </a:t>
            </a:r>
            <a:r>
              <a:rPr lang="en-IN" sz="2800" dirty="0" err="1" smtClean="0">
                <a:solidFill>
                  <a:schemeClr val="accent2">
                    <a:lumMod val="50000"/>
                  </a:schemeClr>
                </a:solidFill>
              </a:rPr>
              <a:t>NonAction</a:t>
            </a:r>
            <a:endParaRPr lang="en-IN" sz="2800" dirty="0" smtClean="0">
              <a:solidFill>
                <a:schemeClr val="accent2">
                  <a:lumMod val="50000"/>
                </a:schemeClr>
              </a:solidFill>
            </a:endParaRPr>
          </a:p>
          <a:p>
            <a:endParaRPr lang="en-IN" dirty="0"/>
          </a:p>
          <a:p>
            <a:r>
              <a:rPr lang="en-IN" dirty="0" smtClean="0"/>
              <a:t>Non Action </a:t>
            </a:r>
            <a:r>
              <a:rPr lang="en-IN" dirty="0"/>
              <a:t>selector attribute indicates that a public method of a Controller is not an action method. Use </a:t>
            </a:r>
            <a:r>
              <a:rPr lang="en-IN" dirty="0" err="1"/>
              <a:t>NonAction</a:t>
            </a:r>
            <a:r>
              <a:rPr lang="en-IN" dirty="0"/>
              <a:t> attribute when you want public method in a controller but do not want to treat it as an action method</a:t>
            </a:r>
          </a:p>
          <a:p>
            <a:endParaRPr lang="en-IN" dirty="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pic>
        <p:nvPicPr>
          <p:cNvPr id="5" name="Picture 4"/>
          <p:cNvPicPr>
            <a:picLocks noChangeAspect="1"/>
          </p:cNvPicPr>
          <p:nvPr/>
        </p:nvPicPr>
        <p:blipFill>
          <a:blip r:embed="rId2"/>
          <a:stretch>
            <a:fillRect/>
          </a:stretch>
        </p:blipFill>
        <p:spPr>
          <a:xfrm>
            <a:off x="4605337" y="3025140"/>
            <a:ext cx="2847975" cy="1447800"/>
          </a:xfrm>
          <a:prstGeom prst="rect">
            <a:avLst/>
          </a:prstGeom>
        </p:spPr>
      </p:pic>
    </p:spTree>
    <p:extLst>
      <p:ext uri="{BB962C8B-B14F-4D97-AF65-F5344CB8AC3E}">
        <p14:creationId xmlns:p14="http://schemas.microsoft.com/office/powerpoint/2010/main" val="1767326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745230" cy="652145"/>
          </a:xfrm>
        </p:spPr>
        <p:txBody>
          <a:bodyPr>
            <a:normAutofit fontScale="90000"/>
          </a:bodyPr>
          <a:lstStyle/>
          <a:p>
            <a:r>
              <a:rPr lang="en-IN" b="1" dirty="0">
                <a:solidFill>
                  <a:schemeClr val="accent2">
                    <a:lumMod val="50000"/>
                  </a:schemeClr>
                </a:solidFill>
              </a:rPr>
              <a:t>3. </a:t>
            </a:r>
            <a:r>
              <a:rPr lang="en-IN" b="1" dirty="0" err="1">
                <a:solidFill>
                  <a:schemeClr val="accent2">
                    <a:lumMod val="50000"/>
                  </a:schemeClr>
                </a:solidFill>
              </a:rPr>
              <a:t>ActionVerbs</a:t>
            </a:r>
            <a:r>
              <a:rPr lang="en-IN" dirty="0"/>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104775" y="1223804"/>
            <a:ext cx="8020050" cy="2400300"/>
          </a:xfrm>
          <a:prstGeom prst="rect">
            <a:avLst/>
          </a:prstGeom>
        </p:spPr>
      </p:pic>
      <p:pic>
        <p:nvPicPr>
          <p:cNvPr id="5" name="Picture 4"/>
          <p:cNvPicPr>
            <a:picLocks noChangeAspect="1"/>
          </p:cNvPicPr>
          <p:nvPr/>
        </p:nvPicPr>
        <p:blipFill>
          <a:blip r:embed="rId3"/>
          <a:stretch>
            <a:fillRect/>
          </a:stretch>
        </p:blipFill>
        <p:spPr>
          <a:xfrm>
            <a:off x="8479155" y="1843087"/>
            <a:ext cx="3028950" cy="4200525"/>
          </a:xfrm>
          <a:prstGeom prst="rect">
            <a:avLst/>
          </a:prstGeom>
        </p:spPr>
      </p:pic>
    </p:spTree>
    <p:extLst>
      <p:ext uri="{BB962C8B-B14F-4D97-AF65-F5344CB8AC3E}">
        <p14:creationId xmlns:p14="http://schemas.microsoft.com/office/powerpoint/2010/main" val="339618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7779" y="147144"/>
            <a:ext cx="7199586" cy="1446550"/>
          </a:xfrm>
          <a:prstGeom prst="rect">
            <a:avLst/>
          </a:prstGeom>
        </p:spPr>
        <p:txBody>
          <a:bodyPr wrap="square">
            <a:spAutoFit/>
          </a:bodyPr>
          <a:lstStyle/>
          <a:p>
            <a:r>
              <a:rPr lang="en-IN" sz="4400" b="1" dirty="0">
                <a:solidFill>
                  <a:schemeClr val="accent2">
                    <a:lumMod val="50000"/>
                  </a:schemeClr>
                </a:solidFill>
              </a:rPr>
              <a:t>Views in an </a:t>
            </a:r>
            <a:r>
              <a:rPr lang="en-IN" sz="4400" b="1" dirty="0" err="1">
                <a:solidFill>
                  <a:schemeClr val="accent2">
                    <a:lumMod val="50000"/>
                  </a:schemeClr>
                </a:solidFill>
              </a:rPr>
              <a:t>mvc</a:t>
            </a:r>
            <a:r>
              <a:rPr lang="en-IN" sz="4400" b="1" dirty="0">
                <a:solidFill>
                  <a:schemeClr val="accent2">
                    <a:lumMod val="50000"/>
                  </a:schemeClr>
                </a:solidFill>
              </a:rPr>
              <a:t> </a:t>
            </a:r>
            <a:r>
              <a:rPr lang="en-IN" sz="4400" b="1" dirty="0" smtClean="0">
                <a:solidFill>
                  <a:schemeClr val="accent2">
                    <a:lumMod val="50000"/>
                  </a:schemeClr>
                </a:solidFill>
              </a:rPr>
              <a:t>application</a:t>
            </a:r>
          </a:p>
          <a:p>
            <a:endParaRPr lang="en-IN" sz="4400" b="1" i="0" dirty="0">
              <a:solidFill>
                <a:schemeClr val="accent2">
                  <a:lumMod val="50000"/>
                </a:schemeClr>
              </a:solidFill>
              <a:effectLst/>
            </a:endParaRPr>
          </a:p>
        </p:txBody>
      </p:sp>
      <p:sp>
        <p:nvSpPr>
          <p:cNvPr id="3" name="Rectangle 2"/>
          <p:cNvSpPr/>
          <p:nvPr/>
        </p:nvSpPr>
        <p:spPr>
          <a:xfrm>
            <a:off x="646771" y="1382752"/>
            <a:ext cx="10905892" cy="2585323"/>
          </a:xfrm>
          <a:prstGeom prst="rect">
            <a:avLst/>
          </a:prstGeom>
        </p:spPr>
        <p:txBody>
          <a:bodyPr wrap="square">
            <a:spAutoFit/>
          </a:bodyPr>
          <a:lstStyle/>
          <a:p>
            <a:pPr marL="285750" indent="-285750">
              <a:buFont typeface="Arial" panose="020B0604020202020204" pitchFamily="34" charset="0"/>
              <a:buChar char="•"/>
            </a:pPr>
            <a:r>
              <a:rPr lang="en-IN" dirty="0">
                <a:solidFill>
                  <a:srgbClr val="494949"/>
                </a:solidFill>
                <a:latin typeface="Verdana" panose="020B0604030504040204" pitchFamily="34" charset="0"/>
              </a:rPr>
              <a:t>View is a user interface. View displays data from the model to the user and also enables them to modify the data</a:t>
            </a:r>
            <a:r>
              <a:rPr lang="en-IN" dirty="0" smtClean="0">
                <a:solidFill>
                  <a:srgbClr val="494949"/>
                </a:solidFill>
                <a:latin typeface="Verdana" panose="020B0604030504040204" pitchFamily="34" charset="0"/>
              </a:rPr>
              <a:t>.</a:t>
            </a:r>
          </a:p>
          <a:p>
            <a:pPr marL="285750" indent="-285750">
              <a:buFont typeface="Arial" panose="020B0604020202020204" pitchFamily="34" charset="0"/>
              <a:buChar char="•"/>
            </a:pPr>
            <a:r>
              <a:rPr lang="en-IN" dirty="0"/>
              <a:t>ASP.NET MVC views are stored in </a:t>
            </a:r>
            <a:r>
              <a:rPr lang="en-IN" b="1" dirty="0"/>
              <a:t>Views</a:t>
            </a:r>
            <a:r>
              <a:rPr lang="en-IN" dirty="0"/>
              <a:t> folder. </a:t>
            </a:r>
            <a:endParaRPr lang="en-IN" dirty="0" smtClean="0"/>
          </a:p>
          <a:p>
            <a:pPr marL="285750" indent="-285750">
              <a:buFont typeface="Arial" panose="020B0604020202020204" pitchFamily="34" charset="0"/>
              <a:buChar char="•"/>
            </a:pPr>
            <a:r>
              <a:rPr lang="en-IN" dirty="0" smtClean="0">
                <a:solidFill>
                  <a:srgbClr val="494949"/>
                </a:solidFill>
                <a:latin typeface="Verdana" panose="020B0604030504040204" pitchFamily="34" charset="0"/>
              </a:rPr>
              <a:t>Views</a:t>
            </a:r>
            <a:r>
              <a:rPr lang="en-IN" dirty="0">
                <a:solidFill>
                  <a:srgbClr val="494949"/>
                </a:solidFill>
                <a:latin typeface="Verdana" panose="020B0604030504040204" pitchFamily="34" charset="0"/>
              </a:rPr>
              <a:t>, which will be rendered from any of the action methods of </a:t>
            </a:r>
            <a:r>
              <a:rPr lang="en-IN" dirty="0" err="1">
                <a:solidFill>
                  <a:srgbClr val="494949"/>
                </a:solidFill>
                <a:latin typeface="Verdana" panose="020B0604030504040204" pitchFamily="34" charset="0"/>
              </a:rPr>
              <a:t>HomeController</a:t>
            </a:r>
            <a:r>
              <a:rPr lang="en-IN" dirty="0">
                <a:solidFill>
                  <a:srgbClr val="494949"/>
                </a:solidFill>
                <a:latin typeface="Verdana" panose="020B0604030504040204" pitchFamily="34" charset="0"/>
              </a:rPr>
              <a:t>, resides in Views &gt; Home folder.</a:t>
            </a:r>
            <a:endParaRPr lang="en-IN" dirty="0" smtClean="0">
              <a:solidFill>
                <a:srgbClr val="494949"/>
              </a:solidFill>
              <a:latin typeface="Verdana" panose="020B0604030504040204" pitchFamily="34" charset="0"/>
            </a:endParaRPr>
          </a:p>
          <a:p>
            <a:endParaRPr lang="en-IN" dirty="0">
              <a:solidFill>
                <a:srgbClr val="494949"/>
              </a:solidFill>
              <a:latin typeface="Verdana" panose="020B0604030504040204" pitchFamily="34" charset="0"/>
            </a:endParaRPr>
          </a:p>
          <a:p>
            <a:endParaRPr lang="en-IN" dirty="0" smtClean="0">
              <a:solidFill>
                <a:srgbClr val="494949"/>
              </a:solidFill>
              <a:latin typeface="Verdana" panose="020B0604030504040204" pitchFamily="34" charset="0"/>
            </a:endParaRPr>
          </a:p>
          <a:p>
            <a:endParaRPr lang="en-IN" dirty="0">
              <a:solidFill>
                <a:srgbClr val="494949"/>
              </a:solidFill>
              <a:latin typeface="Verdana" panose="020B0604030504040204" pitchFamily="34" charset="0"/>
            </a:endParaRPr>
          </a:p>
          <a:p>
            <a:endParaRPr lang="en-IN" dirty="0"/>
          </a:p>
        </p:txBody>
      </p:sp>
      <p:pic>
        <p:nvPicPr>
          <p:cNvPr id="4" name="Picture 3"/>
          <p:cNvPicPr>
            <a:picLocks noChangeAspect="1"/>
          </p:cNvPicPr>
          <p:nvPr/>
        </p:nvPicPr>
        <p:blipFill>
          <a:blip r:embed="rId2"/>
          <a:stretch>
            <a:fillRect/>
          </a:stretch>
        </p:blipFill>
        <p:spPr>
          <a:xfrm>
            <a:off x="915677" y="3050567"/>
            <a:ext cx="6524625" cy="619125"/>
          </a:xfrm>
          <a:prstGeom prst="rect">
            <a:avLst/>
          </a:prstGeom>
        </p:spPr>
      </p:pic>
      <p:pic>
        <p:nvPicPr>
          <p:cNvPr id="5" name="Picture 4"/>
          <p:cNvPicPr>
            <a:picLocks noChangeAspect="1"/>
          </p:cNvPicPr>
          <p:nvPr/>
        </p:nvPicPr>
        <p:blipFill>
          <a:blip r:embed="rId3"/>
          <a:stretch>
            <a:fillRect/>
          </a:stretch>
        </p:blipFill>
        <p:spPr>
          <a:xfrm>
            <a:off x="9130029" y="2675413"/>
            <a:ext cx="2266950" cy="3895725"/>
          </a:xfrm>
          <a:prstGeom prst="rect">
            <a:avLst/>
          </a:prstGeom>
        </p:spPr>
      </p:pic>
    </p:spTree>
    <p:extLst>
      <p:ext uri="{BB962C8B-B14F-4D97-AF65-F5344CB8AC3E}">
        <p14:creationId xmlns:p14="http://schemas.microsoft.com/office/powerpoint/2010/main" val="28706328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654" y="588150"/>
            <a:ext cx="6811537" cy="794602"/>
          </a:xfrm>
        </p:spPr>
        <p:txBody>
          <a:bodyPr>
            <a:normAutofit fontScale="90000"/>
          </a:bodyPr>
          <a:lstStyle/>
          <a:p>
            <a:r>
              <a:rPr lang="en-IN" b="1" dirty="0">
                <a:solidFill>
                  <a:schemeClr val="accent2">
                    <a:lumMod val="50000"/>
                  </a:schemeClr>
                </a:solidFill>
              </a:rPr>
              <a:t>View engines in asp.net </a:t>
            </a:r>
            <a:r>
              <a:rPr lang="en-IN" b="1" dirty="0" err="1">
                <a:solidFill>
                  <a:schemeClr val="accent2">
                    <a:lumMod val="50000"/>
                  </a:schemeClr>
                </a:solidFill>
              </a:rPr>
              <a:t>mvc</a:t>
            </a:r>
            <a:r>
              <a:rPr lang="en-IN" dirty="0"/>
              <a:t/>
            </a:r>
            <a:br>
              <a:rPr lang="en-IN" dirty="0"/>
            </a:br>
            <a:r>
              <a:rPr lang="en-IN" dirty="0"/>
              <a:t/>
            </a:r>
            <a:br>
              <a:rPr lang="en-IN" dirty="0"/>
            </a:br>
            <a:endParaRPr lang="en-IN" dirty="0"/>
          </a:p>
        </p:txBody>
      </p:sp>
      <p:pic>
        <p:nvPicPr>
          <p:cNvPr id="4" name="Picture 3"/>
          <p:cNvPicPr>
            <a:picLocks noChangeAspect="1"/>
          </p:cNvPicPr>
          <p:nvPr/>
        </p:nvPicPr>
        <p:blipFill>
          <a:blip r:embed="rId2"/>
          <a:stretch>
            <a:fillRect/>
          </a:stretch>
        </p:blipFill>
        <p:spPr>
          <a:xfrm>
            <a:off x="6077299" y="1141878"/>
            <a:ext cx="5724525" cy="1276350"/>
          </a:xfrm>
          <a:prstGeom prst="rect">
            <a:avLst/>
          </a:prstGeom>
        </p:spPr>
      </p:pic>
      <p:sp>
        <p:nvSpPr>
          <p:cNvPr id="5" name="Rectangle 4"/>
          <p:cNvSpPr/>
          <p:nvPr/>
        </p:nvSpPr>
        <p:spPr>
          <a:xfrm>
            <a:off x="382858" y="985451"/>
            <a:ext cx="6096000" cy="1200329"/>
          </a:xfrm>
          <a:prstGeom prst="rect">
            <a:avLst/>
          </a:prstGeom>
        </p:spPr>
        <p:txBody>
          <a:bodyPr>
            <a:spAutoFit/>
          </a:bodyPr>
          <a:lstStyle/>
          <a:p>
            <a:r>
              <a:rPr lang="en-IN" b="1" dirty="0">
                <a:solidFill>
                  <a:srgbClr val="333333"/>
                </a:solidFill>
                <a:latin typeface="Arial" panose="020B0604020202020204" pitchFamily="34" charset="0"/>
              </a:rPr>
              <a:t>Out of the box asp.net offers the following 2 view engines.</a:t>
            </a:r>
            <a:r>
              <a:rPr lang="en-IN" dirty="0"/>
              <a:t/>
            </a:r>
            <a:br>
              <a:rPr lang="en-IN" dirty="0"/>
            </a:br>
            <a:r>
              <a:rPr lang="en-IN" b="1" dirty="0">
                <a:solidFill>
                  <a:srgbClr val="333333"/>
                </a:solidFill>
                <a:latin typeface="Arial" panose="020B0604020202020204" pitchFamily="34" charset="0"/>
              </a:rPr>
              <a:t>1.</a:t>
            </a:r>
            <a:r>
              <a:rPr lang="en-IN" dirty="0">
                <a:solidFill>
                  <a:srgbClr val="333333"/>
                </a:solidFill>
                <a:latin typeface="Arial" panose="020B0604020202020204" pitchFamily="34" charset="0"/>
              </a:rPr>
              <a:t> ASPX</a:t>
            </a:r>
            <a:r>
              <a:rPr lang="en-IN" dirty="0"/>
              <a:t/>
            </a:r>
            <a:br>
              <a:rPr lang="en-IN" dirty="0"/>
            </a:br>
            <a:r>
              <a:rPr lang="en-IN" b="1" dirty="0">
                <a:solidFill>
                  <a:srgbClr val="333333"/>
                </a:solidFill>
                <a:latin typeface="Arial" panose="020B0604020202020204" pitchFamily="34" charset="0"/>
              </a:rPr>
              <a:t>2.</a:t>
            </a:r>
            <a:r>
              <a:rPr lang="en-IN" dirty="0">
                <a:solidFill>
                  <a:srgbClr val="333333"/>
                </a:solidFill>
                <a:latin typeface="Arial" panose="020B0604020202020204" pitchFamily="34" charset="0"/>
              </a:rPr>
              <a:t> Razor </a:t>
            </a:r>
            <a:endParaRPr lang="en-IN" dirty="0"/>
          </a:p>
        </p:txBody>
      </p:sp>
      <p:sp>
        <p:nvSpPr>
          <p:cNvPr id="6" name="Rectangle 5"/>
          <p:cNvSpPr/>
          <p:nvPr/>
        </p:nvSpPr>
        <p:spPr>
          <a:xfrm>
            <a:off x="382858" y="2583081"/>
            <a:ext cx="11418966" cy="2862322"/>
          </a:xfrm>
          <a:prstGeom prst="rect">
            <a:avLst/>
          </a:prstGeom>
        </p:spPr>
        <p:txBody>
          <a:bodyPr wrap="square">
            <a:spAutoFit/>
          </a:bodyPr>
          <a:lstStyle/>
          <a:p>
            <a:pPr marL="285750" indent="-285750">
              <a:buFont typeface="Arial" panose="020B0604020202020204" pitchFamily="34" charset="0"/>
              <a:buChar char="•"/>
            </a:pPr>
            <a:r>
              <a:rPr lang="en-IN" dirty="0"/>
              <a:t>Microsoft introduced the Razor view engine and packaged with MVC 3. </a:t>
            </a:r>
            <a:endParaRPr lang="en-IN" dirty="0" smtClean="0"/>
          </a:p>
          <a:p>
            <a:pPr marL="285750" indent="-285750">
              <a:buFont typeface="Arial" panose="020B0604020202020204" pitchFamily="34" charset="0"/>
              <a:buChar char="•"/>
            </a:pPr>
            <a:r>
              <a:rPr lang="en-IN" dirty="0" smtClean="0"/>
              <a:t>You </a:t>
            </a:r>
            <a:r>
              <a:rPr lang="en-IN" dirty="0"/>
              <a:t>can write a mix of html tags and server side code in razor view. </a:t>
            </a:r>
            <a:endParaRPr lang="en-IN" dirty="0" smtClean="0"/>
          </a:p>
          <a:p>
            <a:pPr marL="285750" indent="-285750">
              <a:buFont typeface="Arial" panose="020B0604020202020204" pitchFamily="34" charset="0"/>
              <a:buChar char="•"/>
            </a:pPr>
            <a:r>
              <a:rPr lang="en-IN" dirty="0" smtClean="0"/>
              <a:t>Razor </a:t>
            </a:r>
            <a:r>
              <a:rPr lang="en-IN" dirty="0"/>
              <a:t>uses @ character for server side code instead of traditional &lt;% %&gt;. </a:t>
            </a:r>
            <a:endParaRPr lang="en-IN" dirty="0" smtClean="0"/>
          </a:p>
          <a:p>
            <a:pPr marL="285750" indent="-285750">
              <a:buFont typeface="Arial" panose="020B0604020202020204" pitchFamily="34" charset="0"/>
              <a:buChar char="•"/>
            </a:pPr>
            <a:r>
              <a:rPr lang="en-IN" dirty="0" smtClean="0"/>
              <a:t>You </a:t>
            </a:r>
            <a:r>
              <a:rPr lang="en-IN" dirty="0"/>
              <a:t>can use C# or Visual Basic syntax to write server side code inside razor view. </a:t>
            </a:r>
            <a:endParaRPr lang="en-IN" dirty="0" smtClean="0"/>
          </a:p>
          <a:p>
            <a:pPr marL="285750" indent="-285750">
              <a:buFont typeface="Arial" panose="020B0604020202020204" pitchFamily="34" charset="0"/>
              <a:buChar char="•"/>
            </a:pPr>
            <a:r>
              <a:rPr lang="en-IN" dirty="0" smtClean="0"/>
              <a:t>Razor </a:t>
            </a:r>
            <a:r>
              <a:rPr lang="en-IN" dirty="0"/>
              <a:t>view engine maximize the speed of writing code by minimizing the number of characters and keystrokes required when writing a view. </a:t>
            </a:r>
            <a:endParaRPr lang="en-IN" dirty="0" smtClean="0"/>
          </a:p>
          <a:p>
            <a:pPr marL="285750" indent="-285750">
              <a:buFont typeface="Arial" panose="020B0604020202020204" pitchFamily="34" charset="0"/>
              <a:buChar char="•"/>
            </a:pPr>
            <a:r>
              <a:rPr lang="en-IN" dirty="0" smtClean="0"/>
              <a:t>Razor </a:t>
            </a:r>
            <a:r>
              <a:rPr lang="en-IN" dirty="0"/>
              <a:t>views files have .</a:t>
            </a:r>
            <a:r>
              <a:rPr lang="en-IN" dirty="0" err="1"/>
              <a:t>cshtml</a:t>
            </a:r>
            <a:r>
              <a:rPr lang="en-IN" dirty="0"/>
              <a:t> or </a:t>
            </a:r>
            <a:r>
              <a:rPr lang="en-IN" dirty="0" err="1"/>
              <a:t>vbhtml</a:t>
            </a:r>
            <a:r>
              <a:rPr lang="en-IN" dirty="0"/>
              <a:t> extension</a:t>
            </a:r>
            <a:r>
              <a:rPr lang="en-IN" dirty="0" smtClean="0"/>
              <a:t>.</a:t>
            </a:r>
          </a:p>
          <a:p>
            <a:endParaRPr lang="en-IN" dirty="0"/>
          </a:p>
          <a:p>
            <a:endParaRPr lang="en-IN" dirty="0" smtClean="0"/>
          </a:p>
          <a:p>
            <a:endParaRPr lang="en-IN" dirty="0"/>
          </a:p>
        </p:txBody>
      </p:sp>
    </p:spTree>
    <p:extLst>
      <p:ext uri="{BB962C8B-B14F-4D97-AF65-F5344CB8AC3E}">
        <p14:creationId xmlns:p14="http://schemas.microsoft.com/office/powerpoint/2010/main" val="3751290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1.</a:t>
            </a:r>
            <a:r>
              <a:rPr lang="en-IN" dirty="0"/>
              <a:t> </a:t>
            </a:r>
            <a:r>
              <a:rPr lang="en-IN" b="1" dirty="0"/>
              <a:t>What is </a:t>
            </a:r>
            <a:r>
              <a:rPr lang="en-IN" b="1" dirty="0" smtClean="0"/>
              <a:t>the </a:t>
            </a:r>
            <a:r>
              <a:rPr lang="en-IN" b="1" dirty="0"/>
              <a:t>difference between RAZOR and ASPX view engines</a:t>
            </a:r>
            <a:r>
              <a:rPr lang="en-IN" b="1" dirty="0" smtClean="0"/>
              <a:t>?</a:t>
            </a:r>
          </a:p>
          <a:p>
            <a:pPr marL="0" indent="0">
              <a:buNone/>
            </a:pPr>
            <a:r>
              <a:rPr lang="en-IN" sz="2000" dirty="0"/>
              <a:t> </a:t>
            </a:r>
            <a:r>
              <a:rPr lang="en-IN" sz="2000" dirty="0" smtClean="0"/>
              <a:t>    </a:t>
            </a:r>
            <a:r>
              <a:rPr lang="en-IN" sz="2000" dirty="0"/>
              <a:t>ASPX view engine, the server side script is wrapped between &lt;% %&gt;, </a:t>
            </a:r>
            <a:r>
              <a:rPr lang="en-IN" sz="2000" dirty="0" smtClean="0"/>
              <a:t>   where </a:t>
            </a:r>
            <a:r>
              <a:rPr lang="en-IN" sz="2000" dirty="0"/>
              <a:t>as in RAZOR we use </a:t>
            </a:r>
            <a:r>
              <a:rPr lang="en-IN" sz="2000" dirty="0" smtClean="0"/>
              <a:t>@</a:t>
            </a:r>
          </a:p>
          <a:p>
            <a:pPr marL="0" indent="0">
              <a:buNone/>
            </a:pPr>
            <a:r>
              <a:rPr lang="en-IN" b="1" dirty="0"/>
              <a:t>2.</a:t>
            </a:r>
            <a:r>
              <a:rPr lang="en-IN" dirty="0"/>
              <a:t> </a:t>
            </a:r>
            <a:r>
              <a:rPr lang="en-IN" b="1" dirty="0"/>
              <a:t>Is it possible, to have both RAZOR and ASPX views in one application</a:t>
            </a:r>
            <a:r>
              <a:rPr lang="en-IN" b="1" dirty="0" smtClean="0"/>
              <a:t>?</a:t>
            </a:r>
          </a:p>
          <a:p>
            <a:pPr marL="0" indent="0">
              <a:buNone/>
            </a:pPr>
            <a:r>
              <a:rPr lang="en-IN" sz="2000" b="1" dirty="0" smtClean="0"/>
              <a:t>    </a:t>
            </a:r>
            <a:r>
              <a:rPr lang="en-IN" sz="2000" dirty="0" smtClean="0"/>
              <a:t>Yes</a:t>
            </a:r>
          </a:p>
          <a:p>
            <a:pPr marL="0" indent="0">
              <a:buNone/>
            </a:pPr>
            <a:r>
              <a:rPr lang="en-IN" b="1" dirty="0"/>
              <a:t>3.</a:t>
            </a:r>
            <a:r>
              <a:rPr lang="en-IN" dirty="0"/>
              <a:t> </a:t>
            </a:r>
            <a:r>
              <a:rPr lang="en-IN" b="1" dirty="0"/>
              <a:t>Is it </a:t>
            </a:r>
            <a:r>
              <a:rPr lang="en-IN" b="1" dirty="0" smtClean="0"/>
              <a:t>possible</a:t>
            </a:r>
            <a:r>
              <a:rPr lang="en-IN" b="1" dirty="0"/>
              <a:t>, to use a third party view engine with asp.net </a:t>
            </a:r>
            <a:r>
              <a:rPr lang="en-IN" b="1" dirty="0" err="1"/>
              <a:t>mvc</a:t>
            </a:r>
            <a:r>
              <a:rPr lang="en-IN" b="1" dirty="0" smtClean="0"/>
              <a:t>?</a:t>
            </a:r>
          </a:p>
          <a:p>
            <a:pPr marL="0" indent="0">
              <a:buNone/>
            </a:pPr>
            <a:r>
              <a:rPr lang="en-IN" sz="1800" dirty="0"/>
              <a:t>ASP.NET MVC is designed with </a:t>
            </a:r>
            <a:r>
              <a:rPr lang="en-IN" sz="1800" b="1" dirty="0"/>
              <a:t>extensibility</a:t>
            </a:r>
            <a:r>
              <a:rPr lang="en-IN" sz="1800" dirty="0"/>
              <a:t> in mind. So, it's very easy to include third party view engine as </a:t>
            </a:r>
            <a:r>
              <a:rPr lang="en-IN" sz="1800" dirty="0" smtClean="0"/>
              <a:t>well.</a:t>
            </a:r>
            <a:endParaRPr lang="en-IN" sz="1800" dirty="0"/>
          </a:p>
        </p:txBody>
      </p:sp>
    </p:spTree>
    <p:extLst>
      <p:ext uri="{BB962C8B-B14F-4D97-AF65-F5344CB8AC3E}">
        <p14:creationId xmlns:p14="http://schemas.microsoft.com/office/powerpoint/2010/main" val="1535788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69" y="365126"/>
            <a:ext cx="6127532" cy="706930"/>
          </a:xfrm>
        </p:spPr>
        <p:txBody>
          <a:bodyPr/>
          <a:lstStyle/>
          <a:p>
            <a:r>
              <a:rPr lang="en-IN" b="1" dirty="0" smtClean="0">
                <a:solidFill>
                  <a:schemeClr val="accent2">
                    <a:lumMod val="50000"/>
                  </a:schemeClr>
                </a:solidFill>
              </a:rPr>
              <a:t>Models in MVC application</a:t>
            </a:r>
            <a:endParaRPr lang="en-IN" b="1" dirty="0">
              <a:solidFill>
                <a:schemeClr val="accent2">
                  <a:lumMod val="50000"/>
                </a:schemeClr>
              </a:solidFill>
            </a:endParaRPr>
          </a:p>
        </p:txBody>
      </p:sp>
      <p:sp>
        <p:nvSpPr>
          <p:cNvPr id="3" name="Content Placeholder 2"/>
          <p:cNvSpPr>
            <a:spLocks noGrp="1"/>
          </p:cNvSpPr>
          <p:nvPr>
            <p:ph idx="1"/>
          </p:nvPr>
        </p:nvSpPr>
        <p:spPr/>
        <p:txBody>
          <a:bodyPr/>
          <a:lstStyle/>
          <a:p>
            <a:r>
              <a:rPr lang="en-IN" dirty="0" smtClean="0"/>
              <a:t>To Encapsulate data or information</a:t>
            </a:r>
          </a:p>
          <a:p>
            <a:r>
              <a:rPr lang="en-IN" dirty="0"/>
              <a:t>Model represents domain specific data and business logic in MVC architecture. </a:t>
            </a:r>
            <a:endParaRPr lang="en-IN" dirty="0" smtClean="0"/>
          </a:p>
          <a:p>
            <a:r>
              <a:rPr lang="en-IN" dirty="0" smtClean="0"/>
              <a:t>It </a:t>
            </a:r>
            <a:r>
              <a:rPr lang="en-IN" dirty="0"/>
              <a:t>maintains the data of the application</a:t>
            </a:r>
            <a:r>
              <a:rPr lang="en-IN" dirty="0" smtClean="0"/>
              <a:t>.</a:t>
            </a:r>
          </a:p>
          <a:p>
            <a:r>
              <a:rPr lang="en-IN" dirty="0"/>
              <a:t>Model class holds data in public properties.</a:t>
            </a:r>
            <a:endParaRPr lang="en-IN" dirty="0"/>
          </a:p>
        </p:txBody>
      </p:sp>
    </p:spTree>
    <p:extLst>
      <p:ext uri="{BB962C8B-B14F-4D97-AF65-F5344CB8AC3E}">
        <p14:creationId xmlns:p14="http://schemas.microsoft.com/office/powerpoint/2010/main" val="282732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667000" y="306387"/>
            <a:ext cx="3258207" cy="1325563"/>
          </a:xfrm>
        </p:spPr>
        <p:txBody>
          <a:bodyPr/>
          <a:lstStyle/>
          <a:p>
            <a:pPr marL="484632">
              <a:defRPr/>
            </a:pPr>
            <a:r>
              <a:rPr lang="en-US" b="1" dirty="0">
                <a:solidFill>
                  <a:schemeClr val="accent2">
                    <a:lumMod val="50000"/>
                  </a:schemeClr>
                </a:solidFill>
              </a:rPr>
              <a:t>Web Server</a:t>
            </a:r>
          </a:p>
        </p:txBody>
      </p:sp>
      <p:sp>
        <p:nvSpPr>
          <p:cNvPr id="14339" name="Rectangle 3"/>
          <p:cNvSpPr>
            <a:spLocks noGrp="1" noChangeArrowheads="1"/>
          </p:cNvSpPr>
          <p:nvPr>
            <p:ph idx="1"/>
          </p:nvPr>
        </p:nvSpPr>
        <p:spPr>
          <a:xfrm>
            <a:off x="785445" y="1301262"/>
            <a:ext cx="10961077" cy="3312779"/>
          </a:xfrm>
        </p:spPr>
        <p:txBody>
          <a:bodyPr>
            <a:normAutofit/>
          </a:bodyPr>
          <a:lstStyle/>
          <a:p>
            <a:pPr eaLnBrk="1" hangingPunct="1"/>
            <a:r>
              <a:rPr lang="en-US" dirty="0" smtClean="0"/>
              <a:t>The term </a:t>
            </a:r>
            <a:r>
              <a:rPr lang="en-US" b="1" dirty="0" smtClean="0"/>
              <a:t>web server</a:t>
            </a:r>
            <a:r>
              <a:rPr lang="en-US" dirty="0" smtClean="0"/>
              <a:t> can mean one of two things:</a:t>
            </a:r>
          </a:p>
          <a:p>
            <a:pPr lvl="1" eaLnBrk="1" hangingPunct="1"/>
            <a:r>
              <a:rPr lang="en-US" dirty="0" smtClean="0"/>
              <a:t>A computer program that accepts HTTP requests and return HTTP responses with optional data content. </a:t>
            </a:r>
          </a:p>
          <a:p>
            <a:pPr lvl="1" eaLnBrk="1" hangingPunct="1"/>
            <a:r>
              <a:rPr lang="en-US" dirty="0" smtClean="0"/>
              <a:t>A computer that runs a computer program as described above.</a:t>
            </a:r>
          </a:p>
          <a:p>
            <a:pPr marL="457200" lvl="1" indent="0" eaLnBrk="1" hangingPunct="1">
              <a:buNone/>
            </a:pPr>
            <a:r>
              <a:rPr lang="en-US" dirty="0" smtClean="0"/>
              <a:t> </a:t>
            </a:r>
          </a:p>
          <a:p>
            <a:pPr lvl="1"/>
            <a:r>
              <a:rPr lang="en-US" dirty="0"/>
              <a:t>A web server is a piece of software that enables a website to be viewed using </a:t>
            </a:r>
            <a:r>
              <a:rPr lang="en-US" dirty="0" smtClean="0"/>
              <a:t>HTTP.</a:t>
            </a:r>
          </a:p>
          <a:p>
            <a:pPr eaLnBrk="1" hangingPunct="1"/>
            <a:endParaRPr lang="en-US" dirty="0" smtClean="0"/>
          </a:p>
        </p:txBody>
      </p:sp>
      <p:pic>
        <p:nvPicPr>
          <p:cNvPr id="4" name="Picture 3" descr="apache_logo.jpg"/>
          <p:cNvPicPr>
            <a:picLocks noChangeAspect="1"/>
          </p:cNvPicPr>
          <p:nvPr/>
        </p:nvPicPr>
        <p:blipFill>
          <a:blip r:embed="rId2"/>
          <a:stretch>
            <a:fillRect/>
          </a:stretch>
        </p:blipFill>
        <p:spPr>
          <a:xfrm>
            <a:off x="2667000" y="5105400"/>
            <a:ext cx="2286000" cy="1600200"/>
          </a:xfrm>
          <a:prstGeom prst="rect">
            <a:avLst/>
          </a:prstGeom>
        </p:spPr>
      </p:pic>
      <p:pic>
        <p:nvPicPr>
          <p:cNvPr id="5" name="Picture 4" descr="iis-logo.jpg"/>
          <p:cNvPicPr>
            <a:picLocks noChangeAspect="1"/>
          </p:cNvPicPr>
          <p:nvPr/>
        </p:nvPicPr>
        <p:blipFill>
          <a:blip r:embed="rId3"/>
          <a:stretch>
            <a:fillRect/>
          </a:stretch>
        </p:blipFill>
        <p:spPr>
          <a:xfrm>
            <a:off x="6324600" y="5069562"/>
            <a:ext cx="2514600" cy="1559838"/>
          </a:xfrm>
          <a:prstGeom prst="rect">
            <a:avLst/>
          </a:prstGeom>
        </p:spPr>
      </p:pic>
    </p:spTree>
    <p:extLst>
      <p:ext uri="{BB962C8B-B14F-4D97-AF65-F5344CB8AC3E}">
        <p14:creationId xmlns:p14="http://schemas.microsoft.com/office/powerpoint/2010/main" val="3303770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809892" cy="467213"/>
          </a:xfrm>
        </p:spPr>
        <p:txBody>
          <a:bodyPr>
            <a:noAutofit/>
          </a:bodyPr>
          <a:lstStyle/>
          <a:p>
            <a:r>
              <a:rPr lang="en-US" sz="2800" b="1" dirty="0">
                <a:solidFill>
                  <a:schemeClr val="accent2">
                    <a:lumMod val="50000"/>
                  </a:schemeClr>
                </a:solidFill>
              </a:rPr>
              <a:t>Viewing HTML Files Without a Web Server</a:t>
            </a:r>
            <a:r>
              <a:rPr lang="en-US" sz="2800" dirty="0"/>
              <a:t/>
            </a:r>
            <a:br>
              <a:rPr lang="en-US" sz="2800" dirty="0"/>
            </a:br>
            <a:endParaRPr lang="en-US" sz="28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9974" y="895777"/>
            <a:ext cx="36957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5815" y="2400273"/>
            <a:ext cx="10808677" cy="1754326"/>
          </a:xfrm>
          <a:prstGeom prst="rect">
            <a:avLst/>
          </a:prstGeom>
        </p:spPr>
        <p:txBody>
          <a:bodyPr wrap="square">
            <a:spAutoFit/>
          </a:bodyPr>
          <a:lstStyle/>
          <a:p>
            <a:r>
              <a:rPr lang="en-US" b="1" dirty="0" smtClean="0"/>
              <a:t>Example</a:t>
            </a:r>
            <a:r>
              <a:rPr lang="en-US" dirty="0" smtClean="0"/>
              <a:t> : </a:t>
            </a:r>
            <a:r>
              <a:rPr lang="en-US" b="1" dirty="0" smtClean="0">
                <a:hlinkClick r:id="rId3" action="ppaction://hlinkfile"/>
              </a:rPr>
              <a:t>file</a:t>
            </a:r>
            <a:r>
              <a:rPr lang="en-US" b="1" dirty="0">
                <a:hlinkClick r:id="rId3" action="ppaction://hlinkfile"/>
              </a:rPr>
              <a:t>:///C:/</a:t>
            </a:r>
            <a:r>
              <a:rPr lang="en-US" b="1" dirty="0" smtClean="0">
                <a:hlinkClick r:id="rId3" action="ppaction://hlinkfile"/>
              </a:rPr>
              <a:t>Users/jijith/Desktop/test.html</a:t>
            </a:r>
            <a:endParaRPr lang="en-US" b="1" dirty="0" smtClean="0"/>
          </a:p>
          <a:p>
            <a:endParaRPr lang="en-US" b="1" dirty="0"/>
          </a:p>
          <a:p>
            <a:r>
              <a:rPr lang="en-US" dirty="0"/>
              <a:t>These </a:t>
            </a:r>
            <a:r>
              <a:rPr lang="en-US" dirty="0" smtClean="0"/>
              <a:t>example  </a:t>
            </a:r>
            <a:r>
              <a:rPr lang="en-US" dirty="0"/>
              <a:t>are using the file protocol in order to display the </a:t>
            </a:r>
            <a:r>
              <a:rPr lang="en-US" dirty="0" smtClean="0"/>
              <a:t>files.</a:t>
            </a:r>
          </a:p>
          <a:p>
            <a:r>
              <a:rPr lang="en-US" dirty="0"/>
              <a:t>Now, this isn't normally a problem if you're only using client side languages such as </a:t>
            </a:r>
            <a:r>
              <a:rPr lang="en-US" dirty="0">
                <a:hlinkClick r:id="rId4"/>
              </a:rPr>
              <a:t>HTML</a:t>
            </a:r>
            <a:r>
              <a:rPr lang="en-US" dirty="0"/>
              <a:t>, </a:t>
            </a:r>
            <a:r>
              <a:rPr lang="en-US" dirty="0">
                <a:hlinkClick r:id="rId5"/>
              </a:rPr>
              <a:t>CSS</a:t>
            </a:r>
            <a:r>
              <a:rPr lang="en-US" dirty="0"/>
              <a:t>, and client-side </a:t>
            </a:r>
            <a:r>
              <a:rPr lang="en-US" dirty="0">
                <a:hlinkClick r:id="rId6"/>
              </a:rPr>
              <a:t>JavaScript</a:t>
            </a:r>
            <a:r>
              <a:rPr lang="en-US" dirty="0"/>
              <a:t>. But it is a problem if you're trying to use a server-side language such as PHP, ColdFusion etc.</a:t>
            </a:r>
            <a:endParaRPr lang="en-US" b="1" dirty="0" smtClean="0"/>
          </a:p>
          <a:p>
            <a:endParaRPr lang="en-US" dirty="0"/>
          </a:p>
        </p:txBody>
      </p:sp>
      <p:sp>
        <p:nvSpPr>
          <p:cNvPr id="5" name="Rectangle 4"/>
          <p:cNvSpPr/>
          <p:nvPr/>
        </p:nvSpPr>
        <p:spPr>
          <a:xfrm>
            <a:off x="515815" y="4123822"/>
            <a:ext cx="6142893" cy="523220"/>
          </a:xfrm>
          <a:prstGeom prst="rect">
            <a:avLst/>
          </a:prstGeom>
        </p:spPr>
        <p:txBody>
          <a:bodyPr wrap="square">
            <a:spAutoFit/>
          </a:bodyPr>
          <a:lstStyle/>
          <a:p>
            <a:r>
              <a:rPr lang="en-US" sz="2800" dirty="0" smtClean="0">
                <a:solidFill>
                  <a:schemeClr val="accent2">
                    <a:lumMod val="50000"/>
                  </a:schemeClr>
                </a:solidFill>
              </a:rPr>
              <a:t>Viewing </a:t>
            </a:r>
            <a:r>
              <a:rPr lang="en-US" sz="2800" dirty="0">
                <a:solidFill>
                  <a:schemeClr val="accent2">
                    <a:lumMod val="50000"/>
                  </a:schemeClr>
                </a:solidFill>
              </a:rPr>
              <a:t>HTML Files With a Web </a:t>
            </a:r>
            <a:r>
              <a:rPr lang="en-US" sz="2800" dirty="0" smtClean="0">
                <a:solidFill>
                  <a:schemeClr val="accent2">
                    <a:lumMod val="50000"/>
                  </a:schemeClr>
                </a:solidFill>
              </a:rPr>
              <a:t>Server</a:t>
            </a:r>
          </a:p>
        </p:txBody>
      </p:sp>
      <p:sp>
        <p:nvSpPr>
          <p:cNvPr id="6" name="Rectangle 3"/>
          <p:cNvSpPr>
            <a:spLocks noChangeArrowheads="1"/>
          </p:cNvSpPr>
          <p:nvPr/>
        </p:nvSpPr>
        <p:spPr bwMode="auto">
          <a:xfrm>
            <a:off x="398584" y="4939283"/>
            <a:ext cx="10808677"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84D"/>
                </a:solidFill>
                <a:effectLst/>
                <a:cs typeface="Arial" pitchFamily="34" charset="0"/>
              </a:rPr>
              <a:t>When you view a web page via a web server, the URL begins with http://. </a:t>
            </a:r>
          </a:p>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41484D"/>
                </a:solidFill>
                <a:cs typeface="Arial" pitchFamily="34" charset="0"/>
              </a:rPr>
              <a:t>T</a:t>
            </a:r>
            <a:r>
              <a:rPr kumimoji="0" lang="en-US" b="0" i="0" u="none" strike="noStrike" cap="none" normalizeH="0" baseline="0" dirty="0" smtClean="0">
                <a:ln>
                  <a:noFill/>
                </a:ln>
                <a:solidFill>
                  <a:srgbClr val="41484D"/>
                </a:solidFill>
                <a:effectLst/>
                <a:cs typeface="Arial" pitchFamily="34" charset="0"/>
              </a:rPr>
              <a:t>he URL will consist of either an IP address or a domain name/host name.</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rgbClr val="41484D"/>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cs typeface="Arial" pitchFamily="34" charset="0"/>
              </a:rPr>
              <a:t> </a:t>
            </a:r>
          </a:p>
        </p:txBody>
      </p:sp>
    </p:spTree>
    <p:extLst>
      <p:ext uri="{BB962C8B-B14F-4D97-AF65-F5344CB8AC3E}">
        <p14:creationId xmlns:p14="http://schemas.microsoft.com/office/powerpoint/2010/main" val="2447961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567246" cy="889244"/>
          </a:xfrm>
        </p:spPr>
        <p:txBody>
          <a:bodyPr>
            <a:normAutofit fontScale="90000"/>
          </a:bodyPr>
          <a:lstStyle/>
          <a:p>
            <a:r>
              <a:rPr lang="en-US" b="1" dirty="0">
                <a:solidFill>
                  <a:schemeClr val="accent2">
                    <a:lumMod val="50000"/>
                  </a:schemeClr>
                </a:solidFill>
              </a:rPr>
              <a:t>How Web Servers Work</a:t>
            </a:r>
            <a:r>
              <a:rPr lang="en-US" dirty="0"/>
              <a:t/>
            </a:r>
            <a:br>
              <a:rPr lang="en-US" dirty="0"/>
            </a:b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42" y="1007818"/>
            <a:ext cx="294322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idx="1"/>
          </p:nvPr>
        </p:nvSpPr>
        <p:spPr>
          <a:xfrm>
            <a:off x="3124567" y="1254370"/>
            <a:ext cx="9032264" cy="3034565"/>
          </a:xfrm>
        </p:spPr>
        <p:txBody>
          <a:bodyPr/>
          <a:lstStyle/>
          <a:p>
            <a:pPr marL="514350" indent="-514350">
              <a:buFont typeface="+mj-lt"/>
              <a:buAutoNum type="arabicPeriod"/>
            </a:pPr>
            <a:r>
              <a:rPr lang="en-US" dirty="0"/>
              <a:t>Browser Resolves the Domain Name to an IP </a:t>
            </a:r>
            <a:r>
              <a:rPr lang="en-US" dirty="0" smtClean="0"/>
              <a:t>Address</a:t>
            </a:r>
          </a:p>
          <a:p>
            <a:pPr marL="0" indent="0">
              <a:buNone/>
            </a:pPr>
            <a:r>
              <a:rPr lang="en-US" sz="1800" dirty="0">
                <a:solidFill>
                  <a:schemeClr val="accent1"/>
                </a:solidFill>
              </a:rPr>
              <a:t>Note that the IP address was assigned when the website was first created on the web server</a:t>
            </a:r>
            <a:r>
              <a:rPr lang="en-US" dirty="0"/>
              <a:t>.</a:t>
            </a:r>
          </a:p>
          <a:p>
            <a:pPr marL="514350" indent="-514350">
              <a:buFont typeface="+mj-lt"/>
              <a:buAutoNum type="arabicPeriod"/>
            </a:pPr>
            <a:r>
              <a:rPr lang="en-US" dirty="0"/>
              <a:t>Browser Requests the Full URL</a:t>
            </a:r>
          </a:p>
          <a:p>
            <a:pPr marL="514350" indent="-514350">
              <a:buFont typeface="+mj-lt"/>
              <a:buAutoNum type="arabicPeriod"/>
            </a:pPr>
            <a:r>
              <a:rPr lang="en-US" dirty="0"/>
              <a:t>Web Server sends the Requested Page</a:t>
            </a:r>
          </a:p>
          <a:p>
            <a:pPr marL="514350" indent="-514350">
              <a:buFont typeface="+mj-lt"/>
              <a:buAutoNum type="arabicPeriod"/>
            </a:pPr>
            <a:r>
              <a:rPr lang="en-US" dirty="0"/>
              <a:t>Browser Displays the Webpage</a:t>
            </a:r>
          </a:p>
          <a:p>
            <a:pPr marL="0" indent="0">
              <a:buNone/>
            </a:pPr>
            <a:endParaRPr lang="en-US" dirty="0"/>
          </a:p>
        </p:txBody>
      </p:sp>
    </p:spTree>
    <p:extLst>
      <p:ext uri="{BB962C8B-B14F-4D97-AF65-F5344CB8AC3E}">
        <p14:creationId xmlns:p14="http://schemas.microsoft.com/office/powerpoint/2010/main" val="345485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096" y="112877"/>
            <a:ext cx="10103069" cy="843565"/>
          </a:xfrm>
        </p:spPr>
        <p:txBody>
          <a:bodyPr>
            <a:normAutofit/>
          </a:bodyPr>
          <a:lstStyle/>
          <a:p>
            <a:r>
              <a:rPr lang="en-IN" sz="3600" b="1" dirty="0" smtClean="0">
                <a:solidFill>
                  <a:schemeClr val="accent2">
                    <a:lumMod val="50000"/>
                  </a:schemeClr>
                </a:solidFill>
              </a:rPr>
              <a:t>URL </a:t>
            </a:r>
            <a:endParaRPr lang="en-IN" sz="3600" b="1" dirty="0">
              <a:solidFill>
                <a:schemeClr val="accent2">
                  <a:lumMod val="50000"/>
                </a:schemeClr>
              </a:solidFill>
            </a:endParaRPr>
          </a:p>
        </p:txBody>
      </p:sp>
      <p:sp>
        <p:nvSpPr>
          <p:cNvPr id="3" name="Content Placeholder 2"/>
          <p:cNvSpPr>
            <a:spLocks noGrp="1"/>
          </p:cNvSpPr>
          <p:nvPr>
            <p:ph idx="1"/>
          </p:nvPr>
        </p:nvSpPr>
        <p:spPr>
          <a:xfrm>
            <a:off x="378373" y="956442"/>
            <a:ext cx="10975428" cy="5220521"/>
          </a:xfrm>
        </p:spPr>
        <p:txBody>
          <a:bodyPr>
            <a:normAutofit/>
          </a:bodyPr>
          <a:lstStyle/>
          <a:p>
            <a:pPr>
              <a:buFont typeface="Wingdings" panose="05000000000000000000" pitchFamily="2" charset="2"/>
              <a:buChar char="Ø"/>
            </a:pPr>
            <a:r>
              <a:rPr lang="en-IN" sz="2000" b="1" dirty="0" smtClean="0">
                <a:solidFill>
                  <a:schemeClr val="accent2">
                    <a:lumMod val="50000"/>
                  </a:schemeClr>
                </a:solidFill>
              </a:rPr>
              <a:t>URL</a:t>
            </a:r>
            <a:r>
              <a:rPr lang="en-IN" sz="1800" dirty="0" smtClean="0"/>
              <a:t>-</a:t>
            </a:r>
            <a:r>
              <a:rPr lang="en-IN" sz="1800" dirty="0"/>
              <a:t>Uniform Resource </a:t>
            </a:r>
            <a:r>
              <a:rPr lang="en-IN" sz="1800" dirty="0" smtClean="0"/>
              <a:t>Locator</a:t>
            </a:r>
          </a:p>
          <a:p>
            <a:pPr lvl="1"/>
            <a:r>
              <a:rPr lang="en-IN" sz="1800" dirty="0" smtClean="0"/>
              <a:t>Address </a:t>
            </a:r>
            <a:r>
              <a:rPr lang="en-IN" sz="1800" dirty="0"/>
              <a:t>of a specific webpage or file on the </a:t>
            </a:r>
            <a:r>
              <a:rPr lang="en-IN" sz="1800" dirty="0" smtClean="0"/>
              <a:t>Internet</a:t>
            </a:r>
          </a:p>
          <a:p>
            <a:pPr marL="457200" lvl="1" indent="0">
              <a:buNone/>
            </a:pPr>
            <a:endParaRPr lang="en-IN" sz="1800" dirty="0" smtClean="0"/>
          </a:p>
          <a:p>
            <a:pPr marL="457200" lvl="1" indent="0">
              <a:buNone/>
            </a:pPr>
            <a:r>
              <a:rPr lang="en-IN" sz="1800" dirty="0"/>
              <a:t>A URL has two main components</a:t>
            </a:r>
            <a:r>
              <a:rPr lang="en-IN" sz="1800" dirty="0" smtClean="0"/>
              <a:t>:</a:t>
            </a:r>
          </a:p>
          <a:p>
            <a:pPr marL="457200" lvl="1" indent="0">
              <a:buNone/>
            </a:pPr>
            <a:endParaRPr lang="en-IN" sz="1800" dirty="0"/>
          </a:p>
          <a:p>
            <a:pPr marL="457200" lvl="1" indent="0">
              <a:buNone/>
            </a:pPr>
            <a:r>
              <a:rPr lang="en-IN" sz="1800" b="1" dirty="0"/>
              <a:t>Protocol identifier</a:t>
            </a:r>
            <a:r>
              <a:rPr lang="en-IN" sz="1800" dirty="0"/>
              <a:t>: For the URL http://example.com, the protocol identifier is http.</a:t>
            </a:r>
          </a:p>
          <a:p>
            <a:pPr marL="457200" lvl="1" indent="0">
              <a:buNone/>
            </a:pPr>
            <a:r>
              <a:rPr lang="en-IN" sz="1800" b="1" dirty="0"/>
              <a:t>Resource name</a:t>
            </a:r>
            <a:r>
              <a:rPr lang="en-IN" sz="1800" dirty="0"/>
              <a:t>: For the URL http://example.com, the resource name is example.com</a:t>
            </a:r>
            <a:r>
              <a:rPr lang="en-IN" sz="1800" dirty="0" smtClean="0"/>
              <a:t>.</a:t>
            </a:r>
          </a:p>
          <a:p>
            <a:pPr marL="457200" lvl="1" indent="0">
              <a:buNone/>
            </a:pPr>
            <a:endParaRPr lang="en-IN" sz="1800" dirty="0"/>
          </a:p>
          <a:p>
            <a:pPr marL="457200" lvl="1" indent="0">
              <a:buNone/>
            </a:pPr>
            <a:r>
              <a:rPr lang="en-IN" sz="1800" b="1" dirty="0" err="1" smtClean="0"/>
              <a:t>Eg</a:t>
            </a:r>
            <a:r>
              <a:rPr lang="en-IN" sz="1800" b="1" dirty="0" smtClean="0"/>
              <a:t>: Flipkart</a:t>
            </a:r>
          </a:p>
          <a:p>
            <a:pPr lvl="1"/>
            <a:r>
              <a:rPr lang="en-IN" sz="1800" dirty="0">
                <a:solidFill>
                  <a:schemeClr val="accent1"/>
                </a:solidFill>
                <a:hlinkClick r:id="rId2"/>
              </a:rPr>
              <a:t>https://</a:t>
            </a:r>
            <a:r>
              <a:rPr lang="en-IN" sz="1800" dirty="0" smtClean="0">
                <a:solidFill>
                  <a:schemeClr val="accent1"/>
                </a:solidFill>
                <a:hlinkClick r:id="rId2"/>
              </a:rPr>
              <a:t>www.flipkart.com/mobiles?otracker=nmenu_sub_Electronics_0_Mobiles</a:t>
            </a:r>
            <a:endParaRPr lang="en-IN" sz="1800" dirty="0" smtClean="0">
              <a:solidFill>
                <a:schemeClr val="accent1"/>
              </a:solidFill>
            </a:endParaRPr>
          </a:p>
          <a:p>
            <a:pPr marL="457200" lvl="1" indent="0">
              <a:buNone/>
            </a:pPr>
            <a:endParaRPr lang="en-IN" sz="1800" dirty="0">
              <a:solidFill>
                <a:schemeClr val="accent1"/>
              </a:solidFill>
            </a:endParaRPr>
          </a:p>
          <a:p>
            <a:pPr lvl="1"/>
            <a:r>
              <a:rPr lang="en-IN" sz="1800" b="1" dirty="0" smtClean="0"/>
              <a:t>https://</a:t>
            </a:r>
            <a:r>
              <a:rPr lang="en-IN" sz="1800" dirty="0"/>
              <a:t> – the URL prefix, which specifies the protocol used to access the location</a:t>
            </a:r>
          </a:p>
          <a:p>
            <a:pPr lvl="1"/>
            <a:r>
              <a:rPr lang="en-IN" sz="1800" b="1" dirty="0"/>
              <a:t>www.flipkart.com</a:t>
            </a:r>
            <a:r>
              <a:rPr lang="en-IN" sz="1800" dirty="0"/>
              <a:t> – the server name or IP</a:t>
            </a:r>
            <a:r>
              <a:rPr lang="en-IN" sz="1800" dirty="0">
                <a:hlinkClick r:id="rId3"/>
              </a:rPr>
              <a:t> </a:t>
            </a:r>
            <a:r>
              <a:rPr lang="en-IN" sz="1800" dirty="0"/>
              <a:t>address of the server</a:t>
            </a:r>
          </a:p>
          <a:p>
            <a:pPr lvl="1"/>
            <a:r>
              <a:rPr lang="en-IN" sz="1800" b="1" dirty="0"/>
              <a:t>/</a:t>
            </a:r>
            <a:r>
              <a:rPr lang="en-IN" sz="1800" b="1" dirty="0" err="1"/>
              <a:t>mobiles?otracker</a:t>
            </a:r>
            <a:r>
              <a:rPr lang="en-IN" sz="1800" b="1" dirty="0"/>
              <a:t>=nmenu_sub_Electronics_0_Mobiles</a:t>
            </a:r>
            <a:r>
              <a:rPr lang="en-IN" sz="1800" dirty="0"/>
              <a:t> – the path to the directory or file</a:t>
            </a:r>
          </a:p>
          <a:p>
            <a:pPr marL="457200" lvl="1" indent="0">
              <a:buNone/>
            </a:pPr>
            <a:endParaRPr lang="en-IN" sz="1800" dirty="0">
              <a:solidFill>
                <a:schemeClr val="accent1"/>
              </a:solidFill>
            </a:endParaRPr>
          </a:p>
        </p:txBody>
      </p:sp>
    </p:spTree>
    <p:extLst>
      <p:ext uri="{BB962C8B-B14F-4D97-AF65-F5344CB8AC3E}">
        <p14:creationId xmlns:p14="http://schemas.microsoft.com/office/powerpoint/2010/main" val="3733880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accent2">
                    <a:lumMod val="50000"/>
                  </a:schemeClr>
                </a:solidFill>
              </a:rPr>
              <a:t>MVC Introduction </a:t>
            </a:r>
            <a:endParaRPr lang="en-IN" b="1" dirty="0">
              <a:solidFill>
                <a:schemeClr val="accent2">
                  <a:lumMod val="50000"/>
                </a:schemeClr>
              </a:solidFill>
            </a:endParaRPr>
          </a:p>
        </p:txBody>
      </p:sp>
      <p:sp>
        <p:nvSpPr>
          <p:cNvPr id="3" name="Content Placeholder 2"/>
          <p:cNvSpPr>
            <a:spLocks noGrp="1"/>
          </p:cNvSpPr>
          <p:nvPr>
            <p:ph idx="1"/>
          </p:nvPr>
        </p:nvSpPr>
        <p:spPr>
          <a:xfrm>
            <a:off x="672662" y="1690688"/>
            <a:ext cx="10681138" cy="4419600"/>
          </a:xfrm>
        </p:spPr>
        <p:txBody>
          <a:bodyPr>
            <a:normAutofit/>
          </a:bodyPr>
          <a:lstStyle/>
          <a:p>
            <a:r>
              <a:rPr lang="en-IN" sz="2000" dirty="0" smtClean="0"/>
              <a:t>The ASP.NET  MVC is a web application framework developed by Microsoft, which implements the model-view-controller(MVC) pattern. It is open-source software, apart from the ASP.NET Web Forms component which is proprietary.</a:t>
            </a:r>
          </a:p>
          <a:p>
            <a:r>
              <a:rPr lang="en-IN" sz="2000" dirty="0" smtClean="0"/>
              <a:t>ASP.NET MVC was designed for creating websites.</a:t>
            </a:r>
          </a:p>
          <a:p>
            <a:pPr marL="0" indent="0">
              <a:buNone/>
            </a:pPr>
            <a:endParaRPr lang="en-IN" sz="2000" dirty="0" smtClean="0"/>
          </a:p>
          <a:p>
            <a:pPr>
              <a:buFont typeface="Wingdings" panose="05000000000000000000" pitchFamily="2" charset="2"/>
              <a:buChar char="Ø"/>
            </a:pPr>
            <a:r>
              <a:rPr lang="en-IN" sz="2400" b="1" dirty="0" smtClean="0">
                <a:solidFill>
                  <a:schemeClr val="accent2">
                    <a:lumMod val="50000"/>
                  </a:schemeClr>
                </a:solidFill>
              </a:rPr>
              <a:t>Development Environment</a:t>
            </a:r>
          </a:p>
          <a:p>
            <a:r>
              <a:rPr lang="en-IN" sz="2000" b="1" dirty="0"/>
              <a:t> </a:t>
            </a:r>
            <a:r>
              <a:rPr lang="en-IN" sz="2000" dirty="0" smtClean="0"/>
              <a:t>Visual Studio</a:t>
            </a:r>
          </a:p>
          <a:p>
            <a:r>
              <a:rPr lang="en-IN" sz="2000" dirty="0"/>
              <a:t>Visual Studio is an IDE, or integrated development environment.</a:t>
            </a:r>
          </a:p>
          <a:p>
            <a:r>
              <a:rPr lang="en-IN" sz="2000" dirty="0"/>
              <a:t> Just like you use Microsoft Word to write documents, you'll use an IDE to create applications</a:t>
            </a:r>
            <a:endParaRPr lang="en-IN" sz="2000" dirty="0" smtClean="0"/>
          </a:p>
          <a:p>
            <a:pPr marL="0" indent="0">
              <a:buNone/>
            </a:pPr>
            <a:endParaRPr lang="en-IN" sz="2000" dirty="0"/>
          </a:p>
          <a:p>
            <a:endParaRPr lang="en-IN" sz="2000" dirty="0"/>
          </a:p>
        </p:txBody>
      </p:sp>
    </p:spTree>
    <p:extLst>
      <p:ext uri="{BB962C8B-B14F-4D97-AF65-F5344CB8AC3E}">
        <p14:creationId xmlns:p14="http://schemas.microsoft.com/office/powerpoint/2010/main" val="1285395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975" y="260350"/>
            <a:ext cx="10515600" cy="1325563"/>
          </a:xfrm>
        </p:spPr>
        <p:txBody>
          <a:bodyPr>
            <a:normAutofit/>
          </a:bodyPr>
          <a:lstStyle/>
          <a:p>
            <a:r>
              <a:rPr lang="en-IN" b="1" dirty="0" smtClean="0">
                <a:solidFill>
                  <a:schemeClr val="accent2">
                    <a:lumMod val="50000"/>
                  </a:schemeClr>
                </a:solidFill>
              </a:rPr>
              <a:t>Why MVC</a:t>
            </a:r>
            <a:endParaRPr lang="en-IN" b="1" dirty="0">
              <a:solidFill>
                <a:schemeClr val="accent2">
                  <a:lumMod val="50000"/>
                </a:schemeClr>
              </a:solidFill>
            </a:endParaRPr>
          </a:p>
        </p:txBody>
      </p:sp>
      <p:sp>
        <p:nvSpPr>
          <p:cNvPr id="3" name="Content Placeholder 2"/>
          <p:cNvSpPr>
            <a:spLocks noGrp="1"/>
          </p:cNvSpPr>
          <p:nvPr>
            <p:ph idx="1"/>
          </p:nvPr>
        </p:nvSpPr>
        <p:spPr>
          <a:xfrm>
            <a:off x="1447800" y="1585913"/>
            <a:ext cx="10515600" cy="4351338"/>
          </a:xfrm>
        </p:spPr>
        <p:txBody>
          <a:bodyPr>
            <a:normAutofit/>
          </a:bodyPr>
          <a:lstStyle/>
          <a:p>
            <a:pPr marL="0" indent="0">
              <a:buNone/>
            </a:pPr>
            <a:r>
              <a:rPr lang="en-IN" sz="2000" dirty="0" smtClean="0"/>
              <a:t>The main advantages of </a:t>
            </a:r>
            <a:r>
              <a:rPr lang="en-IN" sz="2000" b="1" dirty="0" smtClean="0"/>
              <a:t>ASP.net MVC</a:t>
            </a:r>
            <a:r>
              <a:rPr lang="en-IN" sz="2000" dirty="0" smtClean="0"/>
              <a:t> are:</a:t>
            </a:r>
          </a:p>
          <a:p>
            <a:r>
              <a:rPr lang="en-IN" sz="2000" dirty="0" smtClean="0"/>
              <a:t>Enables the full control over the rendered HTML.</a:t>
            </a:r>
          </a:p>
          <a:p>
            <a:r>
              <a:rPr lang="en-IN" sz="2000" dirty="0" smtClean="0"/>
              <a:t>Provides clean separation of concerns(</a:t>
            </a:r>
            <a:r>
              <a:rPr lang="en-IN" sz="2000" dirty="0" err="1" smtClean="0"/>
              <a:t>SoC</a:t>
            </a:r>
            <a:r>
              <a:rPr lang="en-IN" sz="2000" dirty="0" smtClean="0"/>
              <a:t>).</a:t>
            </a:r>
          </a:p>
          <a:p>
            <a:r>
              <a:rPr lang="en-IN" sz="2000" dirty="0" smtClean="0"/>
              <a:t>Enables Test Driven Development(TDD).</a:t>
            </a:r>
          </a:p>
          <a:p>
            <a:r>
              <a:rPr lang="en-IN" sz="2000" dirty="0" smtClean="0"/>
              <a:t>Easy integration with JavaScript frameworks.</a:t>
            </a:r>
          </a:p>
          <a:p>
            <a:r>
              <a:rPr lang="en-IN" sz="2000" dirty="0" smtClean="0"/>
              <a:t>Following the design of stateless nature of the web.</a:t>
            </a:r>
          </a:p>
          <a:p>
            <a:r>
              <a:rPr lang="en-IN" sz="2000" dirty="0" smtClean="0"/>
              <a:t>RESTful urls that enables SEO.</a:t>
            </a:r>
          </a:p>
          <a:p>
            <a:r>
              <a:rPr lang="en-IN" sz="2000" dirty="0" smtClean="0"/>
              <a:t>No </a:t>
            </a:r>
            <a:r>
              <a:rPr lang="en-IN" sz="2000" dirty="0" err="1" smtClean="0"/>
              <a:t>ViewState</a:t>
            </a:r>
            <a:r>
              <a:rPr lang="en-IN" sz="2000" dirty="0" smtClean="0"/>
              <a:t> and </a:t>
            </a:r>
            <a:r>
              <a:rPr lang="en-IN" sz="2000" dirty="0" err="1" smtClean="0"/>
              <a:t>PostBack</a:t>
            </a:r>
            <a:r>
              <a:rPr lang="en-IN" sz="2000" dirty="0" smtClean="0"/>
              <a:t> events</a:t>
            </a:r>
          </a:p>
          <a:p>
            <a:endParaRPr lang="en-IN" sz="2000" dirty="0"/>
          </a:p>
        </p:txBody>
      </p:sp>
    </p:spTree>
    <p:extLst>
      <p:ext uri="{BB962C8B-B14F-4D97-AF65-F5344CB8AC3E}">
        <p14:creationId xmlns:p14="http://schemas.microsoft.com/office/powerpoint/2010/main" val="615312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3332</TotalTime>
  <Words>1428</Words>
  <Application>Microsoft Office PowerPoint</Application>
  <PresentationFormat>Widescreen</PresentationFormat>
  <Paragraphs>310</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Verdana</vt:lpstr>
      <vt:lpstr>Wingdings</vt:lpstr>
      <vt:lpstr>Office Theme</vt:lpstr>
      <vt:lpstr>Basics</vt:lpstr>
      <vt:lpstr>Web Application Architecture</vt:lpstr>
      <vt:lpstr>Web Browser</vt:lpstr>
      <vt:lpstr>Web Server</vt:lpstr>
      <vt:lpstr>Viewing HTML Files Without a Web Server </vt:lpstr>
      <vt:lpstr>How Web Servers Work </vt:lpstr>
      <vt:lpstr>URL </vt:lpstr>
      <vt:lpstr>MVC Introduction </vt:lpstr>
      <vt:lpstr>Why MVC</vt:lpstr>
      <vt:lpstr>MVC Architecture</vt:lpstr>
      <vt:lpstr>Request Flow in MVC</vt:lpstr>
      <vt:lpstr>ASP.NET MVC Version History </vt:lpstr>
      <vt:lpstr>PowerPoint Presentation</vt:lpstr>
      <vt:lpstr>Points to Remember : </vt:lpstr>
      <vt:lpstr>Create first simple MVC application </vt:lpstr>
      <vt:lpstr>ASP.NET MVC Folder Structure </vt:lpstr>
      <vt:lpstr> Creating your asp.net mvc application </vt:lpstr>
      <vt:lpstr>Controllers in MVC application</vt:lpstr>
      <vt:lpstr>Adding a new Controller</vt:lpstr>
      <vt:lpstr>PowerPoint Presentation</vt:lpstr>
      <vt:lpstr>Routing</vt:lpstr>
      <vt:lpstr>       Configure Route</vt:lpstr>
      <vt:lpstr>URL Pattern</vt:lpstr>
      <vt:lpstr>Task</vt:lpstr>
      <vt:lpstr>PowerPoint Presentation</vt:lpstr>
      <vt:lpstr>Action method </vt:lpstr>
      <vt:lpstr>ActionResult </vt:lpstr>
      <vt:lpstr>Points to Remember : </vt:lpstr>
      <vt:lpstr>Action Selectors </vt:lpstr>
      <vt:lpstr>PowerPoint Presentation</vt:lpstr>
      <vt:lpstr>3. ActionVerbs </vt:lpstr>
      <vt:lpstr>PowerPoint Presentation</vt:lpstr>
      <vt:lpstr>View engines in asp.net mvc  </vt:lpstr>
      <vt:lpstr>PowerPoint Presentation</vt:lpstr>
      <vt:lpstr>Models in MVC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Introduction</dc:title>
  <dc:creator>Nidhin Varghese</dc:creator>
  <cp:lastModifiedBy>jmshanmughan</cp:lastModifiedBy>
  <cp:revision>138</cp:revision>
  <dcterms:created xsi:type="dcterms:W3CDTF">2017-06-22T08:20:07Z</dcterms:created>
  <dcterms:modified xsi:type="dcterms:W3CDTF">2017-07-11T06:26:34Z</dcterms:modified>
</cp:coreProperties>
</file>