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20" r:id="rId2"/>
    <p:sldId id="321" r:id="rId3"/>
    <p:sldId id="322" r:id="rId4"/>
    <p:sldId id="323" r:id="rId5"/>
    <p:sldId id="324" r:id="rId6"/>
    <p:sldId id="325" r:id="rId7"/>
    <p:sldId id="374" r:id="rId8"/>
    <p:sldId id="330" r:id="rId9"/>
    <p:sldId id="326" r:id="rId10"/>
    <p:sldId id="332" r:id="rId11"/>
    <p:sldId id="335" r:id="rId12"/>
    <p:sldId id="375" r:id="rId13"/>
    <p:sldId id="376" r:id="rId14"/>
    <p:sldId id="373" r:id="rId15"/>
    <p:sldId id="377" r:id="rId16"/>
    <p:sldId id="378" r:id="rId17"/>
    <p:sldId id="372" r:id="rId18"/>
    <p:sldId id="371" r:id="rId19"/>
    <p:sldId id="379" r:id="rId20"/>
    <p:sldId id="292" r:id="rId21"/>
    <p:sldId id="380" r:id="rId22"/>
    <p:sldId id="381" r:id="rId23"/>
    <p:sldId id="382" r:id="rId24"/>
    <p:sldId id="3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sdn.microsoft.com/en-us/library/ms243423.aspx" TargetMode="External"/><Relationship Id="rId2" Type="http://schemas.openxmlformats.org/officeDocument/2006/relationships/hyperlink" Target="https://msdn.microsoft.com/en-us/library/ms243458.aspx"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msdn.microsoft.com/en-us/library/microsoft.visualstudio.testtools.unittesting.assert.aspx" TargetMode="External"/><Relationship Id="rId4" Type="http://schemas.openxmlformats.org/officeDocument/2006/relationships/hyperlink" Target="https://msdn.microsoft.com/en-us/library/ms243712.asp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ocs.telerik.com/help/justmock/basic-usage-arrange-act-asser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elerik.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telerik.com/help/justmock/getting-started-using-telerik-justmock-in-your-test-project.html" TargetMode="External"/><Relationship Id="rId2" Type="http://schemas.openxmlformats.org/officeDocument/2006/relationships/hyperlink" Target="http://www.telerik.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604227"/>
            <a:ext cx="7766936" cy="823151"/>
          </a:xfrm>
        </p:spPr>
        <p:txBody>
          <a:bodyPr/>
          <a:lstStyle/>
          <a:p>
            <a:r>
              <a:rPr lang="en-IN" sz="4000" dirty="0" smtClean="0"/>
              <a:t>Unit Tests and Integration Tests</a:t>
            </a:r>
            <a:endParaRPr lang="en-IN" sz="4000"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52248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5909"/>
          </a:xfrm>
        </p:spPr>
        <p:txBody>
          <a:bodyPr/>
          <a:lstStyle/>
          <a:p>
            <a:r>
              <a:rPr lang="en-IN" b="1" dirty="0" smtClean="0"/>
              <a:t>Assertion Types</a:t>
            </a:r>
            <a:endParaRPr lang="en-IN" dirty="0"/>
          </a:p>
        </p:txBody>
      </p:sp>
      <p:sp>
        <p:nvSpPr>
          <p:cNvPr id="3" name="Content Placeholder 2"/>
          <p:cNvSpPr>
            <a:spLocks noGrp="1"/>
          </p:cNvSpPr>
          <p:nvPr>
            <p:ph idx="1"/>
          </p:nvPr>
        </p:nvSpPr>
        <p:spPr>
          <a:xfrm>
            <a:off x="677334" y="1475509"/>
            <a:ext cx="8596668" cy="5091545"/>
          </a:xfrm>
        </p:spPr>
        <p:txBody>
          <a:bodyPr>
            <a:normAutofit/>
          </a:bodyPr>
          <a:lstStyle/>
          <a:p>
            <a:pPr marL="0" indent="0">
              <a:buNone/>
            </a:pPr>
            <a:r>
              <a:rPr lang="en-IN" i="1" dirty="0" smtClean="0"/>
              <a:t>An assertion is a </a:t>
            </a:r>
            <a:r>
              <a:rPr lang="en-IN" i="1" dirty="0"/>
              <a:t>predicate (a true–false statement) placed in a program to indicate that the developer </a:t>
            </a:r>
            <a:r>
              <a:rPr lang="en-IN" i="1" dirty="0" smtClean="0"/>
              <a:t>thinks </a:t>
            </a:r>
            <a:r>
              <a:rPr lang="en-IN" i="1" dirty="0"/>
              <a:t>that the predicate is always true at that </a:t>
            </a:r>
            <a:r>
              <a:rPr lang="en-IN" i="1" dirty="0" smtClean="0"/>
              <a:t>place.</a:t>
            </a:r>
          </a:p>
          <a:p>
            <a:pPr marL="0" indent="0">
              <a:buNone/>
            </a:pPr>
            <a:endParaRPr lang="en-IN" i="1" dirty="0"/>
          </a:p>
          <a:p>
            <a:pPr>
              <a:buFont typeface="Wingdings" panose="05000000000000000000" pitchFamily="2" charset="2"/>
              <a:buChar char="Ø"/>
            </a:pPr>
            <a:r>
              <a:rPr lang="en-IN" dirty="0" err="1" smtClean="0">
                <a:hlinkClick r:id="rId2"/>
              </a:rPr>
              <a:t>AreEqual</a:t>
            </a:r>
            <a:r>
              <a:rPr lang="en-IN" dirty="0" smtClean="0">
                <a:hlinkClick r:id="rId2"/>
              </a:rPr>
              <a:t>(</a:t>
            </a:r>
            <a:r>
              <a:rPr lang="en-IN" dirty="0" err="1" smtClean="0">
                <a:hlinkClick r:id="rId2"/>
              </a:rPr>
              <a:t>int</a:t>
            </a:r>
            <a:r>
              <a:rPr lang="en-IN" dirty="0" smtClean="0">
                <a:hlinkClick r:id="rId2"/>
              </a:rPr>
              <a:t>,</a:t>
            </a:r>
            <a:r>
              <a:rPr lang="en-IN" dirty="0">
                <a:hlinkClick r:id="rId2"/>
              </a:rPr>
              <a:t> </a:t>
            </a:r>
            <a:r>
              <a:rPr lang="en-IN" dirty="0" err="1" smtClean="0">
                <a:hlinkClick r:id="rId2"/>
              </a:rPr>
              <a:t>int</a:t>
            </a:r>
            <a:r>
              <a:rPr lang="en-IN" dirty="0" smtClean="0">
                <a:hlinkClick r:id="rId2"/>
              </a:rPr>
              <a:t>)</a:t>
            </a:r>
            <a:r>
              <a:rPr lang="en-IN" dirty="0" smtClean="0"/>
              <a:t>: </a:t>
            </a:r>
            <a:r>
              <a:rPr lang="en-IN" dirty="0"/>
              <a:t>Verifies that two specified </a:t>
            </a:r>
            <a:r>
              <a:rPr lang="en-IN" dirty="0" smtClean="0"/>
              <a:t>integers(any datatype) </a:t>
            </a:r>
            <a:r>
              <a:rPr lang="en-IN" dirty="0"/>
              <a:t>are </a:t>
            </a:r>
            <a:r>
              <a:rPr lang="en-IN" dirty="0" smtClean="0"/>
              <a:t>equal.</a:t>
            </a:r>
          </a:p>
          <a:p>
            <a:pPr>
              <a:buFont typeface="Wingdings" panose="05000000000000000000" pitchFamily="2" charset="2"/>
              <a:buChar char="Ø"/>
            </a:pPr>
            <a:r>
              <a:rPr lang="en-IN" dirty="0" err="1" smtClean="0">
                <a:hlinkClick r:id="rId3"/>
              </a:rPr>
              <a:t>AreNotEqual</a:t>
            </a:r>
            <a:r>
              <a:rPr lang="en-IN" dirty="0" smtClean="0">
                <a:hlinkClick r:id="rId3"/>
              </a:rPr>
              <a:t>(</a:t>
            </a:r>
            <a:r>
              <a:rPr lang="en-IN" dirty="0" err="1" smtClean="0">
                <a:hlinkClick r:id="rId3"/>
              </a:rPr>
              <a:t>int</a:t>
            </a:r>
            <a:r>
              <a:rPr lang="en-IN" dirty="0" smtClean="0">
                <a:hlinkClick r:id="rId3"/>
              </a:rPr>
              <a:t>, </a:t>
            </a:r>
            <a:r>
              <a:rPr lang="en-IN" dirty="0" err="1" smtClean="0">
                <a:hlinkClick r:id="rId3"/>
              </a:rPr>
              <a:t>int</a:t>
            </a:r>
            <a:r>
              <a:rPr lang="en-IN" dirty="0" smtClean="0">
                <a:hlinkClick r:id="rId3"/>
              </a:rPr>
              <a:t>)</a:t>
            </a:r>
            <a:r>
              <a:rPr lang="en-IN" dirty="0" smtClean="0"/>
              <a:t>: </a:t>
            </a:r>
            <a:r>
              <a:rPr lang="en-IN" dirty="0"/>
              <a:t>Verifies that two specified </a:t>
            </a:r>
            <a:r>
              <a:rPr lang="en-IN" dirty="0" smtClean="0"/>
              <a:t>integers(any datatype) </a:t>
            </a:r>
            <a:r>
              <a:rPr lang="en-IN" dirty="0"/>
              <a:t>are not </a:t>
            </a:r>
            <a:r>
              <a:rPr lang="en-IN" dirty="0" smtClean="0"/>
              <a:t>equal.</a:t>
            </a:r>
          </a:p>
          <a:p>
            <a:pPr>
              <a:buFont typeface="Wingdings" panose="05000000000000000000" pitchFamily="2" charset="2"/>
              <a:buChar char="Ø"/>
            </a:pPr>
            <a:r>
              <a:rPr lang="en-IN" dirty="0" err="1">
                <a:hlinkClick r:id="rId4"/>
              </a:rPr>
              <a:t>AreSame</a:t>
            </a:r>
            <a:r>
              <a:rPr lang="en-IN" dirty="0">
                <a:hlinkClick r:id="rId4"/>
              </a:rPr>
              <a:t>(Object, </a:t>
            </a:r>
            <a:r>
              <a:rPr lang="en-IN" dirty="0" smtClean="0">
                <a:hlinkClick r:id="rId4"/>
              </a:rPr>
              <a:t>Object</a:t>
            </a:r>
            <a:r>
              <a:rPr lang="en-IN" dirty="0" smtClean="0"/>
              <a:t>): Verifies the two specified objects are same.</a:t>
            </a:r>
          </a:p>
          <a:p>
            <a:pPr marL="0" indent="0">
              <a:buNone/>
            </a:pPr>
            <a:endParaRPr lang="en-IN" dirty="0"/>
          </a:p>
          <a:p>
            <a:pPr marL="0" indent="0">
              <a:buNone/>
            </a:pPr>
            <a:r>
              <a:rPr lang="en-IN" dirty="0"/>
              <a:t>Ref: </a:t>
            </a:r>
            <a:r>
              <a:rPr lang="en-IN" dirty="0">
                <a:solidFill>
                  <a:srgbClr val="0070C0"/>
                </a:solidFill>
                <a:hlinkClick r:id="rId5"/>
              </a:rPr>
              <a:t>https://</a:t>
            </a:r>
            <a:r>
              <a:rPr lang="en-IN" dirty="0" smtClean="0">
                <a:solidFill>
                  <a:srgbClr val="0070C0"/>
                </a:solidFill>
                <a:hlinkClick r:id="rId5"/>
              </a:rPr>
              <a:t>msdn.microsoft.com/en-us/library/microsoft.visualstudio.testtools.unittesting.assert.aspx</a:t>
            </a:r>
            <a:endParaRPr lang="en-IN" dirty="0" smtClean="0">
              <a:solidFill>
                <a:srgbClr val="0070C0"/>
              </a:solidFill>
            </a:endParaRPr>
          </a:p>
          <a:p>
            <a:pPr marL="0" indent="0">
              <a:buNone/>
            </a:pPr>
            <a:endParaRPr lang="en-IN"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208135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Positive and Negative Testing</a:t>
            </a:r>
            <a:endParaRPr lang="en-IN" dirty="0"/>
          </a:p>
        </p:txBody>
      </p:sp>
      <p:sp>
        <p:nvSpPr>
          <p:cNvPr id="3" name="Content Placeholder 2"/>
          <p:cNvSpPr>
            <a:spLocks noGrp="1"/>
          </p:cNvSpPr>
          <p:nvPr>
            <p:ph idx="1"/>
          </p:nvPr>
        </p:nvSpPr>
        <p:spPr>
          <a:xfrm>
            <a:off x="677334" y="1496291"/>
            <a:ext cx="11514666" cy="5122718"/>
          </a:xfrm>
        </p:spPr>
        <p:txBody>
          <a:bodyPr>
            <a:normAutofit/>
          </a:bodyPr>
          <a:lstStyle/>
          <a:p>
            <a:pPr marL="0" indent="0">
              <a:buNone/>
            </a:pPr>
            <a:endParaRPr lang="en-IN" dirty="0"/>
          </a:p>
          <a:p>
            <a:pPr marL="0" indent="0">
              <a:buNone/>
            </a:pP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4181016021"/>
              </p:ext>
            </p:extLst>
          </p:nvPr>
        </p:nvGraphicFramePr>
        <p:xfrm>
          <a:off x="677862" y="1702192"/>
          <a:ext cx="11391609" cy="3032452"/>
        </p:xfrm>
        <a:graphic>
          <a:graphicData uri="http://schemas.openxmlformats.org/drawingml/2006/table">
            <a:tbl>
              <a:tblPr firstRow="1" bandRow="1">
                <a:tableStyleId>{5C22544A-7EE6-4342-B048-85BDC9FD1C3A}</a:tableStyleId>
              </a:tblPr>
              <a:tblGrid>
                <a:gridCol w="5005486">
                  <a:extLst>
                    <a:ext uri="{9D8B030D-6E8A-4147-A177-3AD203B41FA5}">
                      <a16:colId xmlns:a16="http://schemas.microsoft.com/office/drawing/2014/main" val="2772793839"/>
                    </a:ext>
                  </a:extLst>
                </a:gridCol>
                <a:gridCol w="6386123">
                  <a:extLst>
                    <a:ext uri="{9D8B030D-6E8A-4147-A177-3AD203B41FA5}">
                      <a16:colId xmlns:a16="http://schemas.microsoft.com/office/drawing/2014/main" val="2039809190"/>
                    </a:ext>
                  </a:extLst>
                </a:gridCol>
              </a:tblGrid>
              <a:tr h="700575">
                <a:tc>
                  <a:txBody>
                    <a:bodyPr/>
                    <a:lstStyle/>
                    <a:p>
                      <a:r>
                        <a:rPr lang="en-IN" sz="1800" b="1" kern="1200" dirty="0" smtClean="0">
                          <a:solidFill>
                            <a:schemeClr val="lt1"/>
                          </a:solidFill>
                          <a:effectLst/>
                          <a:latin typeface="+mn-lt"/>
                          <a:ea typeface="+mn-ea"/>
                          <a:cs typeface="+mn-cs"/>
                        </a:rPr>
                        <a:t>Positive Testing (Valid)</a:t>
                      </a:r>
                      <a:endParaRPr lang="en-IN" sz="1400" dirty="0"/>
                    </a:p>
                  </a:txBody>
                  <a:tcPr/>
                </a:tc>
                <a:tc>
                  <a:txBody>
                    <a:bodyPr/>
                    <a:lstStyle/>
                    <a:p>
                      <a:r>
                        <a:rPr lang="en-IN" sz="1800" b="1" kern="1200" dirty="0" smtClean="0">
                          <a:solidFill>
                            <a:schemeClr val="lt1"/>
                          </a:solidFill>
                          <a:effectLst/>
                          <a:latin typeface="+mn-lt"/>
                          <a:ea typeface="+mn-ea"/>
                          <a:cs typeface="+mn-cs"/>
                        </a:rPr>
                        <a:t>Negative Testing (Invalid)</a:t>
                      </a:r>
                      <a:endParaRPr lang="en-IN" sz="1400" dirty="0"/>
                    </a:p>
                  </a:txBody>
                  <a:tcPr/>
                </a:tc>
                <a:extLst>
                  <a:ext uri="{0D108BD9-81ED-4DB2-BD59-A6C34878D82A}">
                    <a16:rowId xmlns:a16="http://schemas.microsoft.com/office/drawing/2014/main" val="2489581490"/>
                  </a:ext>
                </a:extLst>
              </a:tr>
              <a:tr h="804777">
                <a:tc>
                  <a:txBody>
                    <a:bodyPr/>
                    <a:lstStyle/>
                    <a:p>
                      <a:r>
                        <a:rPr lang="en-IN" sz="1800" kern="1200" dirty="0" smtClean="0">
                          <a:solidFill>
                            <a:schemeClr val="dk1"/>
                          </a:solidFill>
                          <a:effectLst/>
                          <a:latin typeface="+mn-lt"/>
                          <a:ea typeface="+mn-ea"/>
                          <a:cs typeface="+mn-cs"/>
                        </a:rPr>
                        <a:t>Positive Testing means testing the application or system by giving valid data.</a:t>
                      </a:r>
                      <a:endParaRPr lang="en-IN" sz="1400" dirty="0"/>
                    </a:p>
                  </a:txBody>
                  <a:tcPr/>
                </a:tc>
                <a:tc>
                  <a:txBody>
                    <a:bodyPr/>
                    <a:lstStyle/>
                    <a:p>
                      <a:r>
                        <a:rPr lang="en-IN" sz="1800" kern="1200" dirty="0" smtClean="0">
                          <a:solidFill>
                            <a:schemeClr val="dk1"/>
                          </a:solidFill>
                          <a:effectLst/>
                          <a:latin typeface="+mn-lt"/>
                          <a:ea typeface="+mn-ea"/>
                          <a:cs typeface="+mn-cs"/>
                        </a:rPr>
                        <a:t>In testing the tester always check for only invalid set of values.</a:t>
                      </a:r>
                      <a:endParaRPr lang="en-IN" sz="1400" dirty="0"/>
                    </a:p>
                  </a:txBody>
                  <a:tcPr/>
                </a:tc>
                <a:extLst>
                  <a:ext uri="{0D108BD9-81ED-4DB2-BD59-A6C34878D82A}">
                    <a16:rowId xmlns:a16="http://schemas.microsoft.com/office/drawing/2014/main" val="1459593013"/>
                  </a:ext>
                </a:extLst>
              </a:tr>
              <a:tr h="763550">
                <a:tc>
                  <a:txBody>
                    <a:bodyPr/>
                    <a:lstStyle/>
                    <a:p>
                      <a:r>
                        <a:rPr lang="en-IN" sz="1800" kern="1200" dirty="0" smtClean="0">
                          <a:solidFill>
                            <a:schemeClr val="dk1"/>
                          </a:solidFill>
                          <a:effectLst/>
                          <a:latin typeface="+mn-lt"/>
                          <a:ea typeface="+mn-ea"/>
                          <a:cs typeface="+mn-cs"/>
                        </a:rPr>
                        <a:t>In this testing tester always check for only valid set of values.</a:t>
                      </a:r>
                      <a:endParaRPr lang="en-IN" sz="1400" dirty="0"/>
                    </a:p>
                  </a:txBody>
                  <a:tcPr/>
                </a:tc>
                <a:tc>
                  <a:txBody>
                    <a:bodyPr/>
                    <a:lstStyle/>
                    <a:p>
                      <a:r>
                        <a:rPr lang="en-IN" sz="1800" kern="1200" dirty="0" smtClean="0">
                          <a:solidFill>
                            <a:schemeClr val="dk1"/>
                          </a:solidFill>
                          <a:effectLst/>
                          <a:latin typeface="+mn-lt"/>
                          <a:ea typeface="+mn-ea"/>
                          <a:cs typeface="+mn-cs"/>
                        </a:rPr>
                        <a:t>In this testing tester always check for only invalid set of values.</a:t>
                      </a:r>
                      <a:endParaRPr lang="en-IN" sz="1400" dirty="0"/>
                    </a:p>
                  </a:txBody>
                  <a:tcPr/>
                </a:tc>
                <a:extLst>
                  <a:ext uri="{0D108BD9-81ED-4DB2-BD59-A6C34878D82A}">
                    <a16:rowId xmlns:a16="http://schemas.microsoft.com/office/drawing/2014/main" val="4074659879"/>
                  </a:ext>
                </a:extLst>
              </a:tr>
              <a:tr h="763550">
                <a:tc>
                  <a:txBody>
                    <a:bodyPr/>
                    <a:lstStyle/>
                    <a:p>
                      <a:r>
                        <a:rPr lang="en-IN" sz="1800" kern="1200" dirty="0" smtClean="0">
                          <a:solidFill>
                            <a:schemeClr val="dk1"/>
                          </a:solidFill>
                          <a:effectLst/>
                          <a:latin typeface="+mn-lt"/>
                          <a:ea typeface="+mn-ea"/>
                          <a:cs typeface="+mn-cs"/>
                        </a:rPr>
                        <a:t>This Testing checks how the product and project behave by providing valid set of data.</a:t>
                      </a:r>
                      <a:endParaRPr lang="en-IN" sz="1400" dirty="0"/>
                    </a:p>
                  </a:txBody>
                  <a:tcPr/>
                </a:tc>
                <a:tc>
                  <a:txBody>
                    <a:bodyPr/>
                    <a:lstStyle/>
                    <a:p>
                      <a:r>
                        <a:rPr lang="en-IN" sz="1800" kern="1200" dirty="0" smtClean="0">
                          <a:solidFill>
                            <a:schemeClr val="dk1"/>
                          </a:solidFill>
                          <a:effectLst/>
                          <a:latin typeface="+mn-lt"/>
                          <a:ea typeface="+mn-ea"/>
                          <a:cs typeface="+mn-cs"/>
                        </a:rPr>
                        <a:t>This Testing covers those scenarios for which the product is not designed and coded by providing invalid set of data.</a:t>
                      </a:r>
                      <a:endParaRPr lang="en-IN" sz="1400" dirty="0"/>
                    </a:p>
                  </a:txBody>
                  <a:tcPr/>
                </a:tc>
                <a:extLst>
                  <a:ext uri="{0D108BD9-81ED-4DB2-BD59-A6C34878D82A}">
                    <a16:rowId xmlns:a16="http://schemas.microsoft.com/office/drawing/2014/main" val="195415395"/>
                  </a:ext>
                </a:extLst>
              </a:tr>
            </a:tbl>
          </a:graphicData>
        </a:graphic>
      </p:graphicFrame>
    </p:spTree>
    <p:extLst>
      <p:ext uri="{BB962C8B-B14F-4D97-AF65-F5344CB8AC3E}">
        <p14:creationId xmlns:p14="http://schemas.microsoft.com/office/powerpoint/2010/main" val="123966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Test Class Guidelines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
        <p:nvSpPr>
          <p:cNvPr id="4" name="Content Placeholder 3"/>
          <p:cNvSpPr>
            <a:spLocks noGrp="1"/>
          </p:cNvSpPr>
          <p:nvPr>
            <p:ph idx="1"/>
          </p:nvPr>
        </p:nvSpPr>
        <p:spPr>
          <a:xfrm>
            <a:off x="677334" y="1606731"/>
            <a:ext cx="8596668" cy="4434631"/>
          </a:xfrm>
        </p:spPr>
        <p:txBody>
          <a:bodyPr>
            <a:normAutofit fontScale="92500" lnSpcReduction="20000"/>
          </a:bodyPr>
          <a:lstStyle/>
          <a:p>
            <a:r>
              <a:rPr lang="en-US" sz="2700" dirty="0"/>
              <a:t>Each class being tested should have its own test class defined (the one-test-class-per-class pattern</a:t>
            </a:r>
            <a:r>
              <a:rPr lang="en-US" sz="2700" dirty="0" smtClean="0"/>
              <a:t>).</a:t>
            </a:r>
            <a:endParaRPr lang="en-US" sz="2700" dirty="0"/>
          </a:p>
          <a:p>
            <a:r>
              <a:rPr lang="en-US" sz="2700" dirty="0"/>
              <a:t>Use </a:t>
            </a:r>
            <a:r>
              <a:rPr lang="en-US" sz="2700" dirty="0" err="1"/>
              <a:t>TestInitialize</a:t>
            </a:r>
            <a:r>
              <a:rPr lang="en-US" sz="2700" dirty="0"/>
              <a:t>() and TestCleanup() attributes to initialize and/or clean up data or objects shared by test methods within a test </a:t>
            </a:r>
            <a:r>
              <a:rPr lang="en-US" sz="2700" dirty="0" smtClean="0"/>
              <a:t>class.</a:t>
            </a:r>
            <a:endParaRPr lang="en-US" sz="2700" dirty="0"/>
          </a:p>
          <a:p>
            <a:r>
              <a:rPr lang="en-US" sz="2700" dirty="0"/>
              <a:t>Create utility methods if multiple tests need the same </a:t>
            </a:r>
            <a:r>
              <a:rPr lang="en-US" sz="2700" dirty="0" smtClean="0"/>
              <a:t>functionality.</a:t>
            </a:r>
            <a:endParaRPr lang="en-US" sz="2700" dirty="0"/>
          </a:p>
          <a:p>
            <a:r>
              <a:rPr lang="en-US" sz="2700" dirty="0"/>
              <a:t>Test class naming convention:</a:t>
            </a:r>
          </a:p>
          <a:p>
            <a:pPr lvl="1"/>
            <a:r>
              <a:rPr lang="en-US" sz="2700" dirty="0"/>
              <a:t>[</a:t>
            </a:r>
            <a:r>
              <a:rPr lang="en-US" sz="2700" b="1" dirty="0">
                <a:solidFill>
                  <a:srgbClr val="0070C0"/>
                </a:solidFill>
              </a:rPr>
              <a:t>Class Name</a:t>
            </a:r>
            <a:r>
              <a:rPr lang="en-US" sz="2700" dirty="0"/>
              <a:t>]</a:t>
            </a:r>
            <a:r>
              <a:rPr lang="en-US" sz="2700" b="1" dirty="0" err="1"/>
              <a:t>Tests</a:t>
            </a:r>
            <a:r>
              <a:rPr lang="en-US" sz="2700" dirty="0" err="1"/>
              <a:t>.cs</a:t>
            </a:r>
            <a:endParaRPr lang="en-US" sz="2700" dirty="0"/>
          </a:p>
          <a:p>
            <a:pPr lvl="1">
              <a:buNone/>
            </a:pPr>
            <a:r>
              <a:rPr lang="en-US" sz="2700" dirty="0"/>
              <a:t>  where </a:t>
            </a:r>
            <a:r>
              <a:rPr lang="en-US" sz="2700" b="1" dirty="0">
                <a:solidFill>
                  <a:srgbClr val="0070C0"/>
                </a:solidFill>
              </a:rPr>
              <a:t>Class Name</a:t>
            </a:r>
            <a:r>
              <a:rPr lang="en-US" sz="2700" dirty="0"/>
              <a:t> is the name of the class being tested.</a:t>
            </a:r>
          </a:p>
          <a:p>
            <a:endParaRPr lang="en-IN" dirty="0"/>
          </a:p>
        </p:txBody>
      </p:sp>
    </p:spTree>
    <p:extLst>
      <p:ext uri="{BB962C8B-B14F-4D97-AF65-F5344CB8AC3E}">
        <p14:creationId xmlns:p14="http://schemas.microsoft.com/office/powerpoint/2010/main" val="3360205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Test Method Guidelines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
        <p:nvSpPr>
          <p:cNvPr id="4" name="Content Placeholder 3"/>
          <p:cNvSpPr>
            <a:spLocks noGrp="1"/>
          </p:cNvSpPr>
          <p:nvPr>
            <p:ph idx="1"/>
          </p:nvPr>
        </p:nvSpPr>
        <p:spPr>
          <a:xfrm>
            <a:off x="677334" y="1606731"/>
            <a:ext cx="8596668" cy="4434631"/>
          </a:xfrm>
        </p:spPr>
        <p:txBody>
          <a:bodyPr/>
          <a:lstStyle/>
          <a:p>
            <a:r>
              <a:rPr lang="en-US" dirty="0"/>
              <a:t>Each public method exposed by the class under test should be tested</a:t>
            </a:r>
          </a:p>
          <a:p>
            <a:r>
              <a:rPr lang="en-US" dirty="0"/>
              <a:t>Asserts should be the last part of the method body</a:t>
            </a:r>
          </a:p>
          <a:p>
            <a:r>
              <a:rPr lang="en-US" dirty="0"/>
              <a:t>Test method naming convention:</a:t>
            </a:r>
          </a:p>
          <a:p>
            <a:pPr lvl="1"/>
            <a:r>
              <a:rPr lang="en-US" dirty="0"/>
              <a:t>[</a:t>
            </a:r>
            <a:r>
              <a:rPr lang="en-US" b="1" dirty="0">
                <a:solidFill>
                  <a:srgbClr val="00B050"/>
                </a:solidFill>
              </a:rPr>
              <a:t>Class Method Name</a:t>
            </a:r>
            <a:r>
              <a:rPr lang="en-US" dirty="0"/>
              <a:t>]_[</a:t>
            </a:r>
            <a:r>
              <a:rPr lang="en-US" b="1" dirty="0">
                <a:solidFill>
                  <a:srgbClr val="0070C0"/>
                </a:solidFill>
              </a:rPr>
              <a:t>Outcome Expected</a:t>
            </a:r>
            <a:r>
              <a:rPr lang="en-US" dirty="0"/>
              <a:t>]</a:t>
            </a:r>
          </a:p>
          <a:p>
            <a:pPr lvl="1">
              <a:buNone/>
            </a:pPr>
            <a:r>
              <a:rPr lang="en-US" dirty="0"/>
              <a:t>   Where </a:t>
            </a:r>
            <a:r>
              <a:rPr lang="en-US" b="1" dirty="0">
                <a:solidFill>
                  <a:srgbClr val="00B050"/>
                </a:solidFill>
              </a:rPr>
              <a:t>Class Method Name</a:t>
            </a:r>
            <a:r>
              <a:rPr lang="en-US" dirty="0"/>
              <a:t> is the name of the class method being tested and </a:t>
            </a:r>
            <a:r>
              <a:rPr lang="en-US" b="1" dirty="0">
                <a:solidFill>
                  <a:srgbClr val="0070C0"/>
                </a:solidFill>
              </a:rPr>
              <a:t>Outcome Expected</a:t>
            </a:r>
            <a:r>
              <a:rPr lang="en-US" dirty="0"/>
              <a:t> is the expected result. </a:t>
            </a:r>
          </a:p>
          <a:p>
            <a:pPr lvl="1">
              <a:buNone/>
            </a:pPr>
            <a:r>
              <a:rPr lang="en-US" dirty="0"/>
              <a:t>Examples: </a:t>
            </a:r>
            <a:r>
              <a:rPr lang="en-US" b="1" dirty="0" err="1">
                <a:solidFill>
                  <a:srgbClr val="00B050"/>
                </a:solidFill>
              </a:rPr>
              <a:t>ValidateCreditCard</a:t>
            </a:r>
            <a:r>
              <a:rPr lang="en-US" b="1" dirty="0" err="1"/>
              <a:t>_</a:t>
            </a:r>
            <a:r>
              <a:rPr lang="en-US" b="1" dirty="0" err="1">
                <a:solidFill>
                  <a:srgbClr val="0070C0"/>
                </a:solidFill>
              </a:rPr>
              <a:t>Success</a:t>
            </a:r>
            <a:r>
              <a:rPr lang="en-US" dirty="0"/>
              <a:t>()</a:t>
            </a:r>
          </a:p>
          <a:p>
            <a:pPr lvl="1">
              <a:buNone/>
            </a:pPr>
            <a:r>
              <a:rPr lang="en-US" dirty="0"/>
              <a:t>                  </a:t>
            </a:r>
            <a:r>
              <a:rPr lang="en-US" b="1" dirty="0" err="1">
                <a:solidFill>
                  <a:srgbClr val="00B050"/>
                </a:solidFill>
              </a:rPr>
              <a:t>ValidateCreditCard</a:t>
            </a:r>
            <a:r>
              <a:rPr lang="en-US" b="1" dirty="0" err="1"/>
              <a:t>_</a:t>
            </a:r>
            <a:r>
              <a:rPr lang="en-US" b="1" dirty="0" err="1">
                <a:solidFill>
                  <a:srgbClr val="0070C0"/>
                </a:solidFill>
              </a:rPr>
              <a:t>InvalidAddress</a:t>
            </a:r>
            <a:r>
              <a:rPr lang="en-US" dirty="0"/>
              <a:t>()</a:t>
            </a:r>
          </a:p>
          <a:p>
            <a:endParaRPr lang="en-IN" dirty="0"/>
          </a:p>
        </p:txBody>
      </p:sp>
    </p:spTree>
    <p:extLst>
      <p:ext uri="{BB962C8B-B14F-4D97-AF65-F5344CB8AC3E}">
        <p14:creationId xmlns:p14="http://schemas.microsoft.com/office/powerpoint/2010/main" val="3856325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IN" b="1" dirty="0" smtClean="0"/>
              <a:t>Create Unit </a:t>
            </a:r>
            <a:r>
              <a:rPr lang="en-IN" b="1" dirty="0"/>
              <a:t>Test using Visual Studio</a:t>
            </a:r>
            <a:endParaRPr lang="en-IN" dirty="0"/>
          </a:p>
        </p:txBody>
      </p:sp>
      <p:sp>
        <p:nvSpPr>
          <p:cNvPr id="3" name="Content Placeholder 2"/>
          <p:cNvSpPr>
            <a:spLocks noGrp="1"/>
          </p:cNvSpPr>
          <p:nvPr>
            <p:ph idx="1"/>
          </p:nvPr>
        </p:nvSpPr>
        <p:spPr>
          <a:xfrm>
            <a:off x="677334" y="1475509"/>
            <a:ext cx="8596668" cy="4219897"/>
          </a:xfrm>
        </p:spPr>
        <p:txBody>
          <a:bodyPr>
            <a:normAutofit/>
          </a:bodyPr>
          <a:lstStyle/>
          <a:p>
            <a:pPr lvl="0"/>
            <a:r>
              <a:rPr lang="en-IN" b="1" dirty="0" smtClean="0"/>
              <a:t>Step </a:t>
            </a:r>
            <a:r>
              <a:rPr lang="en-IN" b="1" dirty="0"/>
              <a:t>1: Create </a:t>
            </a:r>
            <a:r>
              <a:rPr lang="en-IN" b="1" dirty="0" smtClean="0"/>
              <a:t>the application to be tested.</a:t>
            </a:r>
            <a:endParaRPr lang="en-IN" dirty="0"/>
          </a:p>
          <a:p>
            <a:pPr lvl="0"/>
            <a:r>
              <a:rPr lang="en-IN" b="1" dirty="0"/>
              <a:t>Step 2: Define simple class and </a:t>
            </a:r>
            <a:r>
              <a:rPr lang="en-IN" b="1" dirty="0" smtClean="0"/>
              <a:t>function.</a:t>
            </a:r>
            <a:endParaRPr lang="en-IN" dirty="0"/>
          </a:p>
          <a:p>
            <a:pPr lvl="0"/>
            <a:r>
              <a:rPr lang="en-IN" b="1" dirty="0"/>
              <a:t>Step 3: Add Unit Test project in </a:t>
            </a:r>
            <a:r>
              <a:rPr lang="en-IN" b="1" dirty="0" smtClean="0"/>
              <a:t>solution.</a:t>
            </a:r>
            <a:endParaRPr lang="en-IN" dirty="0"/>
          </a:p>
          <a:p>
            <a:pPr lvl="0"/>
            <a:r>
              <a:rPr lang="en-IN" b="1" dirty="0"/>
              <a:t>Step 4: Add reference to Unit Test </a:t>
            </a:r>
            <a:r>
              <a:rPr lang="en-IN" b="1" dirty="0" smtClean="0"/>
              <a:t>application.</a:t>
            </a:r>
            <a:endParaRPr lang="en-IN" dirty="0"/>
          </a:p>
          <a:p>
            <a:pPr lvl="0"/>
            <a:r>
              <a:rPr lang="en-IN" b="1" dirty="0"/>
              <a:t>Step 5: Write test case to perform </a:t>
            </a:r>
            <a:r>
              <a:rPr lang="en-IN" b="1" dirty="0" smtClean="0"/>
              <a:t>testing.</a:t>
            </a:r>
            <a:endParaRPr lang="en-IN" dirty="0"/>
          </a:p>
          <a:p>
            <a:r>
              <a:rPr lang="en-IN" b="1" dirty="0"/>
              <a:t>Step 6: Run the Tests and Verify the result.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767569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a:t>MS Test Framework Attributes</a:t>
            </a:r>
            <a:endParaRPr lang="en-IN" dirty="0"/>
          </a:p>
        </p:txBody>
      </p:sp>
      <p:sp>
        <p:nvSpPr>
          <p:cNvPr id="3" name="Content Placeholder 2"/>
          <p:cNvSpPr>
            <a:spLocks noGrp="1"/>
          </p:cNvSpPr>
          <p:nvPr>
            <p:ph idx="1"/>
          </p:nvPr>
        </p:nvSpPr>
        <p:spPr>
          <a:xfrm>
            <a:off x="677334" y="1475509"/>
            <a:ext cx="8596668" cy="4219897"/>
          </a:xfrm>
        </p:spPr>
        <p:txBody>
          <a:bodyPr>
            <a:normAutofit lnSpcReduction="10000"/>
          </a:bodyPr>
          <a:lstStyle/>
          <a:p>
            <a:r>
              <a:rPr lang="en-US" dirty="0">
                <a:cs typeface="Courier New" pitchFamily="49" charset="0"/>
              </a:rPr>
              <a:t>Define class as a </a:t>
            </a:r>
            <a:r>
              <a:rPr lang="en-US" dirty="0" err="1" smtClean="0">
                <a:cs typeface="Courier New" pitchFamily="49" charset="0"/>
              </a:rPr>
              <a:t>TestClass</a:t>
            </a:r>
            <a:r>
              <a:rPr lang="en-US" dirty="0" smtClean="0">
                <a:cs typeface="Courier New" pitchFamily="49" charset="0"/>
              </a:rPr>
              <a:t>.</a:t>
            </a:r>
            <a:endParaRPr lang="en-US" dirty="0">
              <a:cs typeface="Courier New" pitchFamily="49" charset="0"/>
            </a:endParaRPr>
          </a:p>
          <a:p>
            <a:pPr marL="0" indent="0">
              <a:buNone/>
            </a:pPr>
            <a:r>
              <a:rPr lang="en-US" sz="1200" b="1" dirty="0" smtClean="0">
                <a:latin typeface="Courier New" pitchFamily="49" charset="0"/>
                <a:cs typeface="Courier New" pitchFamily="49" charset="0"/>
              </a:rPr>
              <a:t>	[</a:t>
            </a:r>
            <a:r>
              <a:rPr lang="en-US" sz="1200" b="1" dirty="0" err="1">
                <a:solidFill>
                  <a:srgbClr val="2B91AF"/>
                </a:solidFill>
                <a:latin typeface="Courier New" pitchFamily="49" charset="0"/>
                <a:cs typeface="Courier New" pitchFamily="49" charset="0"/>
              </a:rPr>
              <a:t>TestClass</a:t>
            </a:r>
            <a:r>
              <a:rPr lang="en-US" sz="1200" b="1" dirty="0" smtClean="0">
                <a:solidFill>
                  <a:srgbClr val="2B91AF"/>
                </a:solidFill>
                <a:latin typeface="Courier New" pitchFamily="49" charset="0"/>
                <a:cs typeface="Courier New" pitchFamily="49" charset="0"/>
              </a:rPr>
              <a:t>()</a:t>
            </a:r>
            <a:r>
              <a:rPr lang="en-US" sz="1200" b="1" dirty="0" smtClean="0">
                <a:latin typeface="Courier New" pitchFamily="49" charset="0"/>
                <a:cs typeface="Courier New" pitchFamily="49" charset="0"/>
              </a:rPr>
              <a:t>]</a:t>
            </a:r>
          </a:p>
          <a:p>
            <a:pPr marL="0" indent="0">
              <a:buNone/>
            </a:pPr>
            <a:r>
              <a:rPr lang="en-US" sz="1200" dirty="0" smtClean="0">
                <a:solidFill>
                  <a:srgbClr val="0000FF"/>
                </a:solidFill>
                <a:latin typeface="Courier New" pitchFamily="49" charset="0"/>
                <a:cs typeface="Courier New" pitchFamily="49" charset="0"/>
              </a:rPr>
              <a:t>	public </a:t>
            </a:r>
            <a:r>
              <a:rPr lang="en-US" sz="1200" dirty="0">
                <a:solidFill>
                  <a:srgbClr val="0000FF"/>
                </a:solidFill>
                <a:latin typeface="Courier New" pitchFamily="49" charset="0"/>
                <a:cs typeface="Courier New" pitchFamily="49" charset="0"/>
              </a:rPr>
              <a:t>class </a:t>
            </a:r>
            <a:r>
              <a:rPr lang="en-US" sz="1200" dirty="0" err="1">
                <a:solidFill>
                  <a:srgbClr val="2B91AF"/>
                </a:solidFill>
                <a:latin typeface="Courier New" pitchFamily="49" charset="0"/>
                <a:cs typeface="Courier New" pitchFamily="49" charset="0"/>
              </a:rPr>
              <a:t>LogAnalyzerTests</a:t>
            </a:r>
            <a:r>
              <a:rPr lang="en-US" sz="1200" dirty="0">
                <a:solidFill>
                  <a:srgbClr val="2B91AF"/>
                </a:solidFill>
                <a:latin typeface="Courier New" pitchFamily="49" charset="0"/>
                <a:cs typeface="Courier New" pitchFamily="49" charset="0"/>
              </a:rPr>
              <a:t> { }</a:t>
            </a:r>
          </a:p>
          <a:p>
            <a:endParaRPr lang="en-US" sz="1200" dirty="0">
              <a:solidFill>
                <a:srgbClr val="2B91AF"/>
              </a:solidFill>
              <a:latin typeface="Courier New" pitchFamily="49" charset="0"/>
              <a:cs typeface="Courier New" pitchFamily="49" charset="0"/>
            </a:endParaRPr>
          </a:p>
          <a:p>
            <a:r>
              <a:rPr lang="en-US" dirty="0">
                <a:cs typeface="Courier New" pitchFamily="49" charset="0"/>
              </a:rPr>
              <a:t>Define a test method test a single method and expected </a:t>
            </a:r>
            <a:r>
              <a:rPr lang="en-US" dirty="0" smtClean="0">
                <a:cs typeface="Courier New" pitchFamily="49" charset="0"/>
              </a:rPr>
              <a:t>behavior.</a:t>
            </a:r>
            <a:endParaRPr lang="en-US" dirty="0">
              <a:cs typeface="Courier New" pitchFamily="49" charset="0"/>
            </a:endParaRPr>
          </a:p>
          <a:p>
            <a:pPr marL="0" indent="0">
              <a:buNone/>
            </a:pPr>
            <a:r>
              <a:rPr lang="en-US" sz="1200" b="1" dirty="0">
                <a:latin typeface="Courier New" pitchFamily="49" charset="0"/>
                <a:cs typeface="Courier New" pitchFamily="49" charset="0"/>
              </a:rPr>
              <a:t>	[</a:t>
            </a:r>
            <a:r>
              <a:rPr lang="en-US" sz="1200" b="1" dirty="0" err="1">
                <a:solidFill>
                  <a:srgbClr val="2B91AF"/>
                </a:solidFill>
                <a:latin typeface="Courier New" pitchFamily="49" charset="0"/>
                <a:cs typeface="Courier New" pitchFamily="49" charset="0"/>
              </a:rPr>
              <a:t>TestMethod</a:t>
            </a:r>
            <a:r>
              <a:rPr lang="en-US" sz="1200" b="1" dirty="0">
                <a:solidFill>
                  <a:srgbClr val="2B91AF"/>
                </a:solidFill>
                <a:latin typeface="Courier New" pitchFamily="49" charset="0"/>
                <a:cs typeface="Courier New" pitchFamily="49" charset="0"/>
              </a:rPr>
              <a:t>()</a:t>
            </a:r>
            <a:r>
              <a:rPr lang="en-US" sz="1200" b="1" dirty="0">
                <a:solidFill>
                  <a:schemeClr val="tx2"/>
                </a:solidFill>
                <a:latin typeface="Courier New" pitchFamily="49" charset="0"/>
                <a:cs typeface="Courier New" pitchFamily="49" charset="0"/>
              </a:rPr>
              <a:t>]</a:t>
            </a:r>
          </a:p>
          <a:p>
            <a:pPr marL="0" indent="0">
              <a:buNone/>
            </a:pPr>
            <a:r>
              <a:rPr lang="en-US" sz="1200" dirty="0">
                <a:solidFill>
                  <a:srgbClr val="0000FF"/>
                </a:solidFill>
                <a:latin typeface="Courier New" pitchFamily="49" charset="0"/>
                <a:cs typeface="Courier New" pitchFamily="49" charset="0"/>
              </a:rPr>
              <a:t>	public void </a:t>
            </a:r>
            <a:r>
              <a:rPr lang="en-US" sz="1200" dirty="0" err="1">
                <a:solidFill>
                  <a:srgbClr val="0000FF"/>
                </a:solidFill>
                <a:latin typeface="Courier New" pitchFamily="49" charset="0"/>
                <a:cs typeface="Courier New" pitchFamily="49" charset="0"/>
              </a:rPr>
              <a:t>IsValidFileName_Valid</a:t>
            </a:r>
            <a:r>
              <a:rPr lang="en-US" sz="1200" dirty="0">
                <a:solidFill>
                  <a:srgbClr val="0000FF"/>
                </a:solidFill>
                <a:latin typeface="Courier New" pitchFamily="49" charset="0"/>
                <a:cs typeface="Courier New" pitchFamily="49" charset="0"/>
              </a:rPr>
              <a:t>(){ }</a:t>
            </a:r>
          </a:p>
          <a:p>
            <a:endParaRPr lang="en-US" sz="1200" dirty="0">
              <a:solidFill>
                <a:srgbClr val="0000FF"/>
              </a:solidFill>
              <a:latin typeface="Courier New" pitchFamily="49" charset="0"/>
              <a:cs typeface="Courier New" pitchFamily="49" charset="0"/>
            </a:endParaRPr>
          </a:p>
          <a:p>
            <a:r>
              <a:rPr lang="en-US" dirty="0">
                <a:cs typeface="Courier New" pitchFamily="49" charset="0"/>
              </a:rPr>
              <a:t>Use </a:t>
            </a:r>
            <a:r>
              <a:rPr lang="en-US" dirty="0" err="1">
                <a:cs typeface="Courier New" pitchFamily="49" charset="0"/>
              </a:rPr>
              <a:t>TestInitialize</a:t>
            </a:r>
            <a:r>
              <a:rPr lang="en-US" dirty="0">
                <a:cs typeface="Courier New" pitchFamily="49" charset="0"/>
              </a:rPr>
              <a:t>()to call setup code before </a:t>
            </a:r>
            <a:r>
              <a:rPr lang="en-US" b="1" u="sng" dirty="0">
                <a:cs typeface="Courier New" pitchFamily="49" charset="0"/>
              </a:rPr>
              <a:t>each</a:t>
            </a:r>
            <a:r>
              <a:rPr lang="en-US" dirty="0">
                <a:cs typeface="Courier New" pitchFamily="49" charset="0"/>
              </a:rPr>
              <a:t> test in the class.</a:t>
            </a:r>
          </a:p>
          <a:p>
            <a:pPr marL="0" indent="0">
              <a:buNone/>
            </a:pPr>
            <a:r>
              <a:rPr lang="en-US" dirty="0">
                <a:cs typeface="Courier New" pitchFamily="49" charset="0"/>
              </a:rPr>
              <a:t> </a:t>
            </a:r>
            <a:r>
              <a:rPr lang="en-US" dirty="0" smtClean="0">
                <a:cs typeface="Courier New" pitchFamily="49" charset="0"/>
              </a:rPr>
              <a:t>    Only </a:t>
            </a:r>
            <a:r>
              <a:rPr lang="en-US" dirty="0">
                <a:cs typeface="Courier New" pitchFamily="49" charset="0"/>
              </a:rPr>
              <a:t>include logic in </a:t>
            </a:r>
            <a:r>
              <a:rPr lang="en-US" dirty="0" err="1">
                <a:cs typeface="Courier New" pitchFamily="49" charset="0"/>
              </a:rPr>
              <a:t>TestInitize</a:t>
            </a:r>
            <a:r>
              <a:rPr lang="en-US" dirty="0">
                <a:cs typeface="Courier New" pitchFamily="49" charset="0"/>
              </a:rPr>
              <a:t>() methods that is necessary across all tests</a:t>
            </a:r>
          </a:p>
          <a:p>
            <a:pPr marL="0" indent="0">
              <a:buNone/>
            </a:pPr>
            <a:r>
              <a:rPr lang="en-US" sz="1200" b="1" dirty="0">
                <a:latin typeface="Courier New" pitchFamily="49" charset="0"/>
                <a:cs typeface="Courier New" pitchFamily="49" charset="0"/>
              </a:rPr>
              <a:t>	</a:t>
            </a:r>
          </a:p>
          <a:p>
            <a:pPr marL="0" indent="0">
              <a:buNone/>
            </a:pPr>
            <a:r>
              <a:rPr lang="en-US" sz="1200" b="1" dirty="0" smtClean="0">
                <a:latin typeface="Courier New" pitchFamily="49" charset="0"/>
                <a:cs typeface="Courier New" pitchFamily="49" charset="0"/>
              </a:rPr>
              <a:t>	[</a:t>
            </a:r>
            <a:r>
              <a:rPr lang="en-US" sz="1200" b="1" dirty="0" err="1">
                <a:solidFill>
                  <a:srgbClr val="2B91AF"/>
                </a:solidFill>
                <a:latin typeface="Courier New" pitchFamily="49" charset="0"/>
                <a:cs typeface="Courier New" pitchFamily="49" charset="0"/>
              </a:rPr>
              <a:t>TestInitialize</a:t>
            </a:r>
            <a:r>
              <a:rPr lang="en-US" sz="1200" b="1" dirty="0">
                <a:solidFill>
                  <a:srgbClr val="2B91AF"/>
                </a:solidFill>
                <a:latin typeface="Courier New" pitchFamily="49" charset="0"/>
                <a:cs typeface="Courier New" pitchFamily="49" charset="0"/>
              </a:rPr>
              <a:t>()</a:t>
            </a:r>
            <a:r>
              <a:rPr lang="en-US" sz="1200" b="1" dirty="0">
                <a:latin typeface="Courier New" pitchFamily="49" charset="0"/>
                <a:cs typeface="Courier New" pitchFamily="49" charset="0"/>
              </a:rPr>
              <a:t>]</a:t>
            </a:r>
          </a:p>
          <a:p>
            <a:pPr marL="0" indent="0">
              <a:buNone/>
            </a:pPr>
            <a:r>
              <a:rPr lang="en-US" sz="1200" dirty="0" smtClean="0">
                <a:solidFill>
                  <a:srgbClr val="0000FF"/>
                </a:solidFill>
                <a:latin typeface="Courier New" pitchFamily="49" charset="0"/>
                <a:cs typeface="Courier New" pitchFamily="49" charset="0"/>
              </a:rPr>
              <a:t>	public </a:t>
            </a:r>
            <a:r>
              <a:rPr lang="en-US" sz="1200" dirty="0">
                <a:solidFill>
                  <a:srgbClr val="0000FF"/>
                </a:solidFill>
                <a:latin typeface="Courier New" pitchFamily="49" charset="0"/>
                <a:cs typeface="Courier New" pitchFamily="49" charset="0"/>
              </a:rPr>
              <a:t>void </a:t>
            </a:r>
            <a:r>
              <a:rPr lang="en-US" sz="1200" dirty="0" err="1">
                <a:solidFill>
                  <a:srgbClr val="0000FF"/>
                </a:solidFill>
                <a:latin typeface="Courier New" pitchFamily="49" charset="0"/>
                <a:cs typeface="Courier New" pitchFamily="49" charset="0"/>
              </a:rPr>
              <a:t>TestInitialize</a:t>
            </a:r>
            <a:r>
              <a:rPr lang="en-US" sz="1200" dirty="0">
                <a:solidFill>
                  <a:srgbClr val="0000FF"/>
                </a:solidFill>
                <a:latin typeface="Courier New" pitchFamily="49" charset="0"/>
                <a:cs typeface="Courier New" pitchFamily="49"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111336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a:t>MS Test Framework Attributes</a:t>
            </a:r>
            <a:endParaRPr lang="en-IN" dirty="0"/>
          </a:p>
        </p:txBody>
      </p:sp>
      <p:sp>
        <p:nvSpPr>
          <p:cNvPr id="3" name="Content Placeholder 2"/>
          <p:cNvSpPr>
            <a:spLocks noGrp="1"/>
          </p:cNvSpPr>
          <p:nvPr>
            <p:ph idx="1"/>
          </p:nvPr>
        </p:nvSpPr>
        <p:spPr>
          <a:xfrm>
            <a:off x="677334" y="1475509"/>
            <a:ext cx="8596668" cy="4219897"/>
          </a:xfrm>
        </p:spPr>
        <p:txBody>
          <a:bodyPr>
            <a:normAutofit/>
          </a:bodyPr>
          <a:lstStyle/>
          <a:p>
            <a:r>
              <a:rPr lang="en-US" dirty="0">
                <a:cs typeface="Courier New" pitchFamily="49" charset="0"/>
              </a:rPr>
              <a:t>Use ClassInitialize() to call setup code to execute before </a:t>
            </a:r>
            <a:r>
              <a:rPr lang="en-US" b="1" u="sng" dirty="0">
                <a:cs typeface="Courier New" pitchFamily="49" charset="0"/>
              </a:rPr>
              <a:t>all</a:t>
            </a:r>
            <a:r>
              <a:rPr lang="en-US" dirty="0">
                <a:cs typeface="Courier New" pitchFamily="49" charset="0"/>
              </a:rPr>
              <a:t> tests in the test class. </a:t>
            </a:r>
            <a:endParaRPr lang="en-US" sz="1200" b="1" dirty="0">
              <a:latin typeface="Courier New" pitchFamily="49" charset="0"/>
              <a:cs typeface="Courier New" pitchFamily="49" charset="0"/>
            </a:endParaRPr>
          </a:p>
          <a:p>
            <a:pPr marL="0" indent="0">
              <a:buNone/>
            </a:pPr>
            <a:r>
              <a:rPr lang="en-US" sz="1200" b="1" dirty="0">
                <a:latin typeface="Courier New" pitchFamily="49" charset="0"/>
                <a:cs typeface="Courier New" pitchFamily="49" charset="0"/>
              </a:rPr>
              <a:t>	[</a:t>
            </a:r>
            <a:r>
              <a:rPr lang="en-US" sz="1200" b="1" dirty="0">
                <a:solidFill>
                  <a:srgbClr val="2B91AF"/>
                </a:solidFill>
                <a:latin typeface="Courier New" pitchFamily="49" charset="0"/>
                <a:cs typeface="Courier New" pitchFamily="49" charset="0"/>
              </a:rPr>
              <a:t>ClassInitialize()</a:t>
            </a:r>
            <a:r>
              <a:rPr lang="en-US" sz="1200" b="1" dirty="0">
                <a:latin typeface="Courier New" pitchFamily="49" charset="0"/>
                <a:cs typeface="Courier New" pitchFamily="49" charset="0"/>
              </a:rPr>
              <a:t>]</a:t>
            </a:r>
          </a:p>
          <a:p>
            <a:pPr marL="0" indent="0">
              <a:buNone/>
            </a:pPr>
            <a:r>
              <a:rPr lang="en-US" sz="1200" dirty="0">
                <a:solidFill>
                  <a:srgbClr val="0000FF"/>
                </a:solidFill>
                <a:latin typeface="Courier New" pitchFamily="49" charset="0"/>
                <a:cs typeface="Courier New" pitchFamily="49" charset="0"/>
              </a:rPr>
              <a:t>	public void TestClassInitialize(TestContext </a:t>
            </a:r>
            <a:r>
              <a:rPr lang="en-US" sz="1200" dirty="0">
                <a:latin typeface="Courier New" pitchFamily="49" charset="0"/>
                <a:cs typeface="Courier New" pitchFamily="49" charset="0"/>
              </a:rPr>
              <a:t>testContext</a:t>
            </a:r>
            <a:r>
              <a:rPr lang="en-US" sz="1200" dirty="0">
                <a:solidFill>
                  <a:srgbClr val="0000FF"/>
                </a:solidFill>
                <a:latin typeface="Courier New" pitchFamily="49" charset="0"/>
                <a:cs typeface="Courier New" pitchFamily="49" charset="0"/>
              </a:rPr>
              <a:t>){ </a:t>
            </a:r>
            <a:r>
              <a:rPr lang="en-US" sz="1200" dirty="0" smtClean="0">
                <a:solidFill>
                  <a:srgbClr val="0000FF"/>
                </a:solidFill>
                <a:latin typeface="Courier New" pitchFamily="49" charset="0"/>
                <a:cs typeface="Courier New" pitchFamily="49" charset="0"/>
              </a:rPr>
              <a:t>}</a:t>
            </a:r>
          </a:p>
          <a:p>
            <a:pPr marL="0" indent="0">
              <a:buNone/>
            </a:pPr>
            <a:endParaRPr lang="en-US" sz="1200" dirty="0" smtClean="0">
              <a:solidFill>
                <a:srgbClr val="0000FF"/>
              </a:solidFill>
              <a:latin typeface="Courier New" pitchFamily="49" charset="0"/>
              <a:cs typeface="Courier New" pitchFamily="49" charset="0"/>
            </a:endParaRPr>
          </a:p>
          <a:p>
            <a:r>
              <a:rPr lang="en-US" sz="1600" b="1" dirty="0">
                <a:cs typeface="Courier New" pitchFamily="49" charset="0"/>
              </a:rPr>
              <a:t>Use TestCleanup() to call code to execute after </a:t>
            </a:r>
            <a:r>
              <a:rPr lang="en-US" sz="1600" b="1" u="sng" dirty="0">
                <a:cs typeface="Courier New" pitchFamily="49" charset="0"/>
              </a:rPr>
              <a:t>each</a:t>
            </a:r>
            <a:r>
              <a:rPr lang="en-US" sz="1600" b="1" dirty="0">
                <a:cs typeface="Courier New" pitchFamily="49" charset="0"/>
              </a:rPr>
              <a:t> test in the test class has run. </a:t>
            </a:r>
          </a:p>
          <a:p>
            <a:pPr marL="0" indent="0">
              <a:buNone/>
            </a:pPr>
            <a:r>
              <a:rPr lang="en-US" sz="1000" b="1" dirty="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a:solidFill>
                  <a:srgbClr val="2B91AF"/>
                </a:solidFill>
                <a:latin typeface="Courier New" pitchFamily="49" charset="0"/>
                <a:cs typeface="Courier New" pitchFamily="49" charset="0"/>
              </a:rPr>
              <a:t>TestCleanup()</a:t>
            </a:r>
            <a:r>
              <a:rPr lang="en-US" sz="1400" b="1" dirty="0">
                <a:latin typeface="Courier New" pitchFamily="49" charset="0"/>
                <a:cs typeface="Courier New" pitchFamily="49" charset="0"/>
              </a:rPr>
              <a:t>]</a:t>
            </a:r>
          </a:p>
          <a:p>
            <a:pPr marL="0" indent="0">
              <a:buNone/>
            </a:pPr>
            <a:r>
              <a:rPr lang="en-US" sz="1400" dirty="0">
                <a:solidFill>
                  <a:srgbClr val="0000FF"/>
                </a:solidFill>
                <a:latin typeface="Courier New" pitchFamily="49" charset="0"/>
                <a:cs typeface="Courier New" pitchFamily="49" charset="0"/>
              </a:rPr>
              <a:t>	public void CleanupPerTest(){ </a:t>
            </a:r>
            <a:r>
              <a:rPr lang="en-US" sz="1400" dirty="0" smtClean="0">
                <a:solidFill>
                  <a:srgbClr val="0000FF"/>
                </a:solidFill>
                <a:latin typeface="Courier New" pitchFamily="49" charset="0"/>
                <a:cs typeface="Courier New" pitchFamily="49" charset="0"/>
              </a:rPr>
              <a:t>}</a:t>
            </a:r>
          </a:p>
          <a:p>
            <a:pPr marL="0" indent="0">
              <a:buNone/>
            </a:pPr>
            <a:endParaRPr lang="en-US" sz="1000" dirty="0">
              <a:solidFill>
                <a:srgbClr val="0000FF"/>
              </a:solidFill>
              <a:latin typeface="Courier New" pitchFamily="49" charset="0"/>
              <a:cs typeface="Courier New" pitchFamily="49" charset="0"/>
            </a:endParaRPr>
          </a:p>
          <a:p>
            <a:r>
              <a:rPr lang="en-US" sz="1600" b="1" dirty="0">
                <a:cs typeface="Courier New" pitchFamily="49" charset="0"/>
              </a:rPr>
              <a:t>Use ClassCleanup() to call code to execute after </a:t>
            </a:r>
            <a:r>
              <a:rPr lang="en-US" sz="1600" b="1" u="sng" dirty="0">
                <a:cs typeface="Courier New" pitchFamily="49" charset="0"/>
              </a:rPr>
              <a:t>all</a:t>
            </a:r>
            <a:r>
              <a:rPr lang="en-US" sz="1600" b="1" dirty="0">
                <a:cs typeface="Courier New" pitchFamily="49" charset="0"/>
              </a:rPr>
              <a:t> tests in the test class have run. </a:t>
            </a:r>
          </a:p>
          <a:p>
            <a:pPr marL="0" indent="0">
              <a:buNone/>
            </a:pPr>
            <a:r>
              <a:rPr lang="en-US" sz="800" b="1" dirty="0">
                <a:latin typeface="Courier New" pitchFamily="49" charset="0"/>
                <a:cs typeface="Courier New" pitchFamily="49" charset="0"/>
              </a:rPr>
              <a:t>	</a:t>
            </a:r>
            <a:r>
              <a:rPr lang="en-US" sz="1400" b="1" dirty="0">
                <a:latin typeface="Courier New" pitchFamily="49" charset="0"/>
                <a:cs typeface="Courier New" pitchFamily="49" charset="0"/>
              </a:rPr>
              <a:t>[</a:t>
            </a:r>
            <a:r>
              <a:rPr lang="en-US" sz="1400" b="1" dirty="0">
                <a:solidFill>
                  <a:srgbClr val="2B91AF"/>
                </a:solidFill>
                <a:latin typeface="Courier New" pitchFamily="49" charset="0"/>
                <a:cs typeface="Courier New" pitchFamily="49" charset="0"/>
              </a:rPr>
              <a:t>ClassCleanup()</a:t>
            </a:r>
            <a:r>
              <a:rPr lang="en-US" sz="1400" b="1" dirty="0">
                <a:latin typeface="Courier New" pitchFamily="49" charset="0"/>
                <a:cs typeface="Courier New" pitchFamily="49" charset="0"/>
              </a:rPr>
              <a:t>]</a:t>
            </a:r>
          </a:p>
          <a:p>
            <a:pPr marL="0" indent="0">
              <a:buNone/>
            </a:pPr>
            <a:r>
              <a:rPr lang="en-US" sz="1400" dirty="0">
                <a:solidFill>
                  <a:srgbClr val="0000FF"/>
                </a:solidFill>
                <a:latin typeface="Courier New" pitchFamily="49" charset="0"/>
                <a:cs typeface="Courier New" pitchFamily="49" charset="0"/>
              </a:rPr>
              <a:t>	public void CleanupAfterAllTests(){ }</a:t>
            </a:r>
          </a:p>
          <a:p>
            <a:pPr marL="0" indent="0">
              <a:buNone/>
            </a:pPr>
            <a:endParaRPr lang="en-US" sz="1400" dirty="0">
              <a:solidFill>
                <a:srgbClr val="0000FF"/>
              </a:solidFill>
              <a:latin typeface="Courier New" pitchFamily="49" charset="0"/>
              <a:cs typeface="Courier New" pitchFamily="49" charset="0"/>
            </a:endParaRPr>
          </a:p>
          <a:p>
            <a:pPr marL="0" indent="0">
              <a:buNone/>
            </a:pPr>
            <a:endParaRPr lang="en-US" sz="1200" dirty="0">
              <a:solidFill>
                <a:srgbClr val="0000FF"/>
              </a:solidFill>
              <a:latin typeface="Courier New" pitchFamily="49" charset="0"/>
              <a:cs typeface="Courier New"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977230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Unit Testing Frameworks</a:t>
            </a:r>
            <a:endParaRPr lang="en-IN" dirty="0"/>
          </a:p>
        </p:txBody>
      </p:sp>
      <p:sp>
        <p:nvSpPr>
          <p:cNvPr id="3" name="Content Placeholder 2"/>
          <p:cNvSpPr>
            <a:spLocks noGrp="1"/>
          </p:cNvSpPr>
          <p:nvPr>
            <p:ph idx="1"/>
          </p:nvPr>
        </p:nvSpPr>
        <p:spPr>
          <a:xfrm>
            <a:off x="677334" y="1475509"/>
            <a:ext cx="8596668" cy="4219897"/>
          </a:xfrm>
        </p:spPr>
        <p:txBody>
          <a:bodyPr>
            <a:normAutofit/>
          </a:bodyPr>
          <a:lstStyle/>
          <a:p>
            <a:r>
              <a:rPr lang="en-IN" dirty="0" err="1" smtClean="0"/>
              <a:t>xUnit</a:t>
            </a:r>
            <a:endParaRPr lang="en-IN" dirty="0" smtClean="0"/>
          </a:p>
          <a:p>
            <a:r>
              <a:rPr lang="en-IN" dirty="0" err="1" smtClean="0"/>
              <a:t>Tbrun</a:t>
            </a:r>
            <a:endParaRPr lang="en-IN" dirty="0" smtClean="0"/>
          </a:p>
          <a:p>
            <a:r>
              <a:rPr lang="en-IN" dirty="0" err="1" smtClean="0"/>
              <a:t>JustMock</a:t>
            </a:r>
            <a:endParaRPr lang="en-IN" dirty="0" smtClean="0"/>
          </a:p>
          <a:p>
            <a:r>
              <a:rPr lang="en-IN" dirty="0" smtClean="0"/>
              <a:t>Isolator.NET</a:t>
            </a:r>
          </a:p>
          <a:p>
            <a:r>
              <a:rPr lang="en-IN" dirty="0" smtClean="0"/>
              <a:t>Isolator++</a:t>
            </a:r>
          </a:p>
          <a:p>
            <a:r>
              <a:rPr lang="en-IN" dirty="0" err="1" smtClean="0"/>
              <a:t>Parasoft</a:t>
            </a:r>
            <a:r>
              <a:rPr lang="en-IN" dirty="0" smtClean="0"/>
              <a:t> Test</a:t>
            </a:r>
          </a:p>
          <a:p>
            <a:r>
              <a:rPr lang="en-IN" dirty="0" err="1" smtClean="0"/>
              <a:t>VectorCASR</a:t>
            </a:r>
            <a:r>
              <a:rPr lang="en-IN" dirty="0" smtClean="0"/>
              <a:t>/C</a:t>
            </a:r>
            <a:r>
              <a:rPr lang="en-IN"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321179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579" y="3342409"/>
            <a:ext cx="8191424" cy="1320800"/>
          </a:xfrm>
        </p:spPr>
        <p:txBody>
          <a:bodyPr>
            <a:normAutofit/>
          </a:bodyPr>
          <a:lstStyle/>
          <a:p>
            <a:pPr algn="r"/>
            <a:r>
              <a:rPr lang="en-IN" sz="4000" dirty="0" smtClean="0"/>
              <a:t>Integration Tests</a:t>
            </a:r>
            <a:endParaRPr lang="en-IN" sz="4000" dirty="0"/>
          </a:p>
        </p:txBody>
      </p:sp>
      <p:sp>
        <p:nvSpPr>
          <p:cNvPr id="4" name="Subtitle 2"/>
          <p:cNvSpPr txBox="1">
            <a:spLocks/>
          </p:cNvSpPr>
          <p:nvPr/>
        </p:nvSpPr>
        <p:spPr>
          <a:xfrm>
            <a:off x="1507067" y="4050833"/>
            <a:ext cx="7766936" cy="109689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129185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normAutofit fontScale="90000"/>
          </a:bodyPr>
          <a:lstStyle/>
          <a:p>
            <a:r>
              <a:rPr lang="en-US" dirty="0" smtClean="0"/>
              <a:t>Integration Test Defined</a:t>
            </a:r>
            <a:r>
              <a:rPr lang="en-IN" dirty="0"/>
              <a:t/>
            </a:r>
            <a:br>
              <a:rPr lang="en-IN" dirty="0"/>
            </a:br>
            <a:endParaRPr lang="en-IN" dirty="0"/>
          </a:p>
        </p:txBody>
      </p:sp>
      <p:sp>
        <p:nvSpPr>
          <p:cNvPr id="3" name="Content Placeholder 2"/>
          <p:cNvSpPr>
            <a:spLocks noGrp="1"/>
          </p:cNvSpPr>
          <p:nvPr>
            <p:ph idx="1"/>
          </p:nvPr>
        </p:nvSpPr>
        <p:spPr>
          <a:xfrm>
            <a:off x="677334" y="1750423"/>
            <a:ext cx="8596668" cy="4290939"/>
          </a:xfrm>
        </p:spPr>
        <p:txBody>
          <a:bodyPr/>
          <a:lstStyle/>
          <a:p>
            <a:r>
              <a:rPr lang="en-US" dirty="0"/>
              <a:t>Integration testing means testing two or more dependent software modules as a </a:t>
            </a:r>
            <a:r>
              <a:rPr lang="en-US" dirty="0" smtClean="0"/>
              <a:t>group.</a:t>
            </a:r>
          </a:p>
          <a:p>
            <a:r>
              <a:rPr lang="en-IN" dirty="0"/>
              <a:t>An integration test is a test which validate that a solution and its components when assembled works as </a:t>
            </a:r>
            <a:r>
              <a:rPr lang="en-IN" dirty="0" smtClean="0"/>
              <a:t>expected.</a:t>
            </a:r>
            <a:endParaRPr lang="en-IN" dirty="0"/>
          </a:p>
          <a:p>
            <a:r>
              <a:rPr lang="en-IN" dirty="0"/>
              <a:t>Integration tests verify that different parts of an application work correctly together. </a:t>
            </a:r>
            <a:endParaRPr lang="en-US" dirty="0"/>
          </a:p>
          <a:p>
            <a:pPr marL="0" indent="0">
              <a:buNone/>
            </a:pPr>
            <a:endParaRPr lang="en-US" dirty="0"/>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01094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588818"/>
            <a:ext cx="8595360" cy="821971"/>
          </a:xfrm>
        </p:spPr>
        <p:txBody>
          <a:bodyPr/>
          <a:lstStyle/>
          <a:p>
            <a:r>
              <a:rPr lang="en-IN" dirty="0" smtClean="0"/>
              <a:t>Agenda</a:t>
            </a:r>
            <a:endParaRPr lang="en-IN" dirty="0"/>
          </a:p>
        </p:txBody>
      </p:sp>
      <p:sp>
        <p:nvSpPr>
          <p:cNvPr id="3" name="Content Placeholder 2"/>
          <p:cNvSpPr>
            <a:spLocks noGrp="1"/>
          </p:cNvSpPr>
          <p:nvPr>
            <p:ph idx="1"/>
          </p:nvPr>
        </p:nvSpPr>
        <p:spPr>
          <a:xfrm>
            <a:off x="677334" y="1567543"/>
            <a:ext cx="8596668" cy="4473819"/>
          </a:xfrm>
        </p:spPr>
        <p:txBody>
          <a:bodyPr/>
          <a:lstStyle/>
          <a:p>
            <a:r>
              <a:rPr lang="en-IN" dirty="0" smtClean="0"/>
              <a:t>Basics of Unit Test.</a:t>
            </a:r>
          </a:p>
          <a:p>
            <a:r>
              <a:rPr lang="en-IN" dirty="0" smtClean="0"/>
              <a:t>Basics of </a:t>
            </a:r>
            <a:r>
              <a:rPr lang="en-IN" dirty="0"/>
              <a:t>Integration </a:t>
            </a:r>
            <a:r>
              <a:rPr lang="en-IN" dirty="0" smtClean="0"/>
              <a:t>Test.</a:t>
            </a:r>
          </a:p>
          <a:p>
            <a:r>
              <a:rPr lang="en-IN" dirty="0" smtClean="0"/>
              <a:t>Testing Frameworks.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392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fontScale="90000"/>
          </a:bodyPr>
          <a:lstStyle/>
          <a:p>
            <a:r>
              <a:rPr lang="en-US" dirty="0"/>
              <a:t>Unit vs. Integration Testing</a:t>
            </a:r>
            <a:r>
              <a:rPr lang="en-IN" dirty="0"/>
              <a:t/>
            </a:r>
            <a:br>
              <a:rPr lang="en-IN" dirty="0"/>
            </a:br>
            <a:endParaRPr lang="en-IN" dirty="0"/>
          </a:p>
        </p:txBody>
      </p:sp>
      <p:sp>
        <p:nvSpPr>
          <p:cNvPr id="3" name="Content Placeholder 2"/>
          <p:cNvSpPr>
            <a:spLocks noGrp="1"/>
          </p:cNvSpPr>
          <p:nvPr>
            <p:ph idx="1"/>
          </p:nvPr>
        </p:nvSpPr>
        <p:spPr>
          <a:xfrm>
            <a:off x="677334" y="1645921"/>
            <a:ext cx="8596668" cy="4395442"/>
          </a:xfrm>
        </p:spPr>
        <p:txBody>
          <a:bodyPr/>
          <a:lstStyle/>
          <a:p>
            <a:r>
              <a:rPr lang="en-US" dirty="0"/>
              <a:t>Unit tests exercise and test a single piece of </a:t>
            </a:r>
            <a:r>
              <a:rPr lang="en-US" dirty="0" smtClean="0"/>
              <a:t>code.</a:t>
            </a:r>
            <a:endParaRPr lang="en-US" dirty="0"/>
          </a:p>
          <a:p>
            <a:endParaRPr lang="en-US" dirty="0"/>
          </a:p>
          <a:p>
            <a:r>
              <a:rPr lang="en-US" dirty="0"/>
              <a:t>Integration tests exercise and test many units of code that work together as a </a:t>
            </a:r>
            <a:r>
              <a:rPr lang="en-US" dirty="0" smtClean="0"/>
              <a:t>whole.</a:t>
            </a:r>
            <a:endParaRPr lang="en-US" dirty="0"/>
          </a:p>
          <a:p>
            <a:pPr marL="0" indent="0">
              <a:buNone/>
            </a:pPr>
            <a:endParaRPr lang="en-US" dirty="0"/>
          </a:p>
          <a:p>
            <a:pPr marL="0" indent="0">
              <a:buNone/>
            </a:pPr>
            <a:r>
              <a:rPr lang="en-IN" dirty="0"/>
              <a:t/>
            </a:r>
            <a:br>
              <a:rPr lang="en-IN"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863180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fontScale="90000"/>
          </a:bodyPr>
          <a:lstStyle/>
          <a:p>
            <a:r>
              <a:rPr lang="en-IN" dirty="0" err="1" smtClean="0"/>
              <a:t>JustMock</a:t>
            </a:r>
            <a:r>
              <a:rPr lang="en-IN" dirty="0"/>
              <a:t/>
            </a:r>
            <a:br>
              <a:rPr lang="en-IN" dirty="0"/>
            </a:br>
            <a:endParaRPr lang="en-IN" dirty="0"/>
          </a:p>
        </p:txBody>
      </p:sp>
      <p:sp>
        <p:nvSpPr>
          <p:cNvPr id="3" name="Content Placeholder 2"/>
          <p:cNvSpPr>
            <a:spLocks noGrp="1"/>
          </p:cNvSpPr>
          <p:nvPr>
            <p:ph idx="1"/>
          </p:nvPr>
        </p:nvSpPr>
        <p:spPr>
          <a:xfrm>
            <a:off x="677334" y="1645921"/>
            <a:ext cx="8596668" cy="4395442"/>
          </a:xfrm>
        </p:spPr>
        <p:txBody>
          <a:bodyPr/>
          <a:lstStyle/>
          <a:p>
            <a:r>
              <a:rPr lang="en-IN" b="1" dirty="0" err="1"/>
              <a:t>Telerik</a:t>
            </a:r>
            <a:r>
              <a:rPr lang="en-IN" b="1" dirty="0"/>
              <a:t> </a:t>
            </a:r>
            <a:r>
              <a:rPr lang="en-IN" b="1" dirty="0" err="1"/>
              <a:t>JustMock</a:t>
            </a:r>
            <a:r>
              <a:rPr lang="en-IN" dirty="0"/>
              <a:t> is an easy to use mocking tool from </a:t>
            </a:r>
            <a:r>
              <a:rPr lang="en-IN" dirty="0" err="1"/>
              <a:t>Telerik</a:t>
            </a:r>
            <a:r>
              <a:rPr lang="en-IN" dirty="0"/>
              <a:t> designed to help you create better unit </a:t>
            </a:r>
            <a:r>
              <a:rPr lang="en-IN" dirty="0" smtClean="0"/>
              <a:t>tests.</a:t>
            </a:r>
          </a:p>
          <a:p>
            <a:pPr marL="0" indent="0">
              <a:buNone/>
            </a:pPr>
            <a:endParaRPr lang="en-US" dirty="0"/>
          </a:p>
          <a:p>
            <a:r>
              <a:rPr lang="en-IN" dirty="0"/>
              <a:t>The </a:t>
            </a:r>
            <a:r>
              <a:rPr lang="en-IN" b="1" dirty="0" err="1"/>
              <a:t>Telerik</a:t>
            </a:r>
            <a:r>
              <a:rPr lang="en-IN" b="1" dirty="0"/>
              <a:t> </a:t>
            </a:r>
            <a:r>
              <a:rPr lang="en-IN" b="1" dirty="0" err="1"/>
              <a:t>JustMock</a:t>
            </a:r>
            <a:r>
              <a:rPr lang="en-IN" dirty="0"/>
              <a:t> API is completely </a:t>
            </a:r>
            <a:r>
              <a:rPr lang="en-IN" dirty="0">
                <a:hlinkClick r:id="rId2"/>
              </a:rPr>
              <a:t>AAA</a:t>
            </a:r>
            <a:r>
              <a:rPr lang="en-IN" dirty="0"/>
              <a:t> (Arrange/Act/Assert) </a:t>
            </a:r>
            <a:r>
              <a:rPr lang="en-IN" dirty="0" smtClean="0"/>
              <a:t>oriented.</a:t>
            </a:r>
            <a:endParaRPr lang="en-US" dirty="0"/>
          </a:p>
          <a:p>
            <a:pPr marL="0" indent="0">
              <a:buNone/>
            </a:pPr>
            <a:r>
              <a:rPr lang="en-IN" dirty="0"/>
              <a:t/>
            </a:r>
            <a:br>
              <a:rPr lang="en-IN" dirty="0"/>
            </a:b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3892208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fontScale="90000"/>
          </a:bodyPr>
          <a:lstStyle/>
          <a:p>
            <a:r>
              <a:rPr lang="en-IN" dirty="0" err="1" smtClean="0"/>
              <a:t>JustMock</a:t>
            </a:r>
            <a:r>
              <a:rPr lang="en-IN" dirty="0" smtClean="0"/>
              <a:t> – Installation and setup</a:t>
            </a:r>
            <a:r>
              <a:rPr lang="en-IN" dirty="0"/>
              <a:t/>
            </a:r>
            <a:br>
              <a:rPr lang="en-IN" dirty="0"/>
            </a:br>
            <a:endParaRPr lang="en-IN" dirty="0"/>
          </a:p>
        </p:txBody>
      </p:sp>
      <p:sp>
        <p:nvSpPr>
          <p:cNvPr id="3" name="Content Placeholder 2"/>
          <p:cNvSpPr>
            <a:spLocks noGrp="1"/>
          </p:cNvSpPr>
          <p:nvPr>
            <p:ph idx="1"/>
          </p:nvPr>
        </p:nvSpPr>
        <p:spPr>
          <a:xfrm>
            <a:off x="677334" y="1645921"/>
            <a:ext cx="8596668" cy="4395442"/>
          </a:xfrm>
        </p:spPr>
        <p:txBody>
          <a:bodyPr/>
          <a:lstStyle/>
          <a:p>
            <a:r>
              <a:rPr lang="en-IN" dirty="0" smtClean="0"/>
              <a:t>Download the windows </a:t>
            </a:r>
            <a:r>
              <a:rPr lang="en-IN" dirty="0"/>
              <a:t>installer </a:t>
            </a:r>
            <a:r>
              <a:rPr lang="en-IN" dirty="0"/>
              <a:t>from </a:t>
            </a:r>
            <a:r>
              <a:rPr lang="en-IN" dirty="0" smtClean="0">
                <a:hlinkClick r:id="rId2"/>
              </a:rPr>
              <a:t>www.telerik.com</a:t>
            </a:r>
            <a:r>
              <a:rPr lang="en-IN" dirty="0" smtClean="0"/>
              <a:t> using the free account.</a:t>
            </a:r>
          </a:p>
          <a:p>
            <a:r>
              <a:rPr lang="en-IN" dirty="0"/>
              <a:t> </a:t>
            </a:r>
            <a:r>
              <a:rPr lang="en-IN" dirty="0" smtClean="0"/>
              <a:t>Add </a:t>
            </a:r>
            <a:r>
              <a:rPr lang="en-IN" dirty="0"/>
              <a:t>a reference to </a:t>
            </a:r>
            <a:r>
              <a:rPr lang="en-IN" dirty="0" smtClean="0"/>
              <a:t>Telerik.JustMock.dll to the project from </a:t>
            </a:r>
            <a:r>
              <a:rPr lang="en-IN" dirty="0"/>
              <a:t>installation directory under the Libraries folder (by default C:\Program Files\</a:t>
            </a:r>
            <a:r>
              <a:rPr lang="en-IN" dirty="0" err="1"/>
              <a:t>Telerik</a:t>
            </a:r>
            <a:r>
              <a:rPr lang="en-IN" dirty="0"/>
              <a:t>\</a:t>
            </a:r>
            <a:r>
              <a:rPr lang="en-IN" dirty="0" err="1"/>
              <a:t>JustMock</a:t>
            </a:r>
            <a:r>
              <a:rPr lang="en-IN" dirty="0"/>
              <a:t>\Libraries</a:t>
            </a:r>
            <a:r>
              <a:rPr lang="en-IN" dirty="0" smtClean="0"/>
              <a:t>\).</a:t>
            </a:r>
          </a:p>
          <a:p>
            <a:r>
              <a:rPr lang="en-IN" dirty="0"/>
              <a:t>When you install </a:t>
            </a:r>
            <a:r>
              <a:rPr lang="en-IN" dirty="0" err="1"/>
              <a:t>Telerik</a:t>
            </a:r>
            <a:r>
              <a:rPr lang="en-IN" dirty="0"/>
              <a:t> </a:t>
            </a:r>
            <a:r>
              <a:rPr lang="en-IN" dirty="0" err="1"/>
              <a:t>JustMock</a:t>
            </a:r>
            <a:r>
              <a:rPr lang="en-IN" dirty="0"/>
              <a:t>, you also get a </a:t>
            </a:r>
            <a:r>
              <a:rPr lang="en-IN" dirty="0" err="1"/>
              <a:t>JustMock</a:t>
            </a:r>
            <a:r>
              <a:rPr lang="en-IN" dirty="0"/>
              <a:t> Visual Studio extension. It will deploy a </a:t>
            </a:r>
            <a:r>
              <a:rPr lang="en-IN" dirty="0" err="1"/>
              <a:t>JustMock</a:t>
            </a:r>
            <a:r>
              <a:rPr lang="en-IN" dirty="0"/>
              <a:t> menu inside Visual Studio.</a:t>
            </a:r>
            <a:endParaRPr lang="en-IN" dirty="0" smtClean="0"/>
          </a:p>
          <a:p>
            <a:pPr marL="0" indent="0">
              <a:buNone/>
            </a:pPr>
            <a:endParaRPr lang="en-US" dirty="0"/>
          </a:p>
          <a:p>
            <a:pPr marL="0" indent="0">
              <a:buNone/>
            </a:pPr>
            <a:r>
              <a:rPr lang="en-IN" dirty="0"/>
              <a:t/>
            </a:r>
            <a:br>
              <a:rPr lang="en-IN" dirty="0"/>
            </a:b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410749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fontScale="90000"/>
          </a:bodyPr>
          <a:lstStyle/>
          <a:p>
            <a:r>
              <a:rPr lang="en-IN" dirty="0" err="1" smtClean="0"/>
              <a:t>JustMock</a:t>
            </a:r>
            <a:r>
              <a:rPr lang="en-IN" dirty="0" smtClean="0"/>
              <a:t> – Installation and setup</a:t>
            </a:r>
            <a:r>
              <a:rPr lang="en-IN" dirty="0"/>
              <a:t/>
            </a:r>
            <a:br>
              <a:rPr lang="en-IN" dirty="0"/>
            </a:br>
            <a:endParaRPr lang="en-IN" dirty="0"/>
          </a:p>
        </p:txBody>
      </p:sp>
      <p:sp>
        <p:nvSpPr>
          <p:cNvPr id="3" name="Content Placeholder 2"/>
          <p:cNvSpPr>
            <a:spLocks noGrp="1"/>
          </p:cNvSpPr>
          <p:nvPr>
            <p:ph idx="1"/>
          </p:nvPr>
        </p:nvSpPr>
        <p:spPr>
          <a:xfrm>
            <a:off x="677334" y="1645921"/>
            <a:ext cx="8596668" cy="4395442"/>
          </a:xfrm>
        </p:spPr>
        <p:txBody>
          <a:bodyPr>
            <a:normAutofit lnSpcReduction="10000"/>
          </a:bodyPr>
          <a:lstStyle/>
          <a:p>
            <a:r>
              <a:rPr lang="en-IN" dirty="0" smtClean="0"/>
              <a:t>Download the windows </a:t>
            </a:r>
            <a:r>
              <a:rPr lang="en-IN" dirty="0"/>
              <a:t>installer </a:t>
            </a:r>
            <a:r>
              <a:rPr lang="en-IN" dirty="0"/>
              <a:t>from </a:t>
            </a:r>
            <a:r>
              <a:rPr lang="en-IN" dirty="0" smtClean="0">
                <a:hlinkClick r:id="rId2"/>
              </a:rPr>
              <a:t>www.telerik.com</a:t>
            </a:r>
            <a:r>
              <a:rPr lang="en-IN" dirty="0" smtClean="0"/>
              <a:t> using the free account.</a:t>
            </a:r>
          </a:p>
          <a:p>
            <a:r>
              <a:rPr lang="en-IN" dirty="0"/>
              <a:t> </a:t>
            </a:r>
            <a:r>
              <a:rPr lang="en-IN" dirty="0" smtClean="0"/>
              <a:t>Add </a:t>
            </a:r>
            <a:r>
              <a:rPr lang="en-IN" dirty="0"/>
              <a:t>a reference to </a:t>
            </a:r>
            <a:r>
              <a:rPr lang="en-IN" dirty="0" smtClean="0"/>
              <a:t>Telerik.JustMock.dll to the project from </a:t>
            </a:r>
            <a:r>
              <a:rPr lang="en-IN" dirty="0"/>
              <a:t>installation directory under the Libraries folder (by default C:\Program Files\</a:t>
            </a:r>
            <a:r>
              <a:rPr lang="en-IN" dirty="0" err="1"/>
              <a:t>Telerik</a:t>
            </a:r>
            <a:r>
              <a:rPr lang="en-IN" dirty="0"/>
              <a:t>\</a:t>
            </a:r>
            <a:r>
              <a:rPr lang="en-IN" dirty="0" err="1"/>
              <a:t>JustMock</a:t>
            </a:r>
            <a:r>
              <a:rPr lang="en-IN" dirty="0"/>
              <a:t>\Libraries</a:t>
            </a:r>
            <a:r>
              <a:rPr lang="en-IN" dirty="0" smtClean="0"/>
              <a:t>\).</a:t>
            </a:r>
          </a:p>
          <a:p>
            <a:r>
              <a:rPr lang="en-IN" dirty="0"/>
              <a:t>When you install </a:t>
            </a:r>
            <a:r>
              <a:rPr lang="en-IN" dirty="0" err="1"/>
              <a:t>Telerik</a:t>
            </a:r>
            <a:r>
              <a:rPr lang="en-IN" dirty="0"/>
              <a:t> </a:t>
            </a:r>
            <a:r>
              <a:rPr lang="en-IN" dirty="0" err="1"/>
              <a:t>JustMock</a:t>
            </a:r>
            <a:r>
              <a:rPr lang="en-IN" dirty="0"/>
              <a:t>, you also get a </a:t>
            </a:r>
            <a:r>
              <a:rPr lang="en-IN" dirty="0" err="1"/>
              <a:t>JustMock</a:t>
            </a:r>
            <a:r>
              <a:rPr lang="en-IN" dirty="0"/>
              <a:t> Visual Studio extension. It will deploy a </a:t>
            </a:r>
            <a:r>
              <a:rPr lang="en-IN" dirty="0" err="1"/>
              <a:t>JustMock</a:t>
            </a:r>
            <a:r>
              <a:rPr lang="en-IN" dirty="0"/>
              <a:t> menu inside Visual Studio</a:t>
            </a:r>
            <a:r>
              <a:rPr lang="en-IN" dirty="0" smtClean="0"/>
              <a:t>.</a:t>
            </a:r>
          </a:p>
          <a:p>
            <a:r>
              <a:rPr lang="en-IN" dirty="0">
                <a:hlinkClick r:id="rId3"/>
              </a:rPr>
              <a:t>http://</a:t>
            </a:r>
            <a:r>
              <a:rPr lang="en-IN" dirty="0" smtClean="0">
                <a:hlinkClick r:id="rId3"/>
              </a:rPr>
              <a:t>docs.telerik.com/help/justmock/getting-started-using-telerik-justmock-in-your-test-project.html</a:t>
            </a:r>
            <a:endParaRPr lang="en-IN" dirty="0" smtClean="0"/>
          </a:p>
          <a:p>
            <a:endParaRPr lang="en-IN" dirty="0" smtClean="0"/>
          </a:p>
          <a:p>
            <a:pPr marL="0" indent="0">
              <a:buNone/>
            </a:pPr>
            <a:endParaRPr lang="en-US" dirty="0"/>
          </a:p>
          <a:p>
            <a:pPr marL="0" indent="0">
              <a:buNone/>
            </a:pPr>
            <a:r>
              <a:rPr lang="en-IN" dirty="0"/>
              <a:t/>
            </a:r>
            <a:br>
              <a:rPr lang="en-IN" dirty="0"/>
            </a:br>
            <a:endParaRPr lang="en-I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2296588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4880"/>
          </a:xfrm>
        </p:spPr>
        <p:txBody>
          <a:bodyPr>
            <a:normAutofit fontScale="90000"/>
          </a:bodyPr>
          <a:lstStyle/>
          <a:p>
            <a:r>
              <a:rPr lang="en-IN" dirty="0" err="1" smtClean="0"/>
              <a:t>JustMock</a:t>
            </a:r>
            <a:r>
              <a:rPr lang="en-IN" dirty="0" smtClean="0"/>
              <a:t> – Test Method</a:t>
            </a:r>
            <a:r>
              <a:rPr lang="en-IN" dirty="0"/>
              <a:t/>
            </a:r>
            <a:br>
              <a:rPr lang="en-IN" dirty="0"/>
            </a:br>
            <a:endParaRPr lang="en-IN" dirty="0"/>
          </a:p>
        </p:txBody>
      </p:sp>
      <p:sp>
        <p:nvSpPr>
          <p:cNvPr id="3" name="Content Placeholder 2"/>
          <p:cNvSpPr>
            <a:spLocks noGrp="1"/>
          </p:cNvSpPr>
          <p:nvPr>
            <p:ph idx="1"/>
          </p:nvPr>
        </p:nvSpPr>
        <p:spPr>
          <a:xfrm>
            <a:off x="677334" y="1306286"/>
            <a:ext cx="8596668" cy="5551715"/>
          </a:xfrm>
        </p:spPr>
        <p:txBody>
          <a:bodyPr>
            <a:normAutofit fontScale="92500" lnSpcReduction="20000"/>
          </a:bodyPr>
          <a:lstStyle/>
          <a:p>
            <a:pPr marL="0" indent="0">
              <a:buNone/>
            </a:pPr>
            <a:r>
              <a:rPr lang="en-IN" dirty="0" smtClean="0"/>
              <a:t>[</a:t>
            </a:r>
            <a:r>
              <a:rPr lang="en-IN" dirty="0" err="1" smtClean="0">
                <a:solidFill>
                  <a:schemeClr val="accent4"/>
                </a:solidFill>
              </a:rPr>
              <a:t>TestMethod</a:t>
            </a:r>
            <a:r>
              <a:rPr lang="en-IN" dirty="0" smtClean="0"/>
              <a:t>]</a:t>
            </a:r>
          </a:p>
          <a:p>
            <a:pPr marL="0" indent="0">
              <a:buNone/>
            </a:pPr>
            <a:r>
              <a:rPr lang="en-IN" dirty="0"/>
              <a:t>public void </a:t>
            </a:r>
            <a:r>
              <a:rPr lang="en-IN" dirty="0" err="1" smtClean="0"/>
              <a:t>Converter_Success</a:t>
            </a:r>
            <a:r>
              <a:rPr lang="en-IN" dirty="0" smtClean="0"/>
              <a:t>()</a:t>
            </a:r>
          </a:p>
          <a:p>
            <a:pPr marL="0" indent="0">
              <a:buNone/>
            </a:pPr>
            <a:r>
              <a:rPr lang="en-IN" dirty="0"/>
              <a:t>{</a:t>
            </a:r>
            <a:endParaRPr lang="en-IN" dirty="0" smtClean="0"/>
          </a:p>
          <a:p>
            <a:pPr marL="0" indent="0">
              <a:buNone/>
            </a:pPr>
            <a:r>
              <a:rPr lang="en-IN" dirty="0" smtClean="0"/>
              <a:t>//Step 1. Creating a proxy of the class to be mocked.</a:t>
            </a:r>
            <a:r>
              <a:rPr lang="en-IN" dirty="0"/>
              <a:t/>
            </a:r>
            <a:br>
              <a:rPr lang="en-IN" dirty="0"/>
            </a:br>
            <a:r>
              <a:rPr lang="en-IN" dirty="0"/>
              <a:t> </a:t>
            </a:r>
            <a:r>
              <a:rPr lang="en-IN" dirty="0">
                <a:solidFill>
                  <a:schemeClr val="accent4"/>
                </a:solidFill>
              </a:rPr>
              <a:t>ILoginService service = Mock.Create&lt;ILoginService</a:t>
            </a:r>
            <a:r>
              <a:rPr lang="en-IN" dirty="0" smtClean="0">
                <a:solidFill>
                  <a:schemeClr val="accent4"/>
                </a:solidFill>
              </a:rPr>
              <a:t>&gt;();</a:t>
            </a:r>
          </a:p>
          <a:p>
            <a:pPr marL="0" indent="0">
              <a:buNone/>
            </a:pPr>
            <a:endParaRPr lang="en-IN" dirty="0"/>
          </a:p>
          <a:p>
            <a:pPr marL="0" indent="0">
              <a:buNone/>
            </a:pPr>
            <a:r>
              <a:rPr lang="en-IN" dirty="0" smtClean="0"/>
              <a:t>//Step 2: Set that when the Converter method is called, it should return the value 50.</a:t>
            </a:r>
            <a:endParaRPr lang="en-IN" dirty="0"/>
          </a:p>
          <a:p>
            <a:pPr marL="0" indent="0">
              <a:buNone/>
            </a:pPr>
            <a:r>
              <a:rPr lang="en-IN" dirty="0" smtClean="0"/>
              <a:t>  </a:t>
            </a:r>
            <a:r>
              <a:rPr lang="en-IN" dirty="0">
                <a:solidFill>
                  <a:schemeClr val="accent4"/>
                </a:solidFill>
              </a:rPr>
              <a:t>Mock.Arrange(() </a:t>
            </a:r>
            <a:r>
              <a:rPr lang="en-IN" dirty="0" smtClean="0">
                <a:solidFill>
                  <a:schemeClr val="accent4"/>
                </a:solidFill>
              </a:rPr>
              <a:t>=&gt; </a:t>
            </a:r>
            <a:r>
              <a:rPr lang="en-IN" dirty="0" err="1" smtClean="0">
                <a:solidFill>
                  <a:schemeClr val="accent4"/>
                </a:solidFill>
              </a:rPr>
              <a:t>service.Converter</a:t>
            </a:r>
            <a:r>
              <a:rPr lang="en-IN" dirty="0" smtClean="0">
                <a:solidFill>
                  <a:schemeClr val="accent4"/>
                </a:solidFill>
              </a:rPr>
              <a:t>(arg1)).Returns(50);</a:t>
            </a:r>
          </a:p>
          <a:p>
            <a:pPr marL="0" indent="0">
              <a:buNone/>
            </a:pPr>
            <a:endParaRPr lang="en-IN" dirty="0">
              <a:solidFill>
                <a:schemeClr val="accent4"/>
              </a:solidFill>
            </a:endParaRPr>
          </a:p>
          <a:p>
            <a:pPr marL="0" indent="0">
              <a:buNone/>
            </a:pPr>
            <a:r>
              <a:rPr lang="en-IN" dirty="0" smtClean="0"/>
              <a:t>//Step 3: Create instance of the class to be tested.</a:t>
            </a:r>
            <a:endParaRPr lang="en-IN" dirty="0"/>
          </a:p>
          <a:p>
            <a:pPr marL="0" indent="0">
              <a:buNone/>
            </a:pPr>
            <a:r>
              <a:rPr lang="en-IN" dirty="0" smtClean="0">
                <a:solidFill>
                  <a:schemeClr val="accent4"/>
                </a:solidFill>
              </a:rPr>
              <a:t>SecurityHandler </a:t>
            </a:r>
            <a:r>
              <a:rPr lang="en-IN" dirty="0">
                <a:solidFill>
                  <a:schemeClr val="accent4"/>
                </a:solidFill>
              </a:rPr>
              <a:t>handler = new SecurityHandler(service</a:t>
            </a:r>
            <a:r>
              <a:rPr lang="en-IN" dirty="0" smtClean="0">
                <a:solidFill>
                  <a:schemeClr val="accent4"/>
                </a:solidFill>
              </a:rPr>
              <a:t>); </a:t>
            </a:r>
          </a:p>
          <a:p>
            <a:pPr marL="0" indent="0">
              <a:buNone/>
            </a:pPr>
            <a:endParaRPr lang="en-IN" dirty="0">
              <a:solidFill>
                <a:schemeClr val="accent4"/>
              </a:solidFill>
            </a:endParaRPr>
          </a:p>
          <a:p>
            <a:pPr marL="0" indent="0">
              <a:buNone/>
            </a:pPr>
            <a:r>
              <a:rPr lang="en-IN" dirty="0"/>
              <a:t>//Step 4: Call the method to be tested.</a:t>
            </a:r>
          </a:p>
          <a:p>
            <a:pPr marL="0" indent="0">
              <a:buNone/>
            </a:pPr>
            <a:r>
              <a:rPr lang="en-IN" dirty="0" smtClean="0">
                <a:solidFill>
                  <a:schemeClr val="accent4"/>
                </a:solidFill>
              </a:rPr>
              <a:t> </a:t>
            </a:r>
            <a:r>
              <a:rPr lang="en-IN" dirty="0" err="1" smtClean="0">
                <a:solidFill>
                  <a:schemeClr val="accent4"/>
                </a:solidFill>
              </a:rPr>
              <a:t>int</a:t>
            </a:r>
            <a:r>
              <a:rPr lang="en-IN" dirty="0" smtClean="0">
                <a:solidFill>
                  <a:schemeClr val="accent4"/>
                </a:solidFill>
              </a:rPr>
              <a:t> result= </a:t>
            </a:r>
            <a:r>
              <a:rPr lang="en-IN" dirty="0" err="1" smtClean="0">
                <a:solidFill>
                  <a:schemeClr val="accent4"/>
                </a:solidFill>
              </a:rPr>
              <a:t>handler.LoginUser</a:t>
            </a:r>
            <a:r>
              <a:rPr lang="en-IN" dirty="0" smtClean="0">
                <a:solidFill>
                  <a:schemeClr val="accent4"/>
                </a:solidFill>
              </a:rPr>
              <a:t>(“arg1”);</a:t>
            </a:r>
          </a:p>
          <a:p>
            <a:pPr marL="0" indent="0">
              <a:buNone/>
            </a:pPr>
            <a:endParaRPr lang="en-IN" dirty="0" smtClean="0">
              <a:solidFill>
                <a:schemeClr val="accent4"/>
              </a:solidFill>
            </a:endParaRPr>
          </a:p>
          <a:p>
            <a:pPr marL="0" indent="0">
              <a:buNone/>
            </a:pPr>
            <a:r>
              <a:rPr lang="en-IN" dirty="0" smtClean="0"/>
              <a:t>//Step 4: Assert the values.</a:t>
            </a:r>
          </a:p>
          <a:p>
            <a:pPr marL="0" indent="0">
              <a:buNone/>
            </a:pPr>
            <a:r>
              <a:rPr lang="en-IN" dirty="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948276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401352" cy="840377"/>
          </a:xfrm>
        </p:spPr>
        <p:txBody>
          <a:bodyPr/>
          <a:lstStyle/>
          <a:p>
            <a:r>
              <a:rPr lang="en-US" dirty="0" smtClean="0"/>
              <a:t>Software Test Types</a:t>
            </a:r>
            <a:endParaRPr lang="en-IN" dirty="0"/>
          </a:p>
        </p:txBody>
      </p:sp>
      <p:sp>
        <p:nvSpPr>
          <p:cNvPr id="3" name="Content Placeholder 2"/>
          <p:cNvSpPr>
            <a:spLocks noGrp="1"/>
          </p:cNvSpPr>
          <p:nvPr>
            <p:ph idx="1"/>
          </p:nvPr>
        </p:nvSpPr>
        <p:spPr>
          <a:xfrm>
            <a:off x="677334" y="1763487"/>
            <a:ext cx="8596668" cy="4277876"/>
          </a:xfrm>
        </p:spPr>
        <p:txBody>
          <a:bodyPr>
            <a:normAutofit fontScale="92500" lnSpcReduction="10000"/>
          </a:bodyPr>
          <a:lstStyle/>
          <a:p>
            <a:pPr>
              <a:lnSpc>
                <a:spcPct val="90000"/>
              </a:lnSpc>
            </a:pPr>
            <a:r>
              <a:rPr lang="en-US" sz="2800" dirty="0"/>
              <a:t>Unit Testing</a:t>
            </a:r>
          </a:p>
          <a:p>
            <a:pPr lvl="1">
              <a:lnSpc>
                <a:spcPct val="90000"/>
              </a:lnSpc>
            </a:pPr>
            <a:r>
              <a:rPr lang="en-US" sz="2400" dirty="0"/>
              <a:t>Tests </a:t>
            </a:r>
            <a:r>
              <a:rPr lang="en-US" sz="2400" dirty="0" smtClean="0"/>
              <a:t>a small unit </a:t>
            </a:r>
            <a:r>
              <a:rPr lang="en-US" sz="2400" dirty="0"/>
              <a:t>of code, such as a </a:t>
            </a:r>
            <a:r>
              <a:rPr lang="en-US" sz="2400" dirty="0" smtClean="0"/>
              <a:t>method.</a:t>
            </a:r>
            <a:endParaRPr lang="en-US" sz="2400" dirty="0"/>
          </a:p>
          <a:p>
            <a:pPr>
              <a:lnSpc>
                <a:spcPct val="90000"/>
              </a:lnSpc>
              <a:buNone/>
            </a:pPr>
            <a:r>
              <a:rPr lang="en-US" sz="2800" dirty="0"/>
              <a:t>	</a:t>
            </a:r>
          </a:p>
          <a:p>
            <a:pPr>
              <a:lnSpc>
                <a:spcPct val="90000"/>
              </a:lnSpc>
            </a:pPr>
            <a:r>
              <a:rPr lang="en-US" sz="2800" dirty="0"/>
              <a:t>Integration Testing</a:t>
            </a:r>
          </a:p>
          <a:p>
            <a:pPr lvl="1">
              <a:lnSpc>
                <a:spcPct val="90000"/>
              </a:lnSpc>
            </a:pPr>
            <a:r>
              <a:rPr lang="en-US" sz="2400" dirty="0"/>
              <a:t>Tests two or more software modules as a </a:t>
            </a:r>
            <a:r>
              <a:rPr lang="en-US" sz="2400" dirty="0" smtClean="0"/>
              <a:t>group.</a:t>
            </a:r>
            <a:endParaRPr lang="en-US" sz="2400" dirty="0"/>
          </a:p>
          <a:p>
            <a:pPr>
              <a:lnSpc>
                <a:spcPct val="90000"/>
              </a:lnSpc>
              <a:buNone/>
            </a:pPr>
            <a:r>
              <a:rPr lang="en-US" sz="2800" dirty="0"/>
              <a:t>	</a:t>
            </a:r>
          </a:p>
          <a:p>
            <a:pPr>
              <a:lnSpc>
                <a:spcPct val="90000"/>
              </a:lnSpc>
            </a:pPr>
            <a:r>
              <a:rPr lang="en-US" sz="2800" dirty="0"/>
              <a:t>User Acceptance </a:t>
            </a:r>
            <a:r>
              <a:rPr lang="en-US" sz="2800" dirty="0" smtClean="0"/>
              <a:t>Testing (UAT)</a:t>
            </a:r>
            <a:endParaRPr lang="en-US" sz="2800" dirty="0"/>
          </a:p>
          <a:p>
            <a:pPr lvl="1">
              <a:lnSpc>
                <a:spcPct val="90000"/>
              </a:lnSpc>
            </a:pPr>
            <a:r>
              <a:rPr lang="en-US" sz="2400" dirty="0"/>
              <a:t>Tests performed by end users to validate specific </a:t>
            </a:r>
            <a:r>
              <a:rPr lang="en-US" sz="2400" dirty="0" smtClean="0"/>
              <a:t>features.</a:t>
            </a:r>
            <a:endParaRPr lang="en-US" sz="2400" dirty="0"/>
          </a:p>
          <a:p>
            <a:pPr>
              <a:lnSpc>
                <a:spcPct val="90000"/>
              </a:lnSpc>
            </a:pPr>
            <a:endParaRPr lang="en-US" sz="1600" dirty="0"/>
          </a:p>
          <a:p>
            <a:pPr marL="0" indent="0">
              <a:buNone/>
            </a:pP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2862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63021" cy="853440"/>
          </a:xfrm>
        </p:spPr>
        <p:txBody>
          <a:bodyPr/>
          <a:lstStyle/>
          <a:p>
            <a:r>
              <a:rPr lang="en-IN" b="1" dirty="0" smtClean="0"/>
              <a:t>Unit Test Definitions</a:t>
            </a:r>
            <a:endParaRPr lang="en-IN" dirty="0"/>
          </a:p>
        </p:txBody>
      </p:sp>
      <p:sp>
        <p:nvSpPr>
          <p:cNvPr id="3" name="Content Placeholder 2"/>
          <p:cNvSpPr>
            <a:spLocks noGrp="1"/>
          </p:cNvSpPr>
          <p:nvPr>
            <p:ph idx="1"/>
          </p:nvPr>
        </p:nvSpPr>
        <p:spPr>
          <a:xfrm>
            <a:off x="677334" y="1580607"/>
            <a:ext cx="8596668" cy="4460756"/>
          </a:xfrm>
        </p:spPr>
        <p:txBody>
          <a:bodyPr>
            <a:normAutofit/>
          </a:bodyPr>
          <a:lstStyle/>
          <a:p>
            <a:r>
              <a:rPr lang="en-US" dirty="0"/>
              <a:t>U</a:t>
            </a:r>
            <a:r>
              <a:rPr lang="en-US" b="1" dirty="0"/>
              <a:t>nit testing </a:t>
            </a:r>
            <a:r>
              <a:rPr lang="en-US" dirty="0"/>
              <a:t>is a method by which individual units of source code are tested to determine if they are fit for </a:t>
            </a:r>
            <a:r>
              <a:rPr lang="en-US" dirty="0" smtClean="0"/>
              <a:t>use.</a:t>
            </a:r>
          </a:p>
          <a:p>
            <a:pPr marL="0" indent="0">
              <a:buNone/>
            </a:pPr>
            <a:endParaRPr lang="en-US" dirty="0" smtClean="0"/>
          </a:p>
          <a:p>
            <a:pPr>
              <a:lnSpc>
                <a:spcPct val="90000"/>
              </a:lnSpc>
            </a:pPr>
            <a:r>
              <a:rPr lang="en-US" b="1" dirty="0" smtClean="0"/>
              <a:t>Unit</a:t>
            </a:r>
            <a:r>
              <a:rPr lang="en-US" dirty="0" smtClean="0"/>
              <a:t> </a:t>
            </a:r>
            <a:r>
              <a:rPr lang="en-US" b="1" dirty="0"/>
              <a:t>test</a:t>
            </a:r>
            <a:r>
              <a:rPr lang="en-US" dirty="0"/>
              <a:t> is a piece of code that invokes the method or class being tested and then checks some assumptions about the logical behavior of that method or class. </a:t>
            </a:r>
            <a:endParaRPr lang="en-US" dirty="0" smtClean="0"/>
          </a:p>
          <a:p>
            <a:pPr marL="0" indent="0">
              <a:lnSpc>
                <a:spcPct val="90000"/>
              </a:lnSpc>
              <a:buNone/>
            </a:pPr>
            <a:endParaRPr lang="en-US" dirty="0" smtClean="0"/>
          </a:p>
          <a:p>
            <a:pPr>
              <a:lnSpc>
                <a:spcPct val="90000"/>
              </a:lnSpc>
            </a:pPr>
            <a:r>
              <a:rPr lang="en-US" b="1" dirty="0" smtClean="0"/>
              <a:t>Unit </a:t>
            </a:r>
            <a:r>
              <a:rPr lang="en-US" dirty="0" smtClean="0"/>
              <a:t>is </a:t>
            </a:r>
            <a:r>
              <a:rPr lang="en-US" dirty="0"/>
              <a:t>the smallest testable part of an application. A unit may be an individual function or </a:t>
            </a:r>
            <a:r>
              <a:rPr lang="en-US" dirty="0" smtClean="0"/>
              <a:t>method. Unit </a:t>
            </a:r>
            <a:r>
              <a:rPr lang="en-US" dirty="0"/>
              <a:t>tests are created by programmers and not for end users.</a:t>
            </a: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414795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127032" cy="853440"/>
          </a:xfrm>
        </p:spPr>
        <p:txBody>
          <a:bodyPr>
            <a:normAutofit/>
          </a:bodyPr>
          <a:lstStyle/>
          <a:p>
            <a:r>
              <a:rPr lang="en-US" dirty="0" smtClean="0"/>
              <a:t>Advantages </a:t>
            </a:r>
            <a:r>
              <a:rPr lang="en-US" dirty="0"/>
              <a:t>of a Good Unit Test</a:t>
            </a:r>
            <a:endParaRPr lang="en-IN" dirty="0"/>
          </a:p>
        </p:txBody>
      </p:sp>
      <p:sp>
        <p:nvSpPr>
          <p:cNvPr id="3" name="Content Placeholder 2"/>
          <p:cNvSpPr>
            <a:spLocks noGrp="1"/>
          </p:cNvSpPr>
          <p:nvPr>
            <p:ph idx="1"/>
          </p:nvPr>
        </p:nvSpPr>
        <p:spPr>
          <a:xfrm>
            <a:off x="677334" y="1632857"/>
            <a:ext cx="8596668" cy="4408505"/>
          </a:xfrm>
        </p:spPr>
        <p:txBody>
          <a:bodyPr/>
          <a:lstStyle/>
          <a:p>
            <a:r>
              <a:rPr lang="en-US" dirty="0"/>
              <a:t>It is Automated and </a:t>
            </a:r>
            <a:r>
              <a:rPr lang="en-US" dirty="0" smtClean="0"/>
              <a:t>Repeatable.</a:t>
            </a:r>
            <a:endParaRPr lang="en-US" dirty="0"/>
          </a:p>
          <a:p>
            <a:r>
              <a:rPr lang="en-US" dirty="0"/>
              <a:t>It is Easy to </a:t>
            </a:r>
            <a:r>
              <a:rPr lang="en-US" dirty="0" smtClean="0"/>
              <a:t>Implement.</a:t>
            </a:r>
            <a:endParaRPr lang="en-US" dirty="0"/>
          </a:p>
          <a:p>
            <a:r>
              <a:rPr lang="en-US" dirty="0"/>
              <a:t>It Can Be Run in the </a:t>
            </a:r>
            <a:r>
              <a:rPr lang="en-US" dirty="0" smtClean="0"/>
              <a:t>Future.</a:t>
            </a:r>
            <a:endParaRPr lang="en-US" dirty="0"/>
          </a:p>
          <a:p>
            <a:r>
              <a:rPr lang="en-US" dirty="0"/>
              <a:t>It Can Be Run by </a:t>
            </a:r>
            <a:r>
              <a:rPr lang="en-US" dirty="0" smtClean="0"/>
              <a:t>Anyone.</a:t>
            </a:r>
            <a:endParaRPr lang="en-US" dirty="0"/>
          </a:p>
          <a:p>
            <a:r>
              <a:rPr lang="en-US" dirty="0" smtClean="0"/>
              <a:t>It </a:t>
            </a:r>
            <a:r>
              <a:rPr lang="en-US" dirty="0"/>
              <a:t>Runs </a:t>
            </a:r>
            <a:r>
              <a:rPr lang="en-US" dirty="0" smtClean="0"/>
              <a:t>Quickly.</a:t>
            </a:r>
          </a:p>
          <a:p>
            <a:pPr lvl="0"/>
            <a:r>
              <a:rPr lang="en-IN" dirty="0"/>
              <a:t>Easy to </a:t>
            </a:r>
            <a:r>
              <a:rPr lang="en-IN" dirty="0" smtClean="0"/>
              <a:t>Debug.</a:t>
            </a:r>
            <a:endParaRPr lang="en-IN" dirty="0"/>
          </a:p>
          <a:p>
            <a:pPr lvl="0" fontAlgn="base"/>
            <a:r>
              <a:rPr lang="en-IN" dirty="0"/>
              <a:t>Errors can be found at the early stages of the software </a:t>
            </a:r>
            <a:r>
              <a:rPr lang="en-IN" dirty="0" smtClean="0"/>
              <a:t>development.</a:t>
            </a:r>
            <a:endParaRPr lang="en-IN" dirty="0"/>
          </a:p>
          <a:p>
            <a:r>
              <a:rPr lang="en-US" dirty="0"/>
              <a:t>Unit testing allows the programmer to re-factor code at a later </a:t>
            </a:r>
            <a:r>
              <a:rPr lang="en-US" dirty="0" smtClean="0"/>
              <a:t>time, </a:t>
            </a:r>
            <a:r>
              <a:rPr lang="en-US" dirty="0"/>
              <a:t>and make sure the module still works </a:t>
            </a:r>
            <a:r>
              <a:rPr lang="en-US" dirty="0" smtClean="0"/>
              <a:t>correctly.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305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609600"/>
            <a:ext cx="8490231" cy="735874"/>
          </a:xfrm>
        </p:spPr>
        <p:txBody>
          <a:bodyPr/>
          <a:lstStyle/>
          <a:p>
            <a:r>
              <a:rPr lang="en-IN" b="1" dirty="0"/>
              <a:t>Unit Testing Best Practices</a:t>
            </a:r>
            <a:endParaRPr lang="en-IN" dirty="0"/>
          </a:p>
        </p:txBody>
      </p:sp>
      <p:sp>
        <p:nvSpPr>
          <p:cNvPr id="3" name="Content Placeholder 2"/>
          <p:cNvSpPr>
            <a:spLocks noGrp="1"/>
          </p:cNvSpPr>
          <p:nvPr>
            <p:ph idx="1"/>
          </p:nvPr>
        </p:nvSpPr>
        <p:spPr>
          <a:xfrm>
            <a:off x="677334" y="1750423"/>
            <a:ext cx="8596668" cy="4754879"/>
          </a:xfrm>
        </p:spPr>
        <p:txBody>
          <a:bodyPr>
            <a:normAutofit fontScale="70000" lnSpcReduction="20000"/>
          </a:bodyPr>
          <a:lstStyle/>
          <a:p>
            <a:pPr lvl="0"/>
            <a:r>
              <a:rPr lang="en-IN" sz="2600" dirty="0" smtClean="0"/>
              <a:t>Ensure </a:t>
            </a:r>
            <a:r>
              <a:rPr lang="en-IN" sz="2600" dirty="0"/>
              <a:t>each Unit Test case is independent of each other. Otherwise if you later change that behaviour, you’ll have to change multiple tests.</a:t>
            </a:r>
          </a:p>
          <a:p>
            <a:r>
              <a:rPr lang="en-IN" sz="2600" dirty="0"/>
              <a:t>Test only one code at a time. </a:t>
            </a:r>
            <a:endParaRPr lang="en-IN" sz="2600" dirty="0" smtClean="0"/>
          </a:p>
          <a:p>
            <a:r>
              <a:rPr lang="en-US" sz="2600" dirty="0"/>
              <a:t>Unit tests should target logical </a:t>
            </a:r>
            <a:r>
              <a:rPr lang="en-US" sz="2600" dirty="0" smtClean="0"/>
              <a:t>code.</a:t>
            </a:r>
          </a:p>
          <a:p>
            <a:r>
              <a:rPr lang="en-US" sz="2600" dirty="0"/>
              <a:t>Logical code is defined as any piece of code that contains any type of decision making logic such as IF statements, loops, switch statements, calculations etc</a:t>
            </a:r>
            <a:r>
              <a:rPr lang="en-US" sz="2600" dirty="0" smtClean="0"/>
              <a:t>.</a:t>
            </a:r>
          </a:p>
          <a:p>
            <a:r>
              <a:rPr lang="en-US" sz="2600" dirty="0"/>
              <a:t>The tests target only public </a:t>
            </a:r>
            <a:r>
              <a:rPr lang="en-US" sz="2600" dirty="0" smtClean="0"/>
              <a:t>methods.</a:t>
            </a:r>
            <a:endParaRPr lang="en-US" sz="2600" dirty="0"/>
          </a:p>
          <a:p>
            <a:r>
              <a:rPr lang="en-US" sz="2600" dirty="0"/>
              <a:t>Tests do not contain duplicate </a:t>
            </a:r>
            <a:r>
              <a:rPr lang="en-US" sz="2600" dirty="0" smtClean="0"/>
              <a:t>code.</a:t>
            </a:r>
          </a:p>
          <a:p>
            <a:r>
              <a:rPr lang="en-US" sz="2600" dirty="0"/>
              <a:t>Tests are isolated from each other. No tests are </a:t>
            </a:r>
            <a:r>
              <a:rPr lang="en-US" sz="2600" dirty="0" smtClean="0"/>
              <a:t>chained.</a:t>
            </a:r>
            <a:endParaRPr lang="en-US" sz="2600" dirty="0"/>
          </a:p>
          <a:p>
            <a:endParaRPr lang="en-US" dirty="0"/>
          </a:p>
          <a:p>
            <a:endParaRPr lang="en-US" dirty="0"/>
          </a:p>
          <a:p>
            <a:pPr marL="0" indent="0">
              <a:buNone/>
            </a:pP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568100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609600"/>
            <a:ext cx="8490231" cy="735874"/>
          </a:xfrm>
        </p:spPr>
        <p:txBody>
          <a:bodyPr/>
          <a:lstStyle/>
          <a:p>
            <a:r>
              <a:rPr lang="en-IN" b="1" dirty="0" smtClean="0"/>
              <a:t>Unit Test </a:t>
            </a:r>
            <a:r>
              <a:rPr lang="en-IN" b="1" dirty="0"/>
              <a:t>Limitations</a:t>
            </a:r>
            <a:endParaRPr lang="en-IN" dirty="0"/>
          </a:p>
        </p:txBody>
      </p:sp>
      <p:sp>
        <p:nvSpPr>
          <p:cNvPr id="3" name="Content Placeholder 2"/>
          <p:cNvSpPr>
            <a:spLocks noGrp="1"/>
          </p:cNvSpPr>
          <p:nvPr>
            <p:ph idx="1"/>
          </p:nvPr>
        </p:nvSpPr>
        <p:spPr>
          <a:xfrm>
            <a:off x="677334" y="1750423"/>
            <a:ext cx="8596668" cy="4754879"/>
          </a:xfrm>
        </p:spPr>
        <p:txBody>
          <a:bodyPr>
            <a:normAutofit/>
          </a:bodyPr>
          <a:lstStyle/>
          <a:p>
            <a:r>
              <a:rPr lang="en-IN" dirty="0"/>
              <a:t>Unit testing cannot be expected to catch every error in the program. </a:t>
            </a:r>
            <a:endParaRPr lang="en-IN" dirty="0" smtClean="0"/>
          </a:p>
          <a:p>
            <a:r>
              <a:rPr lang="en-IN" dirty="0" smtClean="0"/>
              <a:t>By </a:t>
            </a:r>
            <a:r>
              <a:rPr lang="en-IN" dirty="0"/>
              <a:t>definition, it only tests the functionality of the units themselves. Therefore, it may not catch integration errors, performance problems, or other system-wide </a:t>
            </a:r>
            <a:r>
              <a:rPr lang="en-IN" dirty="0" smtClean="0"/>
              <a:t>issues.</a:t>
            </a:r>
            <a:endParaRPr lang="en-IN" dirty="0"/>
          </a:p>
          <a:p>
            <a:endParaRPr lang="en-US" dirty="0"/>
          </a:p>
          <a:p>
            <a:pPr marL="0" indent="0">
              <a:buNone/>
            </a:pP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3487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9427"/>
          </a:xfrm>
        </p:spPr>
        <p:txBody>
          <a:bodyPr/>
          <a:lstStyle/>
          <a:p>
            <a:r>
              <a:rPr lang="en-US" dirty="0"/>
              <a:t>Unit Testing Techniques</a:t>
            </a:r>
            <a:endParaRPr lang="en-IN" b="1" dirty="0"/>
          </a:p>
        </p:txBody>
      </p:sp>
      <p:sp>
        <p:nvSpPr>
          <p:cNvPr id="3" name="Content Placeholder 2"/>
          <p:cNvSpPr>
            <a:spLocks noGrp="1"/>
          </p:cNvSpPr>
          <p:nvPr>
            <p:ph idx="1"/>
          </p:nvPr>
        </p:nvSpPr>
        <p:spPr>
          <a:xfrm>
            <a:off x="677334" y="1569027"/>
            <a:ext cx="8596668" cy="4472335"/>
          </a:xfrm>
        </p:spPr>
        <p:txBody>
          <a:bodyPr>
            <a:normAutofit/>
          </a:bodyPr>
          <a:lstStyle/>
          <a:p>
            <a:r>
              <a:rPr lang="en-IN" dirty="0" smtClean="0"/>
              <a:t>A</a:t>
            </a:r>
            <a:r>
              <a:rPr lang="en-IN" dirty="0"/>
              <a:t> </a:t>
            </a:r>
            <a:r>
              <a:rPr lang="en-IN" b="1" dirty="0"/>
              <a:t>stub</a:t>
            </a:r>
            <a:r>
              <a:rPr lang="en-IN" dirty="0"/>
              <a:t> is a small piece of code that </a:t>
            </a:r>
            <a:r>
              <a:rPr lang="en-IN" dirty="0" smtClean="0"/>
              <a:t>replaces another </a:t>
            </a:r>
            <a:r>
              <a:rPr lang="en-IN" dirty="0"/>
              <a:t>component during </a:t>
            </a:r>
            <a:r>
              <a:rPr lang="en-IN" b="1" dirty="0"/>
              <a:t>testing</a:t>
            </a:r>
            <a:r>
              <a:rPr lang="en-IN" dirty="0"/>
              <a:t>. The benefit of using a </a:t>
            </a:r>
            <a:r>
              <a:rPr lang="en-IN" b="1" dirty="0"/>
              <a:t>stub</a:t>
            </a:r>
            <a:r>
              <a:rPr lang="en-IN" dirty="0"/>
              <a:t> is that it returns consistent results, making the </a:t>
            </a:r>
            <a:r>
              <a:rPr lang="en-IN" b="1" dirty="0"/>
              <a:t>test</a:t>
            </a:r>
            <a:r>
              <a:rPr lang="en-IN" dirty="0"/>
              <a:t> easier to </a:t>
            </a:r>
            <a:r>
              <a:rPr lang="en-IN" dirty="0" smtClean="0"/>
              <a:t>write. A stub always returns some predetermined value(s).</a:t>
            </a:r>
            <a:endParaRPr lang="en-US" dirty="0"/>
          </a:p>
          <a:p>
            <a:pPr>
              <a:buNone/>
            </a:pPr>
            <a:endParaRPr lang="en-US" dirty="0"/>
          </a:p>
          <a:p>
            <a:r>
              <a:rPr lang="en-US" b="1" dirty="0"/>
              <a:t>Mock</a:t>
            </a:r>
            <a:r>
              <a:rPr lang="en-US" dirty="0"/>
              <a:t> – a fake object in the system that decides whether the unit test passed or failed. The unit test verifies the state of the mock object to determine success or failure.</a:t>
            </a:r>
          </a:p>
          <a:p>
            <a:pPr marL="0" indent="0">
              <a:buNone/>
            </a:pP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107639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IN" dirty="0"/>
              <a:t>Steps Involved in Unit </a:t>
            </a:r>
            <a:r>
              <a:rPr lang="en-IN" dirty="0" smtClean="0"/>
              <a:t>Testing</a:t>
            </a:r>
            <a:endParaRPr lang="en-IN" dirty="0"/>
          </a:p>
        </p:txBody>
      </p:sp>
      <p:sp>
        <p:nvSpPr>
          <p:cNvPr id="3" name="Content Placeholder 2"/>
          <p:cNvSpPr>
            <a:spLocks noGrp="1"/>
          </p:cNvSpPr>
          <p:nvPr>
            <p:ph idx="1"/>
          </p:nvPr>
        </p:nvSpPr>
        <p:spPr>
          <a:xfrm>
            <a:off x="578427" y="1606731"/>
            <a:ext cx="10515600" cy="4767660"/>
          </a:xfrm>
        </p:spPr>
        <p:txBody>
          <a:bodyPr>
            <a:normAutofit fontScale="92500" lnSpcReduction="10000"/>
          </a:bodyPr>
          <a:lstStyle/>
          <a:p>
            <a:pPr marL="0" indent="0">
              <a:buNone/>
            </a:pPr>
            <a:r>
              <a:rPr lang="en-IN" dirty="0" smtClean="0"/>
              <a:t>Unit Test is a 3 step </a:t>
            </a:r>
            <a:r>
              <a:rPr lang="en-IN" dirty="0"/>
              <a:t>process names as </a:t>
            </a:r>
            <a:r>
              <a:rPr lang="en-IN" b="1" dirty="0" smtClean="0"/>
              <a:t>AAA</a:t>
            </a:r>
            <a:r>
              <a:rPr lang="en-IN" dirty="0" smtClean="0"/>
              <a:t>.</a:t>
            </a:r>
          </a:p>
          <a:p>
            <a:pPr marL="0" indent="0">
              <a:buNone/>
            </a:pPr>
            <a:endParaRPr lang="en-IN" dirty="0"/>
          </a:p>
          <a:p>
            <a:r>
              <a:rPr lang="en-IN" b="1" dirty="0" smtClean="0"/>
              <a:t>Arrange</a:t>
            </a:r>
            <a:r>
              <a:rPr lang="en-IN" dirty="0"/>
              <a:t>: This is the first step of a unit test application. Here we will arrange the test, in other words we will do the necessary setup of the test. For example, to perform the test we need to create an object of the targeted class</a:t>
            </a:r>
            <a:r>
              <a:rPr lang="en-IN" dirty="0" smtClean="0"/>
              <a:t>, </a:t>
            </a:r>
            <a:r>
              <a:rPr lang="en-IN" dirty="0"/>
              <a:t>then we need to create mock objects and other variable initialization, something like this.</a:t>
            </a:r>
          </a:p>
          <a:p>
            <a:endParaRPr lang="en-IN" dirty="0"/>
          </a:p>
          <a:p>
            <a:r>
              <a:rPr lang="en-IN" b="1" dirty="0"/>
              <a:t>Act</a:t>
            </a:r>
            <a:r>
              <a:rPr lang="en-IN" dirty="0"/>
              <a:t>: This is the middle step of a unit step application. In this step we will execute the test. In other words we will do the actual unit testing and the result will be obtained from the test application. Basically we will call the targeted function in this step using the object that we created in the previous step.</a:t>
            </a:r>
          </a:p>
          <a:p>
            <a:endParaRPr lang="en-IN" dirty="0"/>
          </a:p>
          <a:p>
            <a:r>
              <a:rPr lang="en-IN" b="1" dirty="0"/>
              <a:t>Assert</a:t>
            </a:r>
            <a:r>
              <a:rPr lang="en-IN" dirty="0"/>
              <a:t>: This is the last step of a unit test application. In this step we will check and verify the returned result with expected results.</a:t>
            </a: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4027" y="79202"/>
            <a:ext cx="975445" cy="530398"/>
          </a:xfrm>
          <a:prstGeom prst="rect">
            <a:avLst/>
          </a:prstGeom>
        </p:spPr>
      </p:pic>
    </p:spTree>
    <p:extLst>
      <p:ext uri="{BB962C8B-B14F-4D97-AF65-F5344CB8AC3E}">
        <p14:creationId xmlns:p14="http://schemas.microsoft.com/office/powerpoint/2010/main" val="419119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2635</TotalTime>
  <Words>1046</Words>
  <Application>Microsoft Office PowerPoint</Application>
  <PresentationFormat>Widescreen</PresentationFormat>
  <Paragraphs>184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Trebuchet MS</vt:lpstr>
      <vt:lpstr>Wingdings</vt:lpstr>
      <vt:lpstr>Wingdings 3</vt:lpstr>
      <vt:lpstr>Facet</vt:lpstr>
      <vt:lpstr>Unit Tests and Integration Tests</vt:lpstr>
      <vt:lpstr>Agenda</vt:lpstr>
      <vt:lpstr>Software Test Types</vt:lpstr>
      <vt:lpstr>Unit Test Definitions</vt:lpstr>
      <vt:lpstr>Advantages of a Good Unit Test</vt:lpstr>
      <vt:lpstr>Unit Testing Best Practices</vt:lpstr>
      <vt:lpstr>Unit Test Limitations</vt:lpstr>
      <vt:lpstr>Unit Testing Techniques</vt:lpstr>
      <vt:lpstr>Steps Involved in Unit Testing</vt:lpstr>
      <vt:lpstr>Assertion Types</vt:lpstr>
      <vt:lpstr>Positive and Negative Testing</vt:lpstr>
      <vt:lpstr>Test Class Guidelines</vt:lpstr>
      <vt:lpstr>Test Method Guidelines</vt:lpstr>
      <vt:lpstr>Create Unit Test using Visual Studio</vt:lpstr>
      <vt:lpstr>MS Test Framework Attributes</vt:lpstr>
      <vt:lpstr>MS Test Framework Attributes</vt:lpstr>
      <vt:lpstr>Unit Testing Frameworks</vt:lpstr>
      <vt:lpstr>Integration Tests</vt:lpstr>
      <vt:lpstr>Integration Test Defined </vt:lpstr>
      <vt:lpstr>Unit vs. Integration Testing </vt:lpstr>
      <vt:lpstr>JustMock </vt:lpstr>
      <vt:lpstr>JustMock – Installation and setup </vt:lpstr>
      <vt:lpstr>JustMock – Installation and setup </vt:lpstr>
      <vt:lpstr>JustMock – Test Method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in the Life Cycle of a Web Application</dc:title>
  <dc:creator>Abhilash Karuruthil</dc:creator>
  <cp:lastModifiedBy>Shinoj K</cp:lastModifiedBy>
  <cp:revision>268</cp:revision>
  <dcterms:created xsi:type="dcterms:W3CDTF">2017-06-15T14:36:17Z</dcterms:created>
  <dcterms:modified xsi:type="dcterms:W3CDTF">2017-07-19T13:59:41Z</dcterms:modified>
</cp:coreProperties>
</file>