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55" r:id="rId1"/>
  </p:sldMasterIdLst>
  <p:sldIdLst>
    <p:sldId id="256" r:id="rId2"/>
    <p:sldId id="260" r:id="rId3"/>
    <p:sldId id="259" r:id="rId4"/>
    <p:sldId id="257" r:id="rId5"/>
    <p:sldId id="258" r:id="rId6"/>
    <p:sldId id="261" r:id="rId7"/>
    <p:sldId id="262" r:id="rId8"/>
    <p:sldId id="263" r:id="rId9"/>
    <p:sldId id="264" r:id="rId10"/>
    <p:sldId id="265" r:id="rId11"/>
    <p:sldId id="266" r:id="rId12"/>
    <p:sldId id="267" r:id="rId13"/>
    <p:sldId id="275"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2" d="100"/>
          <a:sy n="92" d="100"/>
        </p:scale>
        <p:origin x="45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6516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37062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2017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859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74029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7/11/2017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975178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7/11/2017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8730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37166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2412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8164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2957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3168988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3045129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0928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1117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8022586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539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7/11/2017</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13437252"/>
      </p:ext>
    </p:extLst>
  </p:cSld>
  <p:clrMap bg1="dk1" tx1="lt1" bg2="dk2" tx2="lt2" accent1="accent1" accent2="accent2" accent3="accent3" accent4="accent4" accent5="accent5" accent6="accent6" hlink="hlink" folHlink="folHlink"/>
  <p:sldLayoutIdLst>
    <p:sldLayoutId id="2147484156" r:id="rId1"/>
    <p:sldLayoutId id="2147484157" r:id="rId2"/>
    <p:sldLayoutId id="2147484158" r:id="rId3"/>
    <p:sldLayoutId id="2147484159" r:id="rId4"/>
    <p:sldLayoutId id="2147484160" r:id="rId5"/>
    <p:sldLayoutId id="2147484161" r:id="rId6"/>
    <p:sldLayoutId id="2147484162" r:id="rId7"/>
    <p:sldLayoutId id="2147484163" r:id="rId8"/>
    <p:sldLayoutId id="2147484164" r:id="rId9"/>
    <p:sldLayoutId id="2147484165" r:id="rId10"/>
    <p:sldLayoutId id="2147484166" r:id="rId11"/>
    <p:sldLayoutId id="2147484167" r:id="rId12"/>
    <p:sldLayoutId id="2147484168" r:id="rId13"/>
    <p:sldLayoutId id="2147484169" r:id="rId14"/>
    <p:sldLayoutId id="2147484170" r:id="rId15"/>
    <p:sldLayoutId id="2147484171" r:id="rId16"/>
    <p:sldLayoutId id="2147484172"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9559" y="1023509"/>
            <a:ext cx="11229976" cy="2387600"/>
          </a:xfrm>
        </p:spPr>
        <p:txBody>
          <a:bodyPr>
            <a:normAutofit/>
          </a:bodyPr>
          <a:lstStyle/>
          <a:p>
            <a:r>
              <a:rPr lang="en-US" sz="4000" dirty="0" smtClean="0"/>
              <a:t>OBJECT </a:t>
            </a:r>
            <a:r>
              <a:rPr lang="en-US" sz="4000" dirty="0" err="1" smtClean="0"/>
              <a:t>RELAtIONal</a:t>
            </a:r>
            <a:r>
              <a:rPr lang="en-US" sz="4000" dirty="0" smtClean="0"/>
              <a:t> MAPPING (ORM)</a:t>
            </a:r>
            <a:r>
              <a:rPr lang="en-US" dirty="0"/>
              <a:t/>
            </a:r>
            <a:br>
              <a:rPr lang="en-US" dirty="0"/>
            </a:br>
            <a:endParaRPr lang="en-US" dirty="0"/>
          </a:p>
        </p:txBody>
      </p:sp>
      <p:sp>
        <p:nvSpPr>
          <p:cNvPr id="3" name="Subtitle 2"/>
          <p:cNvSpPr>
            <a:spLocks noGrp="1"/>
          </p:cNvSpPr>
          <p:nvPr>
            <p:ph type="subTitle" idx="1"/>
          </p:nvPr>
        </p:nvSpPr>
        <p:spPr>
          <a:xfrm>
            <a:off x="1876424" y="3602038"/>
            <a:ext cx="9162279" cy="2905854"/>
          </a:xfrm>
        </p:spPr>
        <p:txBody>
          <a:bodyPr>
            <a:normAutofit fontScale="85000" lnSpcReduction="10000"/>
          </a:bodyPr>
          <a:lstStyle/>
          <a:p>
            <a:pPr marL="342900" indent="-342900">
              <a:buFont typeface="Arial" panose="020B0604020202020204" pitchFamily="34" charset="0"/>
              <a:buChar char="•"/>
            </a:pPr>
            <a:r>
              <a:rPr lang="en-US" dirty="0" smtClean="0"/>
              <a:t>ORM </a:t>
            </a:r>
            <a:r>
              <a:rPr lang="en-US" dirty="0"/>
              <a:t>is a tool for storing data from domain objects to relational database like MS SQL Server, in an automated way, without much programming</a:t>
            </a:r>
            <a:endParaRPr lang="en-US" dirty="0" smtClean="0"/>
          </a:p>
          <a:p>
            <a:pPr marL="342900" indent="-342900">
              <a:buFont typeface="Arial" panose="020B0604020202020204" pitchFamily="34" charset="0"/>
              <a:buChar char="•"/>
            </a:pPr>
            <a:r>
              <a:rPr lang="en-US" dirty="0"/>
              <a:t>P</a:t>
            </a:r>
            <a:r>
              <a:rPr lang="en-US" dirty="0" smtClean="0"/>
              <a:t>rogramming </a:t>
            </a:r>
            <a:r>
              <a:rPr lang="en-US" dirty="0"/>
              <a:t>technique for converting data between incompatible type systems in </a:t>
            </a:r>
            <a:r>
              <a:rPr lang="en-US" dirty="0" smtClean="0"/>
              <a:t>OOP  </a:t>
            </a:r>
            <a:r>
              <a:rPr lang="en-US" dirty="0"/>
              <a:t>languages. This creates, in effect, a "virtual object database" that can be used from within the programming </a:t>
            </a:r>
            <a:r>
              <a:rPr lang="en-US" dirty="0" smtClean="0"/>
              <a:t>language</a:t>
            </a:r>
          </a:p>
          <a:p>
            <a:pPr marL="342900" indent="-342900">
              <a:buFont typeface="Arial" panose="020B0604020202020204" pitchFamily="34" charset="0"/>
              <a:buChar char="•"/>
            </a:pPr>
            <a:r>
              <a:rPr lang="en-US" dirty="0" smtClean="0"/>
              <a:t>maps your database directly with C# objects </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3855207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 – SETUP ENVIRONMENT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7143074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 – DBCONTEXT CLASS</a:t>
            </a:r>
            <a:endParaRPr lang="en-US" dirty="0"/>
          </a:p>
        </p:txBody>
      </p:sp>
      <p:pic>
        <p:nvPicPr>
          <p:cNvPr id="4098" name="Picture 2" descr="dbcontext.png (611×22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80173" y="2876118"/>
            <a:ext cx="5822128" cy="21344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96003" y="1751255"/>
            <a:ext cx="3826689" cy="369332"/>
          </a:xfrm>
          <a:prstGeom prst="rect">
            <a:avLst/>
          </a:prstGeom>
        </p:spPr>
        <p:txBody>
          <a:bodyPr wrap="none">
            <a:spAutoFit/>
          </a:bodyPr>
          <a:lstStyle/>
          <a:p>
            <a:r>
              <a:rPr lang="en-US" i="1" dirty="0" err="1">
                <a:latin typeface="Verdana" panose="020B0604030504040204" pitchFamily="34" charset="0"/>
              </a:rPr>
              <a:t>System.Data.Entity.DbContext</a:t>
            </a:r>
            <a:r>
              <a:rPr lang="en-US" dirty="0">
                <a:latin typeface="Verdana" panose="020B0604030504040204" pitchFamily="34" charset="0"/>
              </a:rPr>
              <a:t> </a:t>
            </a:r>
            <a:endParaRPr lang="en-US" dirty="0"/>
          </a:p>
        </p:txBody>
      </p:sp>
    </p:spTree>
    <p:extLst>
      <p:ext uri="{BB962C8B-B14F-4D97-AF65-F5344CB8AC3E}">
        <p14:creationId xmlns:p14="http://schemas.microsoft.com/office/powerpoint/2010/main" val="17964684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 – DBCONTEXT CLASS</a:t>
            </a:r>
          </a:p>
        </p:txBody>
      </p:sp>
      <p:sp>
        <p:nvSpPr>
          <p:cNvPr id="3" name="Content Placeholder 2"/>
          <p:cNvSpPr>
            <a:spLocks noGrp="1"/>
          </p:cNvSpPr>
          <p:nvPr>
            <p:ph idx="1"/>
          </p:nvPr>
        </p:nvSpPr>
        <p:spPr/>
        <p:txBody>
          <a:bodyPr>
            <a:normAutofit fontScale="70000" lnSpcReduction="20000"/>
          </a:bodyPr>
          <a:lstStyle/>
          <a:p>
            <a:r>
              <a:rPr lang="en-US" b="1" dirty="0" err="1" smtClean="0">
                <a:effectLst/>
              </a:rPr>
              <a:t>EntitySet</a:t>
            </a:r>
            <a:r>
              <a:rPr lang="en-US" b="1" dirty="0">
                <a:effectLst/>
              </a:rPr>
              <a:t>:</a:t>
            </a:r>
            <a:r>
              <a:rPr lang="en-US" dirty="0">
                <a:effectLst/>
              </a:rPr>
              <a:t> </a:t>
            </a:r>
            <a:r>
              <a:rPr lang="en-US" dirty="0" err="1">
                <a:effectLst/>
              </a:rPr>
              <a:t>DbContext</a:t>
            </a:r>
            <a:r>
              <a:rPr lang="en-US" dirty="0">
                <a:effectLst/>
              </a:rPr>
              <a:t> contains entity set (</a:t>
            </a:r>
            <a:r>
              <a:rPr lang="en-US" dirty="0" err="1">
                <a:effectLst/>
              </a:rPr>
              <a:t>DbSet</a:t>
            </a:r>
            <a:r>
              <a:rPr lang="en-US" dirty="0">
                <a:effectLst/>
              </a:rPr>
              <a:t>&lt;</a:t>
            </a:r>
            <a:r>
              <a:rPr lang="en-US" dirty="0" err="1">
                <a:effectLst/>
              </a:rPr>
              <a:t>TEntity</a:t>
            </a:r>
            <a:r>
              <a:rPr lang="en-US" dirty="0">
                <a:effectLst/>
              </a:rPr>
              <a:t>&gt;) for all the entities which is mapped to DB tables.</a:t>
            </a:r>
          </a:p>
          <a:p>
            <a:r>
              <a:rPr lang="en-US" b="1" dirty="0">
                <a:effectLst/>
              </a:rPr>
              <a:t>Querying:</a:t>
            </a:r>
            <a:r>
              <a:rPr lang="en-US" dirty="0">
                <a:effectLst/>
              </a:rPr>
              <a:t> </a:t>
            </a:r>
            <a:r>
              <a:rPr lang="en-US" dirty="0" err="1">
                <a:effectLst/>
              </a:rPr>
              <a:t>DbContext</a:t>
            </a:r>
            <a:r>
              <a:rPr lang="en-US" dirty="0">
                <a:effectLst/>
              </a:rPr>
              <a:t> converts LINQ-to-Entities queries to SQL query and send it to the database.</a:t>
            </a:r>
          </a:p>
          <a:p>
            <a:r>
              <a:rPr lang="en-US" b="1" dirty="0">
                <a:effectLst/>
              </a:rPr>
              <a:t>Change Tracking:</a:t>
            </a:r>
            <a:r>
              <a:rPr lang="en-US" dirty="0">
                <a:effectLst/>
              </a:rPr>
              <a:t> It keeps track of changes that occurred in the entities after it has been querying from the database.</a:t>
            </a:r>
          </a:p>
          <a:p>
            <a:r>
              <a:rPr lang="en-US" b="1" dirty="0">
                <a:effectLst/>
              </a:rPr>
              <a:t>Persisting Data:</a:t>
            </a:r>
            <a:r>
              <a:rPr lang="en-US" dirty="0">
                <a:effectLst/>
              </a:rPr>
              <a:t> It also performs the Insert, Update and Delete operations to the database, based on what the entity states.</a:t>
            </a:r>
          </a:p>
          <a:p>
            <a:r>
              <a:rPr lang="en-US" b="1" dirty="0">
                <a:effectLst/>
              </a:rPr>
              <a:t>Caching:</a:t>
            </a:r>
            <a:r>
              <a:rPr lang="en-US" dirty="0">
                <a:effectLst/>
              </a:rPr>
              <a:t> </a:t>
            </a:r>
            <a:r>
              <a:rPr lang="en-US" dirty="0" err="1">
                <a:effectLst/>
              </a:rPr>
              <a:t>DbContext</a:t>
            </a:r>
            <a:r>
              <a:rPr lang="en-US" dirty="0">
                <a:effectLst/>
              </a:rPr>
              <a:t> does first level caching by default. It stores the entities which have been retrieved during the life time of a context class.</a:t>
            </a:r>
          </a:p>
          <a:p>
            <a:r>
              <a:rPr lang="en-US" b="1" dirty="0">
                <a:effectLst/>
              </a:rPr>
              <a:t>Manage Relationship:</a:t>
            </a:r>
            <a:r>
              <a:rPr lang="en-US" dirty="0">
                <a:effectLst/>
              </a:rPr>
              <a:t> </a:t>
            </a:r>
            <a:r>
              <a:rPr lang="en-US" dirty="0" err="1">
                <a:effectLst/>
              </a:rPr>
              <a:t>DbContext</a:t>
            </a:r>
            <a:r>
              <a:rPr lang="en-US" dirty="0">
                <a:effectLst/>
              </a:rPr>
              <a:t> also manages relationship using CSDL, MSL and SSDL in DB-First or Model-First approach or using fluent API in Code-First approach.</a:t>
            </a:r>
          </a:p>
          <a:p>
            <a:r>
              <a:rPr lang="en-US" b="1" dirty="0">
                <a:effectLst/>
              </a:rPr>
              <a:t>Object Materialization:</a:t>
            </a:r>
            <a:r>
              <a:rPr lang="en-US" dirty="0">
                <a:effectLst/>
              </a:rPr>
              <a:t> </a:t>
            </a:r>
            <a:r>
              <a:rPr lang="en-US" dirty="0" err="1">
                <a:effectLst/>
              </a:rPr>
              <a:t>DbContext</a:t>
            </a:r>
            <a:r>
              <a:rPr lang="en-US" dirty="0">
                <a:effectLst/>
              </a:rPr>
              <a:t> converts raw table data into entity objects.</a:t>
            </a:r>
          </a:p>
          <a:p>
            <a:endParaRPr lang="en-US" dirty="0"/>
          </a:p>
        </p:txBody>
      </p:sp>
    </p:spTree>
    <p:extLst>
      <p:ext uri="{BB962C8B-B14F-4D97-AF65-F5344CB8AC3E}">
        <p14:creationId xmlns:p14="http://schemas.microsoft.com/office/powerpoint/2010/main" val="23530138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 – DBSET CLASS</a:t>
            </a:r>
            <a:endParaRPr lang="en-US" dirty="0"/>
          </a:p>
        </p:txBody>
      </p:sp>
      <p:sp>
        <p:nvSpPr>
          <p:cNvPr id="3" name="Content Placeholder 2"/>
          <p:cNvSpPr>
            <a:spLocks noGrp="1"/>
          </p:cNvSpPr>
          <p:nvPr>
            <p:ph idx="1"/>
          </p:nvPr>
        </p:nvSpPr>
        <p:spPr/>
        <p:txBody>
          <a:bodyPr/>
          <a:lstStyle/>
          <a:p>
            <a:r>
              <a:rPr lang="en-US" b="1" dirty="0" err="1">
                <a:effectLst/>
              </a:rPr>
              <a:t>DBSet</a:t>
            </a:r>
            <a:r>
              <a:rPr lang="en-US" dirty="0">
                <a:effectLst/>
              </a:rPr>
              <a:t> class represents an entity set that is used for create, read, update, and delete </a:t>
            </a:r>
            <a:r>
              <a:rPr lang="en-US" dirty="0" smtClean="0">
                <a:effectLst/>
              </a:rPr>
              <a:t>operations</a:t>
            </a:r>
          </a:p>
          <a:p>
            <a:r>
              <a:rPr lang="en-US" dirty="0">
                <a:effectLst/>
              </a:rPr>
              <a:t>A generic version of </a:t>
            </a:r>
            <a:r>
              <a:rPr lang="en-US" dirty="0" err="1">
                <a:effectLst/>
              </a:rPr>
              <a:t>DBSet</a:t>
            </a:r>
            <a:r>
              <a:rPr lang="en-US" dirty="0">
                <a:effectLst/>
              </a:rPr>
              <a:t> (</a:t>
            </a:r>
            <a:r>
              <a:rPr lang="en-US" dirty="0" err="1">
                <a:effectLst/>
              </a:rPr>
              <a:t>DbSet</a:t>
            </a:r>
            <a:r>
              <a:rPr lang="en-US" dirty="0">
                <a:effectLst/>
              </a:rPr>
              <a:t>&lt;</a:t>
            </a:r>
            <a:r>
              <a:rPr lang="en-US" dirty="0" err="1">
                <a:effectLst/>
              </a:rPr>
              <a:t>TEntity</a:t>
            </a:r>
            <a:r>
              <a:rPr lang="en-US" dirty="0">
                <a:effectLst/>
              </a:rPr>
              <a:t>&gt;) can be used when the type of entity is not known at build time</a:t>
            </a:r>
            <a:r>
              <a:rPr lang="en-US" dirty="0" smtClean="0">
                <a:effectLst/>
              </a:rPr>
              <a:t>.</a:t>
            </a:r>
          </a:p>
          <a:p>
            <a:r>
              <a:rPr lang="en-US" dirty="0">
                <a:effectLst/>
              </a:rPr>
              <a:t>You can get the reference of </a:t>
            </a:r>
            <a:r>
              <a:rPr lang="en-US" dirty="0" err="1">
                <a:effectLst/>
              </a:rPr>
              <a:t>DBSet</a:t>
            </a:r>
            <a:r>
              <a:rPr lang="en-US" dirty="0">
                <a:effectLst/>
              </a:rPr>
              <a:t> by using </a:t>
            </a:r>
            <a:r>
              <a:rPr lang="en-US" dirty="0" err="1">
                <a:effectLst/>
              </a:rPr>
              <a:t>DBContext</a:t>
            </a:r>
            <a:r>
              <a:rPr lang="en-US" dirty="0">
                <a:effectLst/>
              </a:rPr>
              <a:t>, </a:t>
            </a:r>
            <a:r>
              <a:rPr lang="en-US" dirty="0" err="1">
                <a:effectLst/>
              </a:rPr>
              <a:t>eg</a:t>
            </a:r>
            <a:r>
              <a:rPr lang="en-US" dirty="0">
                <a:effectLst/>
              </a:rPr>
              <a:t>. </a:t>
            </a:r>
            <a:r>
              <a:rPr lang="en-US" dirty="0" err="1">
                <a:effectLst/>
              </a:rPr>
              <a:t>dbcontext.Students</a:t>
            </a:r>
            <a:r>
              <a:rPr lang="en-US" dirty="0">
                <a:effectLst/>
              </a:rPr>
              <a:t>, </a:t>
            </a:r>
            <a:r>
              <a:rPr lang="en-US" dirty="0" err="1">
                <a:effectLst/>
              </a:rPr>
              <a:t>dbcontext.Standards</a:t>
            </a:r>
            <a:r>
              <a:rPr lang="en-US" dirty="0" smtClean="0">
                <a:effectLst/>
              </a:rPr>
              <a:t>,</a:t>
            </a:r>
          </a:p>
          <a:p>
            <a:r>
              <a:rPr lang="en-US" dirty="0">
                <a:effectLst/>
              </a:rPr>
              <a:t>Some of the important methods of </a:t>
            </a:r>
            <a:r>
              <a:rPr lang="en-US" dirty="0" err="1">
                <a:effectLst/>
              </a:rPr>
              <a:t>DBSet</a:t>
            </a:r>
            <a:r>
              <a:rPr lang="en-US" dirty="0">
                <a:effectLst/>
              </a:rPr>
              <a:t> class </a:t>
            </a:r>
            <a:r>
              <a:rPr lang="en-US" dirty="0" smtClean="0">
                <a:effectLst/>
              </a:rPr>
              <a:t>are Add, Find, Remove, </a:t>
            </a:r>
            <a:r>
              <a:rPr lang="en-US" dirty="0" err="1" smtClean="0">
                <a:effectLst/>
              </a:rPr>
              <a:t>etc</a:t>
            </a:r>
            <a:endParaRPr lang="en-US" dirty="0"/>
          </a:p>
        </p:txBody>
      </p:sp>
    </p:spTree>
    <p:extLst>
      <p:ext uri="{BB962C8B-B14F-4D97-AF65-F5344CB8AC3E}">
        <p14:creationId xmlns:p14="http://schemas.microsoft.com/office/powerpoint/2010/main" val="40886600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life cycle</a:t>
            </a:r>
            <a:endParaRPr lang="en-US" dirty="0"/>
          </a:p>
        </p:txBody>
      </p:sp>
      <p:sp>
        <p:nvSpPr>
          <p:cNvPr id="3" name="Content Placeholder 2"/>
          <p:cNvSpPr>
            <a:spLocks noGrp="1"/>
          </p:cNvSpPr>
          <p:nvPr>
            <p:ph idx="1"/>
          </p:nvPr>
        </p:nvSpPr>
        <p:spPr/>
        <p:txBody>
          <a:bodyPr/>
          <a:lstStyle/>
          <a:p>
            <a:r>
              <a:rPr lang="en-US" dirty="0">
                <a:effectLst/>
              </a:rPr>
              <a:t>During an entity's lifetime, each entity has an entity state based on the operation performed on it via the context (</a:t>
            </a:r>
            <a:r>
              <a:rPr lang="en-US" dirty="0" err="1">
                <a:effectLst/>
              </a:rPr>
              <a:t>DbContext</a:t>
            </a:r>
            <a:r>
              <a:rPr lang="en-US" dirty="0">
                <a:effectLst/>
              </a:rPr>
              <a:t>). The entity state is an </a:t>
            </a:r>
            <a:r>
              <a:rPr lang="en-US" dirty="0" err="1">
                <a:effectLst/>
              </a:rPr>
              <a:t>enum</a:t>
            </a:r>
            <a:r>
              <a:rPr lang="en-US" dirty="0">
                <a:effectLst/>
              </a:rPr>
              <a:t> of type </a:t>
            </a:r>
            <a:r>
              <a:rPr lang="en-US" i="1" dirty="0" err="1">
                <a:effectLst/>
              </a:rPr>
              <a:t>System.Data.Entity.EntityState</a:t>
            </a:r>
            <a:r>
              <a:rPr lang="en-US" dirty="0">
                <a:effectLst/>
              </a:rPr>
              <a:t> that includes the following values:</a:t>
            </a:r>
          </a:p>
          <a:p>
            <a:r>
              <a:rPr lang="en-US" dirty="0">
                <a:effectLst/>
              </a:rPr>
              <a:t>Added</a:t>
            </a:r>
          </a:p>
          <a:p>
            <a:r>
              <a:rPr lang="en-US" dirty="0">
                <a:effectLst/>
              </a:rPr>
              <a:t>Deleted</a:t>
            </a:r>
          </a:p>
          <a:p>
            <a:r>
              <a:rPr lang="en-US" dirty="0">
                <a:effectLst/>
              </a:rPr>
              <a:t>Modified</a:t>
            </a:r>
          </a:p>
          <a:p>
            <a:r>
              <a:rPr lang="en-US" dirty="0">
                <a:effectLst/>
              </a:rPr>
              <a:t>Unchanged</a:t>
            </a:r>
          </a:p>
          <a:p>
            <a:r>
              <a:rPr lang="en-US" dirty="0">
                <a:effectLst/>
              </a:rPr>
              <a:t>Detached</a:t>
            </a:r>
          </a:p>
          <a:p>
            <a:endParaRPr lang="en-US" dirty="0"/>
          </a:p>
        </p:txBody>
      </p:sp>
    </p:spTree>
    <p:extLst>
      <p:ext uri="{BB962C8B-B14F-4D97-AF65-F5344CB8AC3E}">
        <p14:creationId xmlns:p14="http://schemas.microsoft.com/office/powerpoint/2010/main" val="14930290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life cycle</a:t>
            </a:r>
          </a:p>
        </p:txBody>
      </p:sp>
      <p:pic>
        <p:nvPicPr>
          <p:cNvPr id="5122" name="Picture 2" descr="entity-states.png (538×44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42044" y="2095500"/>
            <a:ext cx="4498386"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7138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 APPROCHES</a:t>
            </a:r>
            <a:endParaRPr lang="en-US" dirty="0"/>
          </a:p>
        </p:txBody>
      </p:sp>
      <p:sp>
        <p:nvSpPr>
          <p:cNvPr id="3" name="Content Placeholder 2"/>
          <p:cNvSpPr>
            <a:spLocks noGrp="1"/>
          </p:cNvSpPr>
          <p:nvPr>
            <p:ph idx="1"/>
          </p:nvPr>
        </p:nvSpPr>
        <p:spPr/>
        <p:txBody>
          <a:bodyPr/>
          <a:lstStyle/>
          <a:p>
            <a:r>
              <a:rPr lang="en-US" dirty="0" smtClean="0"/>
              <a:t>CODE-FIRST</a:t>
            </a:r>
          </a:p>
          <a:p>
            <a:r>
              <a:rPr lang="en-US" dirty="0" smtClean="0"/>
              <a:t>DATABASE FIRST</a:t>
            </a:r>
          </a:p>
          <a:p>
            <a:r>
              <a:rPr lang="en-US" dirty="0" smtClean="0"/>
              <a:t>MODEL FIRST</a:t>
            </a:r>
            <a:endParaRPr lang="en-US" dirty="0"/>
          </a:p>
        </p:txBody>
      </p:sp>
    </p:spTree>
    <p:extLst>
      <p:ext uri="{BB962C8B-B14F-4D97-AF65-F5344CB8AC3E}">
        <p14:creationId xmlns:p14="http://schemas.microsoft.com/office/powerpoint/2010/main" val="38755602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 – APPROCHES - CODE-FIRST</a:t>
            </a:r>
            <a:endParaRPr lang="en-US" dirty="0"/>
          </a:p>
        </p:txBody>
      </p:sp>
      <p:pic>
        <p:nvPicPr>
          <p:cNvPr id="6150" name="Picture 6" descr="code-first.png (503×12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95365" y="3338428"/>
            <a:ext cx="4791744" cy="1209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01416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 – APPROCHES - </a:t>
            </a:r>
            <a:r>
              <a:rPr lang="en-US" dirty="0" smtClean="0"/>
              <a:t>DATABASE-FIRST</a:t>
            </a:r>
            <a:endParaRPr lang="en-US" dirty="0"/>
          </a:p>
        </p:txBody>
      </p:sp>
      <p:pic>
        <p:nvPicPr>
          <p:cNvPr id="7170" name="Picture 2" descr="databasefirst.png (514×12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42971" y="3352717"/>
            <a:ext cx="4896533" cy="1181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0534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EF-APPROCHES-WHICH ONE YOU CHOOSE</a:t>
            </a:r>
            <a:endParaRPr lang="en-US" dirty="0"/>
          </a:p>
        </p:txBody>
      </p:sp>
      <p:pic>
        <p:nvPicPr>
          <p:cNvPr id="8194" name="Picture 2" descr="choose-modeling.png (657×46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86007" y="2095500"/>
            <a:ext cx="5210460"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9903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0rm</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descr="ORM.png (480×1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0674" y="2448176"/>
            <a:ext cx="4572000" cy="12287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6477340" y="4014956"/>
            <a:ext cx="4738527" cy="1453647"/>
          </a:xfrm>
          <a:prstGeom prst="rect">
            <a:avLst/>
          </a:prstGeom>
        </p:spPr>
      </p:pic>
      <p:pic>
        <p:nvPicPr>
          <p:cNvPr id="6" name="Picture 5"/>
          <p:cNvPicPr>
            <a:picLocks noChangeAspect="1"/>
          </p:cNvPicPr>
          <p:nvPr/>
        </p:nvPicPr>
        <p:blipFill>
          <a:blip r:embed="rId4"/>
          <a:stretch>
            <a:fillRect/>
          </a:stretch>
        </p:blipFill>
        <p:spPr>
          <a:xfrm>
            <a:off x="1397251" y="4020344"/>
            <a:ext cx="4911633" cy="1453647"/>
          </a:xfrm>
          <a:prstGeom prst="rect">
            <a:avLst/>
          </a:prstGeom>
        </p:spPr>
      </p:pic>
    </p:spTree>
    <p:extLst>
      <p:ext uri="{BB962C8B-B14F-4D97-AF65-F5344CB8AC3E}">
        <p14:creationId xmlns:p14="http://schemas.microsoft.com/office/powerpoint/2010/main" val="8744201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0271" y="2883243"/>
            <a:ext cx="10353761" cy="1326321"/>
          </a:xfrm>
        </p:spPr>
        <p:txBody>
          <a:bodyPr/>
          <a:lstStyle/>
          <a:p>
            <a:r>
              <a:rPr lang="en-US" dirty="0" smtClean="0"/>
              <a:t>Thank you for now</a:t>
            </a:r>
            <a:endParaRPr lang="en-US" dirty="0"/>
          </a:p>
        </p:txBody>
      </p:sp>
    </p:spTree>
    <p:extLst>
      <p:ext uri="{BB962C8B-B14F-4D97-AF65-F5344CB8AC3E}">
        <p14:creationId xmlns:p14="http://schemas.microsoft.com/office/powerpoint/2010/main" val="4019400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Orm</a:t>
            </a:r>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Includes 3 parts: </a:t>
            </a:r>
          </a:p>
          <a:p>
            <a:r>
              <a:rPr lang="en-US" dirty="0" smtClean="0"/>
              <a:t>Domain </a:t>
            </a:r>
            <a:r>
              <a:rPr lang="en-US" dirty="0"/>
              <a:t>class </a:t>
            </a:r>
            <a:r>
              <a:rPr lang="en-US" dirty="0" smtClean="0"/>
              <a:t>objects</a:t>
            </a:r>
          </a:p>
          <a:p>
            <a:r>
              <a:rPr lang="en-US" dirty="0" smtClean="0"/>
              <a:t>Relational </a:t>
            </a:r>
            <a:r>
              <a:rPr lang="en-US" dirty="0"/>
              <a:t>database objects </a:t>
            </a:r>
            <a:endParaRPr lang="en-US" dirty="0" smtClean="0"/>
          </a:p>
          <a:p>
            <a:r>
              <a:rPr lang="en-US" dirty="0"/>
              <a:t>Mapping </a:t>
            </a:r>
            <a:r>
              <a:rPr lang="en-US" dirty="0" smtClean="0"/>
              <a:t>information - </a:t>
            </a:r>
            <a:r>
              <a:rPr lang="en-US" dirty="0"/>
              <a:t>on how domain objects map to relational database objects (tables, views &amp; </a:t>
            </a:r>
            <a:r>
              <a:rPr lang="en-US" dirty="0" smtClean="0"/>
              <a:t>stored procedures</a:t>
            </a:r>
            <a:r>
              <a:rPr lang="en-US" dirty="0"/>
              <a:t>)</a:t>
            </a:r>
          </a:p>
        </p:txBody>
      </p:sp>
    </p:spTree>
    <p:extLst>
      <p:ext uri="{BB962C8B-B14F-4D97-AF65-F5344CB8AC3E}">
        <p14:creationId xmlns:p14="http://schemas.microsoft.com/office/powerpoint/2010/main" val="41427298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ORM</a:t>
            </a:r>
            <a:endParaRPr lang="en-US" dirty="0"/>
          </a:p>
        </p:txBody>
      </p:sp>
      <p:sp>
        <p:nvSpPr>
          <p:cNvPr id="3" name="Content Placeholder 2"/>
          <p:cNvSpPr>
            <a:spLocks noGrp="1"/>
          </p:cNvSpPr>
          <p:nvPr>
            <p:ph idx="1"/>
          </p:nvPr>
        </p:nvSpPr>
        <p:spPr/>
        <p:txBody>
          <a:bodyPr/>
          <a:lstStyle/>
          <a:p>
            <a:r>
              <a:rPr lang="en-US" dirty="0"/>
              <a:t>Implementation-specific details of storage drivers are generally wrapped in an API in the programming language in </a:t>
            </a:r>
            <a:r>
              <a:rPr lang="en-US" dirty="0" smtClean="0"/>
              <a:t>use – LINQ</a:t>
            </a:r>
          </a:p>
          <a:p>
            <a:r>
              <a:rPr lang="en-US" dirty="0" smtClean="0"/>
              <a:t>Reduces </a:t>
            </a:r>
            <a:r>
              <a:rPr lang="en-US" dirty="0"/>
              <a:t>the amount of code that needs to be written</a:t>
            </a:r>
            <a:endParaRPr lang="en-US" dirty="0" smtClean="0"/>
          </a:p>
          <a:p>
            <a:r>
              <a:rPr lang="en-US" dirty="0"/>
              <a:t>It </a:t>
            </a:r>
            <a:r>
              <a:rPr lang="en-US" dirty="0" smtClean="0"/>
              <a:t>automates </a:t>
            </a:r>
            <a:r>
              <a:rPr lang="en-US" dirty="0"/>
              <a:t>standard CRUD operation (Create, Read, Update &amp; </a:t>
            </a:r>
            <a:r>
              <a:rPr lang="en-US" dirty="0" smtClean="0"/>
              <a:t>Delete)</a:t>
            </a:r>
            <a:endParaRPr lang="en-US" dirty="0"/>
          </a:p>
        </p:txBody>
      </p:sp>
    </p:spTree>
    <p:extLst>
      <p:ext uri="{BB962C8B-B14F-4D97-AF65-F5344CB8AC3E}">
        <p14:creationId xmlns:p14="http://schemas.microsoft.com/office/powerpoint/2010/main" val="3904263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Some ORM FRAMEWORKS</a:t>
            </a:r>
            <a:endParaRPr lang="en-US" dirty="0"/>
          </a:p>
        </p:txBody>
      </p:sp>
      <p:sp>
        <p:nvSpPr>
          <p:cNvPr id="3" name="Content Placeholder 2"/>
          <p:cNvSpPr>
            <a:spLocks noGrp="1"/>
          </p:cNvSpPr>
          <p:nvPr>
            <p:ph idx="1"/>
          </p:nvPr>
        </p:nvSpPr>
        <p:spPr/>
        <p:txBody>
          <a:bodyPr/>
          <a:lstStyle/>
          <a:p>
            <a:r>
              <a:rPr lang="en-US" dirty="0" smtClean="0"/>
              <a:t>ENTITY FRAMEWORK</a:t>
            </a:r>
          </a:p>
          <a:p>
            <a:r>
              <a:rPr lang="en-US" dirty="0" smtClean="0"/>
              <a:t>NHIBERNATE</a:t>
            </a:r>
          </a:p>
          <a:p>
            <a:r>
              <a:rPr lang="en-US" dirty="0" smtClean="0"/>
              <a:t>DAPPER</a:t>
            </a:r>
          </a:p>
          <a:p>
            <a:r>
              <a:rPr lang="en-US" dirty="0" smtClean="0"/>
              <a:t>SUBSONIC</a:t>
            </a:r>
          </a:p>
          <a:p>
            <a:r>
              <a:rPr lang="en-US" dirty="0" smtClean="0"/>
              <a:t>ENTERPRISE LIBRARY</a:t>
            </a:r>
          </a:p>
          <a:p>
            <a:r>
              <a:rPr lang="en-US" dirty="0" err="1" smtClean="0"/>
              <a:t>etc</a:t>
            </a:r>
            <a:endParaRPr lang="en-US" dirty="0" smtClean="0"/>
          </a:p>
          <a:p>
            <a:endParaRPr lang="en-US" dirty="0"/>
          </a:p>
        </p:txBody>
      </p:sp>
    </p:spTree>
    <p:extLst>
      <p:ext uri="{BB962C8B-B14F-4D97-AF65-F5344CB8AC3E}">
        <p14:creationId xmlns:p14="http://schemas.microsoft.com/office/powerpoint/2010/main" val="1915940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9676" y="3083925"/>
            <a:ext cx="9905998" cy="1478570"/>
          </a:xfrm>
        </p:spPr>
        <p:txBody>
          <a:bodyPr>
            <a:normAutofit/>
          </a:bodyPr>
          <a:lstStyle/>
          <a:p>
            <a:pPr algn="ctr"/>
            <a:r>
              <a:rPr lang="en-US" sz="4800" dirty="0" smtClean="0"/>
              <a:t>Entity framework</a:t>
            </a:r>
            <a:endParaRPr lang="en-US" sz="4800" dirty="0"/>
          </a:p>
        </p:txBody>
      </p:sp>
    </p:spTree>
    <p:extLst>
      <p:ext uri="{BB962C8B-B14F-4D97-AF65-F5344CB8AC3E}">
        <p14:creationId xmlns:p14="http://schemas.microsoft.com/office/powerpoint/2010/main" val="2647127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a:t>
            </a:r>
            <a:endParaRPr lang="en-US" dirty="0"/>
          </a:p>
        </p:txBody>
      </p:sp>
      <p:sp>
        <p:nvSpPr>
          <p:cNvPr id="3" name="Content Placeholder 2"/>
          <p:cNvSpPr>
            <a:spLocks noGrp="1"/>
          </p:cNvSpPr>
          <p:nvPr>
            <p:ph idx="1"/>
          </p:nvPr>
        </p:nvSpPr>
        <p:spPr/>
        <p:txBody>
          <a:bodyPr/>
          <a:lstStyle/>
          <a:p>
            <a:r>
              <a:rPr lang="en-US" i="1" dirty="0">
                <a:effectLst/>
              </a:rPr>
              <a:t>(ORM) framework that enables developers to work with relational data as domain-specific objects, eliminating the need for most of the data access plumbing code that developers </a:t>
            </a:r>
            <a:r>
              <a:rPr lang="en-US" i="1" dirty="0" smtClean="0">
                <a:effectLst/>
              </a:rPr>
              <a:t>usually need </a:t>
            </a:r>
            <a:r>
              <a:rPr lang="en-US" i="1" dirty="0">
                <a:effectLst/>
              </a:rPr>
              <a:t>to write</a:t>
            </a:r>
            <a:endParaRPr lang="en-US" i="1" dirty="0" smtClean="0">
              <a:effectLst/>
            </a:endParaRPr>
          </a:p>
          <a:p>
            <a:r>
              <a:rPr lang="en-US" i="1" dirty="0">
                <a:effectLst/>
              </a:rPr>
              <a:t> </a:t>
            </a:r>
            <a:r>
              <a:rPr lang="en-US" i="1" dirty="0" smtClean="0">
                <a:effectLst/>
              </a:rPr>
              <a:t>Developers </a:t>
            </a:r>
            <a:r>
              <a:rPr lang="en-US" i="1" dirty="0">
                <a:effectLst/>
              </a:rPr>
              <a:t>issue queries using </a:t>
            </a:r>
            <a:r>
              <a:rPr lang="en-US" i="1" dirty="0" smtClean="0">
                <a:effectLst/>
              </a:rPr>
              <a:t>LINQ, </a:t>
            </a:r>
            <a:r>
              <a:rPr lang="en-US" i="1" dirty="0">
                <a:effectLst/>
              </a:rPr>
              <a:t>then retrieve and manipulate data as strongly typed </a:t>
            </a:r>
            <a:r>
              <a:rPr lang="en-US" i="1" dirty="0" smtClean="0">
                <a:effectLst/>
              </a:rPr>
              <a:t>objects all you </a:t>
            </a:r>
            <a:r>
              <a:rPr lang="en-US" i="1" dirty="0">
                <a:effectLst/>
              </a:rPr>
              <a:t>need to </a:t>
            </a:r>
            <a:r>
              <a:rPr lang="en-US" i="1" dirty="0" smtClean="0">
                <a:effectLst/>
              </a:rPr>
              <a:t>write</a:t>
            </a:r>
          </a:p>
          <a:p>
            <a:r>
              <a:rPr lang="en-US" dirty="0">
                <a:effectLst/>
              </a:rPr>
              <a:t> It is an enhancement to ADO.NET that gives developers an automated mechanism for accessing &amp; storing the data in the database.</a:t>
            </a:r>
            <a:endParaRPr lang="en-US" dirty="0"/>
          </a:p>
        </p:txBody>
      </p:sp>
    </p:spTree>
    <p:extLst>
      <p:ext uri="{BB962C8B-B14F-4D97-AF65-F5344CB8AC3E}">
        <p14:creationId xmlns:p14="http://schemas.microsoft.com/office/powerpoint/2010/main" val="8957156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 ARCHITECTURE</a:t>
            </a:r>
            <a:endParaRPr lang="en-US" dirty="0"/>
          </a:p>
        </p:txBody>
      </p:sp>
      <p:pic>
        <p:nvPicPr>
          <p:cNvPr id="3074" name="Picture 2" descr="ef-architecture.PNG (462×28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90962" y="2609850"/>
            <a:ext cx="440055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2546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 ARCHITECTURE</a:t>
            </a:r>
          </a:p>
        </p:txBody>
      </p:sp>
      <p:sp>
        <p:nvSpPr>
          <p:cNvPr id="3" name="Content Placeholder 2"/>
          <p:cNvSpPr>
            <a:spLocks noGrp="1"/>
          </p:cNvSpPr>
          <p:nvPr>
            <p:ph idx="1"/>
          </p:nvPr>
        </p:nvSpPr>
        <p:spPr/>
        <p:txBody>
          <a:bodyPr>
            <a:normAutofit fontScale="55000" lnSpcReduction="20000"/>
          </a:bodyPr>
          <a:lstStyle/>
          <a:p>
            <a:r>
              <a:rPr lang="en-US" b="1" dirty="0">
                <a:effectLst/>
              </a:rPr>
              <a:t>EDM (Entity Data Model): </a:t>
            </a:r>
            <a:r>
              <a:rPr lang="en-US" dirty="0">
                <a:effectLst/>
              </a:rPr>
              <a:t>EDM consists of three main parts - Conceptual model, Mapping and Storage model.</a:t>
            </a:r>
          </a:p>
          <a:p>
            <a:r>
              <a:rPr lang="en-US" b="1" dirty="0">
                <a:effectLst/>
              </a:rPr>
              <a:t>Conceptual Model: </a:t>
            </a:r>
            <a:r>
              <a:rPr lang="en-US" dirty="0">
                <a:effectLst/>
              </a:rPr>
              <a:t>The conceptual model contains the model classes and their relationships. This will be independent from your database table design.</a:t>
            </a:r>
          </a:p>
          <a:p>
            <a:r>
              <a:rPr lang="en-US" b="1" dirty="0">
                <a:effectLst/>
              </a:rPr>
              <a:t>Storage Model:</a:t>
            </a:r>
            <a:r>
              <a:rPr lang="en-US" dirty="0">
                <a:effectLst/>
              </a:rPr>
              <a:t> Storage model is the database design model which includes tables, views, stored procedures, and their relationships and keys.</a:t>
            </a:r>
          </a:p>
          <a:p>
            <a:r>
              <a:rPr lang="en-US" b="1" dirty="0">
                <a:effectLst/>
              </a:rPr>
              <a:t>Mapping: </a:t>
            </a:r>
            <a:r>
              <a:rPr lang="en-US" dirty="0">
                <a:effectLst/>
              </a:rPr>
              <a:t>Mapping consists of information about how the conceptual model is mapped to the storage model.</a:t>
            </a:r>
          </a:p>
          <a:p>
            <a:r>
              <a:rPr lang="en-US" b="1" dirty="0">
                <a:effectLst/>
              </a:rPr>
              <a:t>LINQ to Entities:</a:t>
            </a:r>
            <a:r>
              <a:rPr lang="en-US" dirty="0">
                <a:effectLst/>
              </a:rPr>
              <a:t> LINQ to Entities is a query language used to write queries against the object model. It returns entities, which are defined in the conceptual model. You can use your LINQ skills here.</a:t>
            </a:r>
          </a:p>
          <a:p>
            <a:r>
              <a:rPr lang="en-US" b="1" dirty="0">
                <a:effectLst/>
              </a:rPr>
              <a:t>Entity SQL:</a:t>
            </a:r>
            <a:r>
              <a:rPr lang="en-US" dirty="0">
                <a:effectLst/>
              </a:rPr>
              <a:t> Entity SQL is another query language just like LINQ to Entities. However, it is a little more difficult than L2E and the developer will have to learn it separately.</a:t>
            </a:r>
          </a:p>
          <a:p>
            <a:r>
              <a:rPr lang="en-US" b="1" dirty="0">
                <a:effectLst/>
              </a:rPr>
              <a:t>Object </a:t>
            </a:r>
            <a:r>
              <a:rPr lang="en-US" b="1" dirty="0" err="1">
                <a:effectLst/>
              </a:rPr>
              <a:t>Service:</a:t>
            </a:r>
            <a:r>
              <a:rPr lang="en-US" dirty="0" err="1">
                <a:effectLst/>
              </a:rPr>
              <a:t>Object</a:t>
            </a:r>
            <a:r>
              <a:rPr lang="en-US" dirty="0">
                <a:effectLst/>
              </a:rPr>
              <a:t> service is a main entry point for accessing data from the database and to return it back. Object service is responsible for materialization, which is the process of converting data returned from an entity client data provider (next layer) to an entity object structure.</a:t>
            </a:r>
          </a:p>
          <a:p>
            <a:r>
              <a:rPr lang="en-US" b="1" dirty="0">
                <a:effectLst/>
              </a:rPr>
              <a:t>Entity Client Data </a:t>
            </a:r>
            <a:r>
              <a:rPr lang="en-US" b="1" dirty="0" err="1">
                <a:effectLst/>
              </a:rPr>
              <a:t>Provider:</a:t>
            </a:r>
            <a:r>
              <a:rPr lang="en-US" dirty="0" err="1">
                <a:effectLst/>
              </a:rPr>
              <a:t>The</a:t>
            </a:r>
            <a:r>
              <a:rPr lang="en-US" dirty="0">
                <a:effectLst/>
              </a:rPr>
              <a:t> main responsibility of this layer is to convert L2E or Entity SQL queries into a SQL query which is understood by the underlying database. It communicates with the </a:t>
            </a:r>
            <a:r>
              <a:rPr lang="en-US" dirty="0" err="1">
                <a:effectLst/>
              </a:rPr>
              <a:t>ADO.Net</a:t>
            </a:r>
            <a:r>
              <a:rPr lang="en-US" dirty="0">
                <a:effectLst/>
              </a:rPr>
              <a:t> data provider which in turn sends or retrieves data from the database.</a:t>
            </a:r>
          </a:p>
          <a:p>
            <a:r>
              <a:rPr lang="en-US" b="1" dirty="0" err="1">
                <a:effectLst/>
              </a:rPr>
              <a:t>ADO.Net</a:t>
            </a:r>
            <a:r>
              <a:rPr lang="en-US" b="1" dirty="0">
                <a:effectLst/>
              </a:rPr>
              <a:t> Data </a:t>
            </a:r>
            <a:r>
              <a:rPr lang="en-US" b="1" dirty="0" err="1">
                <a:effectLst/>
              </a:rPr>
              <a:t>Provider:</a:t>
            </a:r>
            <a:r>
              <a:rPr lang="en-US" dirty="0" err="1">
                <a:effectLst/>
              </a:rPr>
              <a:t>This</a:t>
            </a:r>
            <a:r>
              <a:rPr lang="en-US" dirty="0">
                <a:effectLst/>
              </a:rPr>
              <a:t> layer communicates with the database using standard </a:t>
            </a:r>
            <a:r>
              <a:rPr lang="en-US" dirty="0" err="1">
                <a:effectLst/>
              </a:rPr>
              <a:t>ADO.Net</a:t>
            </a:r>
            <a:r>
              <a:rPr lang="en-US" dirty="0">
                <a:effectLst/>
              </a:rPr>
              <a:t>.</a:t>
            </a:r>
          </a:p>
          <a:p>
            <a:endParaRPr lang="en-US" dirty="0"/>
          </a:p>
        </p:txBody>
      </p:sp>
    </p:spTree>
    <p:extLst>
      <p:ext uri="{BB962C8B-B14F-4D97-AF65-F5344CB8AC3E}">
        <p14:creationId xmlns:p14="http://schemas.microsoft.com/office/powerpoint/2010/main" val="24054173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476</TotalTime>
  <Words>291</Words>
  <Application>Microsoft Office PowerPoint</Application>
  <PresentationFormat>Widescreen</PresentationFormat>
  <Paragraphs>69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Bookman Old Style</vt:lpstr>
      <vt:lpstr>Rockwell</vt:lpstr>
      <vt:lpstr>Verdana</vt:lpstr>
      <vt:lpstr>Damask</vt:lpstr>
      <vt:lpstr>OBJECT RELAtIONal MAPPING (ORM) </vt:lpstr>
      <vt:lpstr>0rm</vt:lpstr>
      <vt:lpstr>Orm </vt:lpstr>
      <vt:lpstr>ORM</vt:lpstr>
      <vt:lpstr>Some ORM FRAMEWORKS</vt:lpstr>
      <vt:lpstr>Entity framework</vt:lpstr>
      <vt:lpstr>Entity framework</vt:lpstr>
      <vt:lpstr>EF- ARCHITECTURE</vt:lpstr>
      <vt:lpstr>EF- ARCHITECTURE</vt:lpstr>
      <vt:lpstr>EF – SETUP ENVIRONMENT</vt:lpstr>
      <vt:lpstr>EF – DBCONTEXT CLASS</vt:lpstr>
      <vt:lpstr>EF – DBCONTEXT CLASS</vt:lpstr>
      <vt:lpstr>EF – DBSET CLASS</vt:lpstr>
      <vt:lpstr>Entity life cycle</vt:lpstr>
      <vt:lpstr>Entity life cycle</vt:lpstr>
      <vt:lpstr>EF- APPROCHES</vt:lpstr>
      <vt:lpstr>EF – APPROCHES - CODE-FIRST</vt:lpstr>
      <vt:lpstr>EF – APPROCHES - DATABASE-FIRST</vt:lpstr>
      <vt:lpstr>EF-APPROCHES-WHICH ONE YOU CHOOSE</vt:lpstr>
      <vt:lpstr>Thank you for now</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ORM-OBJECT RELASHIONSHIP MAPPING</dc:title>
  <dc:creator>Jadeer Parakkalli</dc:creator>
  <cp:lastModifiedBy>Abhilash Karuruthil</cp:lastModifiedBy>
  <cp:revision>18</cp:revision>
  <dcterms:created xsi:type="dcterms:W3CDTF">2017-07-10T09:50:06Z</dcterms:created>
  <dcterms:modified xsi:type="dcterms:W3CDTF">2017-07-11T08:15:06Z</dcterms:modified>
</cp:coreProperties>
</file>