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57"/>
  </p:notesMasterIdLst>
  <p:handoutMasterIdLst>
    <p:handoutMasterId r:id="rId58"/>
  </p:handoutMasterIdLst>
  <p:sldIdLst>
    <p:sldId id="257" r:id="rId3"/>
    <p:sldId id="261" r:id="rId4"/>
    <p:sldId id="262" r:id="rId5"/>
    <p:sldId id="258" r:id="rId6"/>
    <p:sldId id="263" r:id="rId7"/>
    <p:sldId id="266" r:id="rId8"/>
    <p:sldId id="264" r:id="rId9"/>
    <p:sldId id="267" r:id="rId10"/>
    <p:sldId id="268" r:id="rId11"/>
    <p:sldId id="271" r:id="rId12"/>
    <p:sldId id="270" r:id="rId13"/>
    <p:sldId id="272" r:id="rId14"/>
    <p:sldId id="273" r:id="rId15"/>
    <p:sldId id="269" r:id="rId16"/>
    <p:sldId id="274" r:id="rId17"/>
    <p:sldId id="265" r:id="rId18"/>
    <p:sldId id="275" r:id="rId19"/>
    <p:sldId id="276" r:id="rId20"/>
    <p:sldId id="277" r:id="rId21"/>
    <p:sldId id="288" r:id="rId22"/>
    <p:sldId id="278" r:id="rId23"/>
    <p:sldId id="281" r:id="rId24"/>
    <p:sldId id="282" r:id="rId25"/>
    <p:sldId id="305" r:id="rId26"/>
    <p:sldId id="306" r:id="rId27"/>
    <p:sldId id="307" r:id="rId28"/>
    <p:sldId id="284" r:id="rId29"/>
    <p:sldId id="285" r:id="rId30"/>
    <p:sldId id="286" r:id="rId31"/>
    <p:sldId id="287" r:id="rId32"/>
    <p:sldId id="283" r:id="rId33"/>
    <p:sldId id="279" r:id="rId34"/>
    <p:sldId id="280" r:id="rId35"/>
    <p:sldId id="289" r:id="rId36"/>
    <p:sldId id="290" r:id="rId37"/>
    <p:sldId id="291" r:id="rId38"/>
    <p:sldId id="292" r:id="rId39"/>
    <p:sldId id="293" r:id="rId40"/>
    <p:sldId id="294" r:id="rId41"/>
    <p:sldId id="296" r:id="rId42"/>
    <p:sldId id="297" r:id="rId43"/>
    <p:sldId id="300" r:id="rId44"/>
    <p:sldId id="298" r:id="rId45"/>
    <p:sldId id="299" r:id="rId46"/>
    <p:sldId id="301" r:id="rId47"/>
    <p:sldId id="302" r:id="rId48"/>
    <p:sldId id="303" r:id="rId49"/>
    <p:sldId id="304" r:id="rId50"/>
    <p:sldId id="313" r:id="rId51"/>
    <p:sldId id="308" r:id="rId52"/>
    <p:sldId id="309" r:id="rId53"/>
    <p:sldId id="310" r:id="rId54"/>
    <p:sldId id="311"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56" y="-22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sdsd</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5FBF65-4A0C-4E48-B2A1-9AF7491911BF}" type="datetimeFigureOut">
              <a:rPr lang="en-IN" smtClean="0"/>
              <a:t>20-07-2017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D02272-73C1-4AF8-96A3-CF294DDFA436}" type="slidenum">
              <a:rPr lang="en-IN" smtClean="0"/>
              <a:t>‹#›</a:t>
            </a:fld>
            <a:endParaRPr lang="en-IN"/>
          </a:p>
        </p:txBody>
      </p:sp>
    </p:spTree>
    <p:extLst>
      <p:ext uri="{BB962C8B-B14F-4D97-AF65-F5344CB8AC3E}">
        <p14:creationId xmlns:p14="http://schemas.microsoft.com/office/powerpoint/2010/main" val="428795620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sdsd</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311B-FBFE-4E0A-9EBB-4C8417E6C23C}" type="datetimeFigureOut">
              <a:rPr lang="en-IN" smtClean="0"/>
              <a:t>20-07-2017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FCEB2-27EF-4199-ACEE-2DDB13A73A84}" type="slidenum">
              <a:rPr lang="en-IN" smtClean="0"/>
              <a:t>‹#›</a:t>
            </a:fld>
            <a:endParaRPr lang="en-IN"/>
          </a:p>
        </p:txBody>
      </p:sp>
    </p:spTree>
    <p:extLst>
      <p:ext uri="{BB962C8B-B14F-4D97-AF65-F5344CB8AC3E}">
        <p14:creationId xmlns:p14="http://schemas.microsoft.com/office/powerpoint/2010/main" val="11219152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20222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320215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3928221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and Picture Fade on Path">
    <p:bg>
      <p:bgPr>
        <a:gradFill>
          <a:gsLst>
            <a:gs pos="0">
              <a:srgbClr val="FFFFFF"/>
            </a:gs>
            <a:gs pos="28000">
              <a:srgbClr val="FEFEFE"/>
            </a:gs>
            <a:gs pos="100000">
              <a:srgbClr val="E8E3D8"/>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Rectangle 9"/>
          <p:cNvSpPr/>
          <p:nvPr userDrawn="1"/>
        </p:nvSpPr>
        <p:spPr>
          <a:xfrm>
            <a:off x="0" y="1512125"/>
            <a:ext cx="11541512" cy="2895600"/>
          </a:xfrm>
          <a:prstGeom prst="rect">
            <a:avLst/>
          </a:prstGeom>
          <a:gradFill flip="none" rotWithShape="1">
            <a:gsLst>
              <a:gs pos="36000">
                <a:schemeClr val="accent2">
                  <a:lumMod val="85000"/>
                </a:schemeClr>
              </a:gs>
              <a:gs pos="0">
                <a:schemeClr val="accent2">
                  <a:lumMod val="50000"/>
                </a:schemeClr>
              </a:gs>
              <a:gs pos="100000">
                <a:schemeClr val="accent2">
                  <a:lumMod val="85000"/>
                </a:scheme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ndParaRPr>
          </a:p>
        </p:txBody>
      </p:sp>
      <p:sp>
        <p:nvSpPr>
          <p:cNvPr id="2" name="Title 1"/>
          <p:cNvSpPr>
            <a:spLocks noGrp="1"/>
          </p:cNvSpPr>
          <p:nvPr>
            <p:ph type="title"/>
          </p:nvPr>
        </p:nvSpPr>
        <p:spPr>
          <a:xfrm>
            <a:off x="4267200" y="1091398"/>
            <a:ext cx="7086600" cy="584775"/>
          </a:xfrm>
        </p:spPr>
        <p:txBody>
          <a:bodyPr anchor="t">
            <a:noAutofit/>
          </a:bodyPr>
          <a:lstStyle>
            <a:lvl1pPr>
              <a:defRPr sz="3800" b="1">
                <a:gradFill>
                  <a:gsLst>
                    <a:gs pos="0">
                      <a:schemeClr val="accent2">
                        <a:lumMod val="85000"/>
                      </a:schemeClr>
                    </a:gs>
                    <a:gs pos="100000">
                      <a:schemeClr val="accent2">
                        <a:lumMod val="85000"/>
                      </a:schemeClr>
                    </a:gs>
                  </a:gsLst>
                  <a:lin ang="0" scaled="1"/>
                </a:gradFill>
                <a:latin typeface="+mn-lt"/>
              </a:defRPr>
            </a:lvl1pPr>
          </a:lstStyle>
          <a:p>
            <a:r>
              <a:rPr lang="en-US" smtClean="0"/>
              <a:t>Click to edit Master title style</a:t>
            </a:r>
            <a:endParaRPr lang="en-US" dirty="0"/>
          </a:p>
        </p:txBody>
      </p:sp>
      <p:sp>
        <p:nvSpPr>
          <p:cNvPr id="12" name="Text Placeholder 11"/>
          <p:cNvSpPr>
            <a:spLocks noGrp="1"/>
          </p:cNvSpPr>
          <p:nvPr>
            <p:ph type="body" sz="quarter" idx="14"/>
          </p:nvPr>
        </p:nvSpPr>
        <p:spPr>
          <a:xfrm>
            <a:off x="4267200" y="2194560"/>
            <a:ext cx="7086600" cy="2108498"/>
          </a:xfrm>
        </p:spPr>
        <p:txBody>
          <a:bodyPr>
            <a:noAutofit/>
          </a:bodyPr>
          <a:lstStyle>
            <a:lvl1pPr marL="0" indent="0">
              <a:lnSpc>
                <a:spcPct val="100000"/>
              </a:lnSpc>
              <a:spcBef>
                <a:spcPts val="1200"/>
              </a:spcBef>
              <a:buNone/>
              <a:defRPr sz="2800">
                <a:solidFill>
                  <a:schemeClr val="bg1"/>
                </a:solidFill>
              </a:defRPr>
            </a:lvl1pPr>
            <a:lvl2pPr marL="0" indent="0">
              <a:lnSpc>
                <a:spcPct val="100000"/>
              </a:lnSpc>
              <a:spcBef>
                <a:spcPts val="1200"/>
              </a:spcBef>
              <a:buNone/>
              <a:defRPr sz="2800">
                <a:solidFill>
                  <a:schemeClr val="bg1"/>
                </a:solidFill>
              </a:defRPr>
            </a:lvl2pPr>
            <a:lvl3pPr marL="0" indent="0">
              <a:lnSpc>
                <a:spcPct val="100000"/>
              </a:lnSpc>
              <a:spcBef>
                <a:spcPts val="1200"/>
              </a:spcBef>
              <a:buNone/>
              <a:defRPr sz="2800">
                <a:solidFill>
                  <a:schemeClr val="bg1"/>
                </a:solidFill>
              </a:defRPr>
            </a:lvl3pPr>
            <a:lvl4pPr marL="0" indent="0">
              <a:lnSpc>
                <a:spcPct val="100000"/>
              </a:lnSpc>
              <a:spcBef>
                <a:spcPts val="1200"/>
              </a:spcBef>
              <a:buNone/>
              <a:defRPr sz="2800">
                <a:solidFill>
                  <a:schemeClr val="bg1"/>
                </a:solidFill>
              </a:defRPr>
            </a:lvl4pPr>
            <a:lvl5pPr marL="0" indent="0">
              <a:lnSpc>
                <a:spcPct val="100000"/>
              </a:lnSpc>
              <a:spcBef>
                <a:spcPts val="1200"/>
              </a:spcBef>
              <a:buNone/>
              <a:defRPr sz="2800">
                <a:solidFill>
                  <a:schemeClr val="bg1"/>
                </a:solidFill>
              </a:defRPr>
            </a:lvl5pPr>
            <a:lvl6pPr marL="0" indent="0">
              <a:lnSpc>
                <a:spcPct val="100000"/>
              </a:lnSpc>
              <a:spcBef>
                <a:spcPts val="1200"/>
              </a:spcBef>
              <a:buNone/>
              <a:defRPr sz="2800">
                <a:solidFill>
                  <a:schemeClr val="bg1"/>
                </a:solidFill>
              </a:defRPr>
            </a:lvl6pPr>
            <a:lvl7pPr marL="0" indent="0">
              <a:lnSpc>
                <a:spcPct val="100000"/>
              </a:lnSpc>
              <a:spcBef>
                <a:spcPts val="1200"/>
              </a:spcBef>
              <a:buNone/>
              <a:defRPr sz="2800">
                <a:solidFill>
                  <a:schemeClr val="bg1"/>
                </a:solidFill>
              </a:defRPr>
            </a:lvl7pPr>
            <a:lvl8pPr marL="0" indent="0">
              <a:lnSpc>
                <a:spcPct val="100000"/>
              </a:lnSpc>
              <a:spcBef>
                <a:spcPts val="1200"/>
              </a:spcBef>
              <a:buNone/>
              <a:defRPr sz="2800">
                <a:solidFill>
                  <a:schemeClr val="bg1"/>
                </a:solidFill>
              </a:defRPr>
            </a:lvl8pPr>
            <a:lvl9pPr marL="0" indent="0">
              <a:lnSpc>
                <a:spcPct val="100000"/>
              </a:lnSpc>
              <a:spcBef>
                <a:spcPts val="1200"/>
              </a:spcBef>
              <a:buNone/>
              <a:defRPr sz="2800">
                <a:solidFill>
                  <a:schemeClr val="bg1"/>
                </a:solidFill>
              </a:defRPr>
            </a:lvl9pPr>
          </a:lstStyle>
          <a:p>
            <a:pPr lvl="0"/>
            <a:r>
              <a:rPr lang="en-US" smtClean="0"/>
              <a:t>Edit Master text styles</a:t>
            </a:r>
          </a:p>
        </p:txBody>
      </p:sp>
      <p:sp>
        <p:nvSpPr>
          <p:cNvPr id="8" name="Picture Placeholder 7"/>
          <p:cNvSpPr>
            <a:spLocks noGrp="1"/>
          </p:cNvSpPr>
          <p:nvPr>
            <p:ph type="pic" sz="quarter" idx="13"/>
          </p:nvPr>
        </p:nvSpPr>
        <p:spPr>
          <a:xfrm>
            <a:off x="914400" y="0"/>
            <a:ext cx="2390503" cy="4645152"/>
          </a:xfrm>
          <a:effectLst>
            <a:glow rad="101600">
              <a:srgbClr val="FFFFFF">
                <a:alpha val="40000"/>
              </a:srgbClr>
            </a:glow>
            <a:reflection blurRad="6350" stA="50000" endA="300" endPos="55000" dir="5400000" sy="-100000" algn="bl" rotWithShape="0"/>
          </a:effectLst>
        </p:spPr>
        <p:txBody>
          <a:bodyPr/>
          <a:lstStyle>
            <a:lvl1pPr marL="0" indent="0">
              <a:buNone/>
              <a:defRPr/>
            </a:lvl1pPr>
          </a:lstStyle>
          <a:p>
            <a:r>
              <a:rPr lang="en-US" smtClean="0"/>
              <a:t>Click icon to add picture</a:t>
            </a:r>
            <a:endParaRPr lang="en-US"/>
          </a:p>
        </p:txBody>
      </p:sp>
      <p:sp>
        <p:nvSpPr>
          <p:cNvPr id="6" name="Rectangle 5"/>
          <p:cNvSpPr/>
          <p:nvPr userDrawn="1"/>
        </p:nvSpPr>
        <p:spPr>
          <a:xfrm>
            <a:off x="12565117"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600" dirty="0" smtClean="0">
                <a:solidFill>
                  <a:prstClr val="white">
                    <a:lumMod val="50000"/>
                  </a:prstClr>
                </a:solidFill>
                <a:latin typeface="Calibri Light" panose="020F0302020204030204" pitchFamily="34" charset="0"/>
                <a:cs typeface="Calibri" panose="020F0502020204030204" pitchFamily="34" charset="0"/>
              </a:rPr>
              <a:t>Edit the text with your own</a:t>
            </a:r>
            <a:r>
              <a:rPr lang="en-US" sz="1600" baseline="0" dirty="0" smtClean="0">
                <a:solidFill>
                  <a:prstClr val="white">
                    <a:lumMod val="50000"/>
                  </a:prstClr>
                </a:solidFill>
                <a:latin typeface="Calibri Light" panose="020F0302020204030204" pitchFamily="34" charset="0"/>
                <a:cs typeface="Calibri" panose="020F0502020204030204" pitchFamily="34" charset="0"/>
              </a:rPr>
              <a:t> short phrases. </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600" dirty="0" smtClean="0">
                <a:solidFill>
                  <a:prstClr val="white">
                    <a:lumMod val="50000"/>
                  </a:prstClr>
                </a:solidFill>
                <a:latin typeface="Calibri Light" panose="020F0302020204030204" pitchFamily="34" charset="0"/>
                <a:cs typeface="Calibri" panose="020F0502020204030204" pitchFamily="34" charset="0"/>
              </a:rPr>
              <a:t>To change the sample image, select the picture and delete it. Now click the Pictures icon in the placeholder to insert your own image.</a:t>
            </a:r>
          </a:p>
          <a:p>
            <a:pPr>
              <a:spcBef>
                <a:spcPts val="600"/>
              </a:spcBef>
            </a:pPr>
            <a:r>
              <a:rPr lang="en-US" sz="1600" dirty="0" smtClean="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a:p>
            <a:pPr>
              <a:spcBef>
                <a:spcPts val="600"/>
              </a:spcBef>
            </a:pPr>
            <a:endParaRPr lang="en-US" sz="1600" dirty="0" smtClean="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8227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35" presetClass="path" presetSubtype="0" accel="50000" decel="50000" fill="hold" grpId="1" nodeType="withEffect">
                                  <p:stCondLst>
                                    <p:cond delay="0"/>
                                  </p:stCondLst>
                                  <p:childTnLst>
                                    <p:animMotion origin="layout" path="M -3.33333E-6 3.78353E-6 L -0.86666 3.78353E-6 " pathEditMode="relative" rAng="0" ptsTypes="AA">
                                      <p:cBhvr>
                                        <p:cTn id="9" dur="2000" spd="-100000" fill="hold"/>
                                        <p:tgtEl>
                                          <p:spTgt spid="2"/>
                                        </p:tgtEl>
                                        <p:attrNameLst>
                                          <p:attrName>ppt_x</p:attrName>
                                          <p:attrName>ppt_y</p:attrName>
                                        </p:attrNameLst>
                                      </p:cBhvr>
                                      <p:rCtr x="-433" y="0"/>
                                    </p:animMotion>
                                  </p:childTnLst>
                                </p:cTn>
                              </p:par>
                            </p:childTnLst>
                          </p:cTn>
                        </p:par>
                        <p:par>
                          <p:cTn id="10" fill="hold">
                            <p:stCondLst>
                              <p:cond delay="2000"/>
                            </p:stCondLst>
                            <p:childTnLst>
                              <p:par>
                                <p:cTn id="11" presetID="10" presetClass="entr" presetSubtype="0" fill="hold" grpId="0" nodeType="afterEffect">
                                  <p:stCondLst>
                                    <p:cond delay="0"/>
                                  </p:stCondLst>
                                  <p:iterate type="lt">
                                    <p:tmPct val="5000"/>
                                  </p:iterate>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bui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301225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102924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221404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333332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135845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15868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145562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EBABB-164C-4B21-A7DC-1011164A546A}" type="slidenum">
              <a:rPr lang="en-US" smtClean="0"/>
              <a:t>‹#›</a:t>
            </a:fld>
            <a:endParaRPr lang="en-US"/>
          </a:p>
        </p:txBody>
      </p:sp>
    </p:spTree>
    <p:extLst>
      <p:ext uri="{BB962C8B-B14F-4D97-AF65-F5344CB8AC3E}">
        <p14:creationId xmlns:p14="http://schemas.microsoft.com/office/powerpoint/2010/main" val="263776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EBABB-164C-4B21-A7DC-1011164A546A}" type="slidenum">
              <a:rPr lang="en-US" smtClean="0"/>
              <a:t>‹#›</a:t>
            </a:fld>
            <a:endParaRPr lang="en-US"/>
          </a:p>
        </p:txBody>
      </p:sp>
    </p:spTree>
    <p:extLst>
      <p:ext uri="{BB962C8B-B14F-4D97-AF65-F5344CB8AC3E}">
        <p14:creationId xmlns:p14="http://schemas.microsoft.com/office/powerpoint/2010/main" val="102835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ql/relational-databases/databases/msdb-database" TargetMode="External"/><Relationship Id="rId2" Type="http://schemas.openxmlformats.org/officeDocument/2006/relationships/hyperlink" Target="https://docs.microsoft.com/en-us/sql/relational-databases/databases/master-database" TargetMode="Externa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beginner-sql-tutorial.com/sql-create-statement.htm"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fif"/></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075" y="1026084"/>
            <a:ext cx="7086600" cy="584775"/>
          </a:xfrm>
        </p:spPr>
        <p:txBody>
          <a:bodyPr/>
          <a:lstStyle/>
          <a:p>
            <a:r>
              <a:rPr lang="en-US" dirty="0" smtClean="0"/>
              <a:t>SQL Server</a:t>
            </a:r>
            <a:endParaRPr lang="en-US" dirty="0"/>
          </a:p>
        </p:txBody>
      </p:sp>
      <p:sp>
        <p:nvSpPr>
          <p:cNvPr id="3" name="Text Placeholder 2"/>
          <p:cNvSpPr>
            <a:spLocks noGrp="1"/>
          </p:cNvSpPr>
          <p:nvPr>
            <p:ph type="body" sz="quarter" idx="14"/>
          </p:nvPr>
        </p:nvSpPr>
        <p:spPr>
          <a:xfrm>
            <a:off x="3979817" y="1985554"/>
            <a:ext cx="7086600" cy="2108498"/>
          </a:xfrm>
        </p:spPr>
        <p:txBody>
          <a:bodyPr/>
          <a:lstStyle/>
          <a:p>
            <a:r>
              <a:rPr lang="en-US" dirty="0"/>
              <a:t>What is SQL Server? </a:t>
            </a:r>
            <a:endParaRPr lang="en-US" dirty="0" smtClean="0"/>
          </a:p>
          <a:p>
            <a:r>
              <a:rPr lang="en-IN" dirty="0"/>
              <a:t>It is a software, developed by Microsoft, which is implemented from the specification of RDBMS.</a:t>
            </a:r>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000410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System Databases</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579223" y="1528353"/>
            <a:ext cx="7929154" cy="2873830"/>
          </a:xfrm>
        </p:spPr>
        <p:txBody>
          <a:bodyPr/>
          <a:lstStyle/>
          <a:p>
            <a:pPr fontAlgn="base"/>
            <a:endParaRPr lang="en-IN" dirty="0" smtClean="0"/>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pic>
        <p:nvPicPr>
          <p:cNvPr id="7" name="Picture 6"/>
          <p:cNvPicPr>
            <a:picLocks noChangeAspect="1"/>
          </p:cNvPicPr>
          <p:nvPr/>
        </p:nvPicPr>
        <p:blipFill>
          <a:blip r:embed="rId3"/>
          <a:stretch>
            <a:fillRect/>
          </a:stretch>
        </p:blipFill>
        <p:spPr>
          <a:xfrm>
            <a:off x="5110162" y="1567541"/>
            <a:ext cx="3864021" cy="2787145"/>
          </a:xfrm>
          <a:prstGeom prst="rect">
            <a:avLst/>
          </a:prstGeom>
        </p:spPr>
      </p:pic>
    </p:spTree>
    <p:extLst>
      <p:ext uri="{BB962C8B-B14F-4D97-AF65-F5344CB8AC3E}">
        <p14:creationId xmlns:p14="http://schemas.microsoft.com/office/powerpoint/2010/main" val="1552653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System Databases</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28353"/>
            <a:ext cx="8203474" cy="2873830"/>
          </a:xfrm>
        </p:spPr>
        <p:txBody>
          <a:bodyPr/>
          <a:lstStyle/>
          <a:p>
            <a:pPr marL="342900" indent="-342900" fontAlgn="t">
              <a:buFont typeface="Wingdings" panose="05000000000000000000" pitchFamily="2" charset="2"/>
              <a:buChar char="v"/>
            </a:pPr>
            <a:r>
              <a:rPr lang="en-IN" sz="2400" b="1" dirty="0">
                <a:hlinkClick r:id="rId2"/>
              </a:rPr>
              <a:t>Master </a:t>
            </a:r>
            <a:r>
              <a:rPr lang="en-IN" sz="2400" b="1" dirty="0" smtClean="0">
                <a:hlinkClick r:id="rId2"/>
              </a:rPr>
              <a:t>Database: Records</a:t>
            </a:r>
            <a:r>
              <a:rPr lang="en-IN" sz="2400" dirty="0" smtClean="0"/>
              <a:t> </a:t>
            </a:r>
            <a:r>
              <a:rPr lang="en-IN" sz="2400" dirty="0"/>
              <a:t>all the system-level information for an instance of SQL Server.  SQL Server cannot start if the master database is unavailable.</a:t>
            </a:r>
          </a:p>
          <a:p>
            <a:pPr marL="342900" indent="-342900" fontAlgn="t">
              <a:buFont typeface="Wingdings" panose="05000000000000000000" pitchFamily="2" charset="2"/>
              <a:buChar char="v"/>
            </a:pPr>
            <a:r>
              <a:rPr lang="en-IN" sz="2400" b="1" dirty="0" err="1">
                <a:hlinkClick r:id="rId3"/>
              </a:rPr>
              <a:t>Msdb</a:t>
            </a:r>
            <a:r>
              <a:rPr lang="en-IN" sz="2400" b="1" dirty="0">
                <a:hlinkClick r:id="rId3"/>
              </a:rPr>
              <a:t> </a:t>
            </a:r>
            <a:r>
              <a:rPr lang="en-IN" sz="2400" b="1" dirty="0" smtClean="0">
                <a:hlinkClick r:id="rId3"/>
              </a:rPr>
              <a:t>Database: </a:t>
            </a:r>
            <a:r>
              <a:rPr lang="en-IN" sz="2400" dirty="0">
                <a:hlinkClick r:id="rId3"/>
              </a:rPr>
              <a:t>Is</a:t>
            </a:r>
            <a:r>
              <a:rPr lang="en-IN" sz="2400" dirty="0"/>
              <a:t> used by SQL Server Agent for scheduling alerts and jobs.</a:t>
            </a:r>
          </a:p>
          <a:p>
            <a:pPr fontAlgn="base"/>
            <a:endParaRPr lang="en-IN" dirty="0" smtClean="0"/>
          </a:p>
          <a:p>
            <a:endParaRPr lang="en-US" dirty="0"/>
          </a:p>
        </p:txBody>
      </p:sp>
      <p:pic>
        <p:nvPicPr>
          <p:cNvPr id="5" name="Picture Placeholder 4"/>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584652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System Databases</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28353"/>
            <a:ext cx="8203474" cy="2873830"/>
          </a:xfrm>
        </p:spPr>
        <p:txBody>
          <a:bodyPr/>
          <a:lstStyle/>
          <a:p>
            <a:pPr marL="342900" indent="-342900" fontAlgn="base">
              <a:buFont typeface="Wingdings" panose="05000000000000000000" pitchFamily="2" charset="2"/>
              <a:buChar char="v"/>
            </a:pPr>
            <a:r>
              <a:rPr lang="en-IN" sz="2400" b="1" dirty="0"/>
              <a:t>Model </a:t>
            </a:r>
            <a:r>
              <a:rPr lang="en-IN" sz="2400" b="1" dirty="0" smtClean="0"/>
              <a:t>Database: Is </a:t>
            </a:r>
            <a:r>
              <a:rPr lang="en-IN" sz="2400" dirty="0"/>
              <a:t>used as the template for all databases created on the instance of SQL Server. Modifications made to the model database, such as database size, collation, recovery model, and other database options, are applied to any databases created afterward</a:t>
            </a:r>
            <a:r>
              <a:rPr lang="en-IN" sz="2400" dirty="0" smtClean="0"/>
              <a:t>.</a:t>
            </a:r>
          </a:p>
          <a:p>
            <a:pPr marL="342900" indent="-342900" fontAlgn="base">
              <a:buFont typeface="Wingdings" panose="05000000000000000000" pitchFamily="2" charset="2"/>
              <a:buChar char="v"/>
            </a:pPr>
            <a:r>
              <a:rPr lang="en-IN" sz="2400" b="1" dirty="0" err="1" smtClean="0"/>
              <a:t>Tempdb</a:t>
            </a:r>
            <a:r>
              <a:rPr lang="en-IN" sz="2400" dirty="0" smtClean="0"/>
              <a:t> </a:t>
            </a:r>
            <a:r>
              <a:rPr lang="en-IN" sz="2400" b="1" dirty="0" smtClean="0"/>
              <a:t>Database</a:t>
            </a:r>
            <a:r>
              <a:rPr lang="en-IN" sz="2400" dirty="0" smtClean="0"/>
              <a:t>:</a:t>
            </a:r>
            <a:r>
              <a:rPr lang="en-IN" sz="2400" dirty="0"/>
              <a:t>	Is a workspace for holding temporary objects or intermediate result sets.</a:t>
            </a:r>
            <a:endParaRPr lang="en-IN" sz="2400" dirty="0" smtClean="0"/>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63687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System Databases</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28353"/>
            <a:ext cx="8203474" cy="2873830"/>
          </a:xfrm>
        </p:spPr>
        <p:txBody>
          <a:bodyPr/>
          <a:lstStyle/>
          <a:p>
            <a:pPr marL="342900" indent="-342900" fontAlgn="base">
              <a:buFont typeface="Wingdings" panose="05000000000000000000" pitchFamily="2" charset="2"/>
              <a:buChar char="v"/>
            </a:pPr>
            <a:r>
              <a:rPr lang="en-IN" sz="2400" b="1" dirty="0"/>
              <a:t>Resource </a:t>
            </a:r>
            <a:r>
              <a:rPr lang="en-IN" sz="2400" b="1" dirty="0" smtClean="0"/>
              <a:t>Database: Is</a:t>
            </a:r>
            <a:r>
              <a:rPr lang="en-IN" sz="2400" dirty="0" smtClean="0"/>
              <a:t> </a:t>
            </a:r>
            <a:r>
              <a:rPr lang="en-IN" sz="2400" dirty="0"/>
              <a:t>a read-only database that contains system objects that are included with SQL Server. System objects are physically persisted in the Resource database, but they logically appear in the sys schema of every database.</a:t>
            </a:r>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80332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Creating Database</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579223" y="1528353"/>
            <a:ext cx="7929154" cy="2873830"/>
          </a:xfrm>
        </p:spPr>
        <p:txBody>
          <a:bodyPr/>
          <a:lstStyle/>
          <a:p>
            <a:pPr fontAlgn="base"/>
            <a:r>
              <a:rPr lang="en-IN" dirty="0" smtClean="0"/>
              <a:t>Database can create by using …</a:t>
            </a:r>
          </a:p>
          <a:p>
            <a:pPr marL="342900" lvl="1" indent="-342900" fontAlgn="base">
              <a:buFont typeface="Wingdings" panose="05000000000000000000" pitchFamily="2" charset="2"/>
              <a:buChar char="v"/>
            </a:pPr>
            <a:r>
              <a:rPr lang="en-IN" sz="2400" dirty="0" smtClean="0"/>
              <a:t>SQL Query</a:t>
            </a:r>
          </a:p>
          <a:p>
            <a:pPr lvl="1" fontAlgn="base"/>
            <a:r>
              <a:rPr lang="en-IN" sz="2400" dirty="0" smtClean="0"/>
              <a:t>            </a:t>
            </a:r>
            <a:r>
              <a:rPr lang="en-IN" sz="2000" b="1" i="1" dirty="0" smtClean="0"/>
              <a:t>Query Syntax</a:t>
            </a:r>
            <a:r>
              <a:rPr lang="en-IN" sz="2000" i="1" dirty="0" smtClean="0"/>
              <a:t> </a:t>
            </a:r>
            <a:r>
              <a:rPr lang="en-IN" sz="2000" dirty="0" smtClean="0"/>
              <a:t>: </a:t>
            </a:r>
            <a:r>
              <a:rPr lang="en-IN" sz="2000" dirty="0"/>
              <a:t>CREATE DATABASE </a:t>
            </a:r>
            <a:r>
              <a:rPr lang="en-IN" sz="2000" dirty="0" err="1"/>
              <a:t>database_name</a:t>
            </a:r>
            <a:endParaRPr lang="en-IN" sz="2000" dirty="0" smtClean="0"/>
          </a:p>
          <a:p>
            <a:pPr marL="342900" indent="-342900" fontAlgn="base">
              <a:buFont typeface="Wingdings" panose="05000000000000000000" pitchFamily="2" charset="2"/>
              <a:buChar char="v"/>
            </a:pPr>
            <a:r>
              <a:rPr lang="en-IN" sz="2400" dirty="0" smtClean="0"/>
              <a:t>Using SSMS</a:t>
            </a:r>
            <a:endParaRPr lang="en-IN" sz="2400" dirty="0"/>
          </a:p>
          <a:p>
            <a:pPr fontAlgn="base"/>
            <a:r>
              <a:rPr lang="en-IN" sz="2000" dirty="0" smtClean="0"/>
              <a:t>            From </a:t>
            </a:r>
            <a:r>
              <a:rPr lang="en-IN" sz="2000" dirty="0"/>
              <a:t>the </a:t>
            </a:r>
            <a:r>
              <a:rPr lang="en-IN" sz="2000" dirty="0" smtClean="0"/>
              <a:t>Object Explorer </a:t>
            </a:r>
            <a:r>
              <a:rPr lang="en-IN" sz="2000" dirty="0"/>
              <a:t>select database folder </a:t>
            </a:r>
            <a:r>
              <a:rPr lang="en-IN" sz="2000" dirty="0" smtClean="0"/>
              <a:t>, </a:t>
            </a:r>
            <a:r>
              <a:rPr lang="en-IN" sz="2000" dirty="0"/>
              <a:t>right click and </a:t>
            </a:r>
            <a:r>
              <a:rPr lang="en-IN" sz="2000" dirty="0" smtClean="0"/>
              <a:t>                  choose </a:t>
            </a:r>
            <a:r>
              <a:rPr lang="en-IN" sz="2000" dirty="0"/>
              <a:t>“Create Database”</a:t>
            </a:r>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29082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365" y="934643"/>
            <a:ext cx="8168641" cy="593710"/>
          </a:xfrm>
        </p:spPr>
        <p:txBody>
          <a:bodyPr/>
          <a:lstStyle/>
          <a:p>
            <a:r>
              <a:rPr lang="en-IN" dirty="0" smtClean="0"/>
              <a:t>Creating Database from Object Explorer</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579223" y="1528353"/>
            <a:ext cx="7929154" cy="2873830"/>
          </a:xfrm>
        </p:spPr>
        <p:txBody>
          <a:bodyPr/>
          <a:lstStyle/>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pic>
        <p:nvPicPr>
          <p:cNvPr id="4" name="Picture 3"/>
          <p:cNvPicPr>
            <a:picLocks noChangeAspect="1"/>
          </p:cNvPicPr>
          <p:nvPr/>
        </p:nvPicPr>
        <p:blipFill>
          <a:blip r:embed="rId3"/>
          <a:stretch>
            <a:fillRect/>
          </a:stretch>
        </p:blipFill>
        <p:spPr>
          <a:xfrm>
            <a:off x="4535261" y="1528353"/>
            <a:ext cx="4986638" cy="2873830"/>
          </a:xfrm>
          <a:prstGeom prst="rect">
            <a:avLst/>
          </a:prstGeom>
        </p:spPr>
      </p:pic>
    </p:spTree>
    <p:extLst>
      <p:ext uri="{BB962C8B-B14F-4D97-AF65-F5344CB8AC3E}">
        <p14:creationId xmlns:p14="http://schemas.microsoft.com/office/powerpoint/2010/main" val="3002993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Structured Query Language(SQL)</a:t>
            </a:r>
            <a:br>
              <a:rPr lang="en-IN" dirty="0" smtClean="0"/>
            </a:br>
            <a:endParaRPr lang="en-US" dirty="0"/>
          </a:p>
        </p:txBody>
      </p:sp>
      <p:sp>
        <p:nvSpPr>
          <p:cNvPr id="3" name="Text Placeholder 2"/>
          <p:cNvSpPr>
            <a:spLocks noGrp="1"/>
          </p:cNvSpPr>
          <p:nvPr>
            <p:ph type="body" sz="quarter" idx="14"/>
          </p:nvPr>
        </p:nvSpPr>
        <p:spPr>
          <a:xfrm>
            <a:off x="3579223" y="1724296"/>
            <a:ext cx="7487194" cy="2299063"/>
          </a:xfrm>
        </p:spPr>
        <p:txBody>
          <a:bodyPr/>
          <a:lstStyle/>
          <a:p>
            <a:r>
              <a:rPr lang="en-IN" dirty="0" smtClean="0"/>
              <a:t>Pronounces as “S-Q-L” or sometimes “See-</a:t>
            </a:r>
            <a:r>
              <a:rPr lang="en-IN" dirty="0" err="1" smtClean="0"/>
              <a:t>Quel</a:t>
            </a:r>
            <a:r>
              <a:rPr lang="en-IN" dirty="0" smtClean="0"/>
              <a:t>”.</a:t>
            </a:r>
          </a:p>
          <a:p>
            <a:r>
              <a:rPr lang="en-IN" dirty="0" smtClean="0"/>
              <a:t>It is actually the standard language, used to query  the relational database.</a:t>
            </a:r>
          </a:p>
          <a:p>
            <a:r>
              <a:rPr lang="en-IN" dirty="0" smtClean="0"/>
              <a:t>This can be effectively used to “Insert , Update, Search , Delete database records </a:t>
            </a:r>
            <a:r>
              <a:rPr lang="en-IN" dirty="0" err="1" smtClean="0"/>
              <a:t>etc</a:t>
            </a:r>
            <a:r>
              <a:rPr lang="en-IN" dirty="0" smtClean="0"/>
              <a:t> ….</a:t>
            </a:r>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456509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SQL </a:t>
            </a:r>
            <a:r>
              <a:rPr lang="en-IN" dirty="0"/>
              <a:t>Commands</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4" y="1489166"/>
            <a:ext cx="8216536" cy="2534193"/>
          </a:xfrm>
        </p:spPr>
        <p:txBody>
          <a:bodyPr/>
          <a:lstStyle/>
          <a:p>
            <a:r>
              <a:rPr lang="en-IN" sz="2400" dirty="0"/>
              <a:t>SQL commands are instructions, coded into SQL statements, which are used to communicate with the database to perform specific tasks, work, functions and queries with data</a:t>
            </a:r>
            <a:r>
              <a:rPr lang="en-IN" sz="2400" dirty="0" smtClean="0"/>
              <a:t>.</a:t>
            </a:r>
          </a:p>
          <a:p>
            <a:r>
              <a:rPr lang="en-IN" sz="2400" dirty="0"/>
              <a:t>SQL commands can be used not only for searching the database but also to perform various other functions like, for example, you can </a:t>
            </a:r>
            <a:r>
              <a:rPr lang="en-IN" sz="2400" dirty="0">
                <a:hlinkClick r:id="rId2" tooltip="SQL CREATE Command: SQL CREATE TABLE Statement is used to create tables to store data"/>
              </a:rPr>
              <a:t>create tables</a:t>
            </a:r>
            <a:r>
              <a:rPr lang="en-IN" sz="2400" dirty="0"/>
              <a:t>, add data to tables, or modify data, drop the table, set permissions for users.</a:t>
            </a:r>
            <a:endParaRPr lang="en-US" sz="2400"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612058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SQL </a:t>
            </a:r>
            <a:r>
              <a:rPr lang="en-IN" dirty="0"/>
              <a:t>Commands</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4" y="1489166"/>
            <a:ext cx="8216536" cy="2873828"/>
          </a:xfrm>
        </p:spPr>
        <p:txBody>
          <a:bodyPr/>
          <a:lstStyle/>
          <a:p>
            <a:r>
              <a:rPr lang="en-IN" sz="2400" dirty="0"/>
              <a:t>SQL commands are grouped into four major categories depending on their </a:t>
            </a:r>
            <a:r>
              <a:rPr lang="en-IN" sz="2400" dirty="0" smtClean="0"/>
              <a:t>functionality.</a:t>
            </a:r>
          </a:p>
          <a:p>
            <a:pPr lvl="1"/>
            <a:r>
              <a:rPr lang="en-IN" sz="2000" b="1" dirty="0" smtClean="0"/>
              <a:t>           	a) Data </a:t>
            </a:r>
            <a:r>
              <a:rPr lang="en-IN" sz="2000" b="1" dirty="0"/>
              <a:t>Definition Language (DDL)</a:t>
            </a:r>
            <a:r>
              <a:rPr lang="en-IN" sz="2000" dirty="0"/>
              <a:t> </a:t>
            </a:r>
            <a:endParaRPr lang="en-IN" sz="2000" dirty="0" smtClean="0"/>
          </a:p>
          <a:p>
            <a:r>
              <a:rPr lang="en-IN" sz="2000" b="1" dirty="0" smtClean="0"/>
              <a:t>       	 b) Data </a:t>
            </a:r>
            <a:r>
              <a:rPr lang="en-IN" sz="2000" b="1" dirty="0"/>
              <a:t>Manipulation Language (DML</a:t>
            </a:r>
            <a:r>
              <a:rPr lang="en-IN" sz="2000" b="1" dirty="0" smtClean="0"/>
              <a:t>)</a:t>
            </a:r>
          </a:p>
          <a:p>
            <a:r>
              <a:rPr lang="en-IN" sz="2000" b="1" dirty="0" smtClean="0"/>
              <a:t>           	c) Transaction </a:t>
            </a:r>
            <a:r>
              <a:rPr lang="en-IN" sz="2000" b="1" dirty="0"/>
              <a:t>Control Language (TCL)</a:t>
            </a:r>
            <a:r>
              <a:rPr lang="en-IN" sz="2000" dirty="0"/>
              <a:t> - </a:t>
            </a:r>
            <a:endParaRPr lang="en-IN" sz="2000" dirty="0" smtClean="0"/>
          </a:p>
          <a:p>
            <a:r>
              <a:rPr lang="en-IN" sz="2000" b="1" dirty="0" smtClean="0"/>
              <a:t>           	d) Data </a:t>
            </a:r>
            <a:r>
              <a:rPr lang="en-IN" sz="2000" b="1" dirty="0"/>
              <a:t>Control Language (DCL)</a:t>
            </a:r>
            <a:endParaRPr lang="en-IN" sz="2000" dirty="0" smtClean="0"/>
          </a:p>
          <a:p>
            <a:endParaRPr lang="en-US" sz="24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032950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a:t>Data Definition Language (DDL)</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4" y="1489166"/>
            <a:ext cx="8216536" cy="2873828"/>
          </a:xfrm>
        </p:spPr>
        <p:txBody>
          <a:bodyPr/>
          <a:lstStyle/>
          <a:p>
            <a:r>
              <a:rPr lang="en-IN" dirty="0"/>
              <a:t> </a:t>
            </a:r>
            <a:r>
              <a:rPr lang="en-IN" sz="2400" dirty="0" smtClean="0"/>
              <a:t>These </a:t>
            </a:r>
            <a:r>
              <a:rPr lang="en-IN" sz="2400" dirty="0"/>
              <a:t>SQL commands are used for creating, modifying, and dropping the structure of database objects. The commands are </a:t>
            </a:r>
            <a:endParaRPr lang="en-IN" sz="2400" dirty="0" smtClean="0"/>
          </a:p>
          <a:p>
            <a:pPr lvl="2"/>
            <a:r>
              <a:rPr lang="en-IN" sz="2000" dirty="0" smtClean="0"/>
              <a:t>    		CREATE</a:t>
            </a:r>
          </a:p>
          <a:p>
            <a:r>
              <a:rPr lang="en-IN" sz="2000" dirty="0" smtClean="0"/>
              <a:t> 		ALTER</a:t>
            </a:r>
          </a:p>
          <a:p>
            <a:pPr lvl="3"/>
            <a:r>
              <a:rPr lang="en-IN" sz="2000" dirty="0" smtClean="0"/>
              <a:t> 		DROP</a:t>
            </a:r>
          </a:p>
          <a:p>
            <a:r>
              <a:rPr lang="en-IN" sz="2000" dirty="0" smtClean="0"/>
              <a:t> 		RENAME</a:t>
            </a:r>
            <a:r>
              <a:rPr lang="en-IN" sz="2000" dirty="0"/>
              <a:t>, and TRUNCATE.</a:t>
            </a:r>
          </a:p>
          <a:p>
            <a:endParaRPr lang="en-US" sz="24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902300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075" y="1026084"/>
            <a:ext cx="7086600" cy="584775"/>
          </a:xfrm>
        </p:spPr>
        <p:txBody>
          <a:bodyPr/>
          <a:lstStyle/>
          <a:p>
            <a:r>
              <a:rPr lang="en-IN" dirty="0"/>
              <a:t>What is Data?</a:t>
            </a:r>
            <a:endParaRPr lang="en-US" dirty="0"/>
          </a:p>
        </p:txBody>
      </p:sp>
      <p:sp>
        <p:nvSpPr>
          <p:cNvPr id="3" name="Text Placeholder 2"/>
          <p:cNvSpPr>
            <a:spLocks noGrp="1"/>
          </p:cNvSpPr>
          <p:nvPr>
            <p:ph type="body" sz="quarter" idx="14"/>
          </p:nvPr>
        </p:nvSpPr>
        <p:spPr>
          <a:xfrm>
            <a:off x="3979817" y="1985554"/>
            <a:ext cx="7086600" cy="2108498"/>
          </a:xfrm>
        </p:spPr>
        <p:txBody>
          <a:bodyPr/>
          <a:lstStyle/>
          <a:p>
            <a:r>
              <a:rPr lang="en-IN" dirty="0"/>
              <a:t>In Simple words data can be facts related to any object.</a:t>
            </a:r>
          </a:p>
          <a:p>
            <a:r>
              <a:rPr lang="en-IN" dirty="0"/>
              <a:t>For Example, Your Name ,Age ,DOB ,photograph, documents etc</a:t>
            </a:r>
            <a:r>
              <a:rPr lang="en-IN" dirty="0" smtClean="0"/>
              <a:t>.(Face Book)</a:t>
            </a:r>
            <a:endParaRPr lang="en-IN" dirty="0"/>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885706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DDL</a:t>
            </a:r>
            <a:r>
              <a:rPr lang="en-IN" dirty="0"/>
              <a:t> </a:t>
            </a:r>
            <a:r>
              <a:rPr lang="en-IN" dirty="0" smtClean="0"/>
              <a:t>–Syntax for Tables</a:t>
            </a:r>
            <a:r>
              <a:rPr lang="en-IN" dirty="0"/>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4" y="1489166"/>
            <a:ext cx="8216536" cy="2873828"/>
          </a:xfrm>
        </p:spPr>
        <p:txBody>
          <a:bodyPr/>
          <a:lstStyle/>
          <a:p>
            <a:r>
              <a:rPr lang="en-IN" sz="2000" dirty="0" smtClean="0"/>
              <a:t>CREATE</a:t>
            </a:r>
            <a:r>
              <a:rPr lang="en-IN" sz="2000" dirty="0"/>
              <a:t> TABLE </a:t>
            </a:r>
            <a:r>
              <a:rPr lang="en-IN" sz="2000" dirty="0" err="1"/>
              <a:t>table_name</a:t>
            </a:r>
            <a:r>
              <a:rPr lang="en-IN" sz="2000" dirty="0"/>
              <a:t> </a:t>
            </a:r>
            <a:r>
              <a:rPr lang="en-IN" sz="2000" dirty="0" smtClean="0"/>
              <a:t>(column1 </a:t>
            </a:r>
            <a:r>
              <a:rPr lang="en-IN" sz="2000" dirty="0"/>
              <a:t>datatype</a:t>
            </a:r>
            <a:r>
              <a:rPr lang="en-IN" sz="2000" dirty="0" smtClean="0"/>
              <a:t>, </a:t>
            </a:r>
            <a:r>
              <a:rPr lang="en-IN" sz="2000" dirty="0"/>
              <a:t>column2 </a:t>
            </a:r>
            <a:r>
              <a:rPr lang="en-IN" sz="2000" dirty="0" smtClean="0"/>
              <a:t>datatype);</a:t>
            </a:r>
            <a:endParaRPr lang="en-IN" sz="2000" dirty="0"/>
          </a:p>
          <a:p>
            <a:r>
              <a:rPr lang="en-IN" sz="2000" dirty="0" smtClean="0"/>
              <a:t>ALTER</a:t>
            </a:r>
            <a:r>
              <a:rPr lang="en-IN" sz="2000" dirty="0"/>
              <a:t> TABLE </a:t>
            </a:r>
            <a:r>
              <a:rPr lang="en-IN" sz="2000" dirty="0" err="1" smtClean="0"/>
              <a:t>table_name</a:t>
            </a:r>
            <a:r>
              <a:rPr lang="en-IN" sz="2000" dirty="0" smtClean="0"/>
              <a:t> ADD</a:t>
            </a:r>
            <a:r>
              <a:rPr lang="en-IN" sz="2000" dirty="0"/>
              <a:t> </a:t>
            </a:r>
            <a:r>
              <a:rPr lang="en-IN" sz="2000" dirty="0" err="1"/>
              <a:t>column_name</a:t>
            </a:r>
            <a:r>
              <a:rPr lang="en-IN" sz="2000" dirty="0"/>
              <a:t> datatype</a:t>
            </a:r>
            <a:r>
              <a:rPr lang="en-IN" sz="2000" dirty="0" smtClean="0"/>
              <a:t>;</a:t>
            </a:r>
          </a:p>
          <a:p>
            <a:r>
              <a:rPr lang="en-IN" sz="2000" dirty="0" smtClean="0"/>
              <a:t>DROP</a:t>
            </a:r>
            <a:r>
              <a:rPr lang="en-IN" sz="2000" dirty="0"/>
              <a:t> TABLE </a:t>
            </a:r>
            <a:r>
              <a:rPr lang="en-IN" sz="2000" dirty="0" err="1"/>
              <a:t>table_name</a:t>
            </a:r>
            <a:r>
              <a:rPr lang="en-IN" sz="2000" dirty="0" smtClean="0"/>
              <a:t>;</a:t>
            </a:r>
          </a:p>
          <a:p>
            <a:r>
              <a:rPr lang="en-US" sz="2000" dirty="0" err="1"/>
              <a:t>sp_rename</a:t>
            </a:r>
            <a:r>
              <a:rPr lang="en-US" sz="2000" dirty="0"/>
              <a:t> '</a:t>
            </a:r>
            <a:r>
              <a:rPr lang="en-US" sz="2000" dirty="0" err="1"/>
              <a:t>table_name.old_column</a:t>
            </a:r>
            <a:r>
              <a:rPr lang="en-US" sz="2000" dirty="0"/>
              <a:t>', '</a:t>
            </a:r>
            <a:r>
              <a:rPr lang="en-US" sz="2000" dirty="0" err="1"/>
              <a:t>new_name</a:t>
            </a:r>
            <a:r>
              <a:rPr lang="en-US" sz="2000" dirty="0"/>
              <a:t>', 'COLUMN</a:t>
            </a:r>
            <a:r>
              <a:rPr lang="en-US" sz="2000" dirty="0" smtClean="0"/>
              <a:t>';</a:t>
            </a:r>
          </a:p>
          <a:p>
            <a:r>
              <a:rPr lang="en-IN" sz="2000" dirty="0"/>
              <a:t>EXEC </a:t>
            </a:r>
            <a:r>
              <a:rPr lang="en-IN" sz="2000" dirty="0" err="1"/>
              <a:t>sp_renamedb</a:t>
            </a:r>
            <a:r>
              <a:rPr lang="en-IN" sz="2000" dirty="0"/>
              <a:t> '</a:t>
            </a:r>
            <a:r>
              <a:rPr lang="en-IN" sz="2000" dirty="0" err="1"/>
              <a:t>oldName</a:t>
            </a:r>
            <a:r>
              <a:rPr lang="en-IN" sz="2000" dirty="0"/>
              <a:t>', '</a:t>
            </a:r>
            <a:r>
              <a:rPr lang="en-IN" sz="2000" dirty="0" err="1"/>
              <a:t>newName</a:t>
            </a:r>
            <a:r>
              <a:rPr lang="en-IN" sz="2000" dirty="0"/>
              <a:t>'</a:t>
            </a:r>
            <a:endParaRPr lang="en-US" sz="20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235153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Data Manipulation Language </a:t>
            </a:r>
            <a:r>
              <a:rPr lang="en-IN" dirty="0" smtClean="0"/>
              <a:t>(DML</a:t>
            </a: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smtClean="0"/>
              <a:t>These are </a:t>
            </a:r>
            <a:r>
              <a:rPr lang="en-IN" sz="2400" dirty="0"/>
              <a:t>used for storing, retrieving, modifying, and deleting data. </a:t>
            </a:r>
            <a:r>
              <a:rPr lang="en-IN" sz="2400" dirty="0" smtClean="0"/>
              <a:t> DML commands </a:t>
            </a:r>
            <a:r>
              <a:rPr lang="en-IN" sz="2400" dirty="0"/>
              <a:t>are</a:t>
            </a:r>
            <a:r>
              <a:rPr lang="en-IN" sz="2400" dirty="0" smtClean="0"/>
              <a:t>:</a:t>
            </a:r>
            <a:endParaRPr lang="en-IN" dirty="0" smtClean="0"/>
          </a:p>
          <a:p>
            <a:pPr lvl="2"/>
            <a:r>
              <a:rPr lang="en-IN" sz="2400" dirty="0" smtClean="0"/>
              <a:t>			</a:t>
            </a:r>
            <a:r>
              <a:rPr lang="en-US" sz="2400" dirty="0" smtClean="0"/>
              <a:t>SELECT</a:t>
            </a:r>
            <a:endParaRPr lang="en-US" sz="2400" dirty="0"/>
          </a:p>
          <a:p>
            <a:pPr lvl="2"/>
            <a:r>
              <a:rPr lang="en-US" sz="2400" dirty="0" smtClean="0"/>
              <a:t>			INSERT</a:t>
            </a:r>
            <a:endParaRPr lang="en-US" sz="2400" dirty="0"/>
          </a:p>
          <a:p>
            <a:pPr lvl="2"/>
            <a:r>
              <a:rPr lang="en-US" sz="2400" dirty="0" smtClean="0"/>
              <a:t>			UPDATE</a:t>
            </a:r>
            <a:endParaRPr lang="en-US" sz="2400" dirty="0"/>
          </a:p>
          <a:p>
            <a:pPr lvl="2"/>
            <a:r>
              <a:rPr lang="en-US" sz="2400" dirty="0" smtClean="0"/>
              <a:t>			DELETE</a:t>
            </a:r>
            <a:endParaRPr lang="en-US" sz="24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682902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SQL SELECT Statement</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300" dirty="0"/>
              <a:t>The most commonly used SQL command is SELECT statement. SQL SELECT statement is used to query or retrieve data from a table in the database.	</a:t>
            </a:r>
            <a:endParaRPr lang="en-IN" sz="2300" dirty="0" smtClean="0"/>
          </a:p>
          <a:p>
            <a:r>
              <a:rPr lang="en-IN" sz="2300" dirty="0" smtClean="0"/>
              <a:t>A </a:t>
            </a:r>
            <a:r>
              <a:rPr lang="en-IN" sz="2300" dirty="0"/>
              <a:t>query may retrieve information from specified columns or from all of the columns in the </a:t>
            </a:r>
            <a:r>
              <a:rPr lang="en-IN" sz="2300" dirty="0" smtClean="0"/>
              <a:t>table</a:t>
            </a:r>
          </a:p>
          <a:p>
            <a:r>
              <a:rPr lang="en-IN" sz="2300" dirty="0"/>
              <a:t>To create a simple SQL SELECT Statement, you must specify the column(s) name and the table name.</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406462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smtClean="0"/>
              <a:t>SELECT Query Syntax</a:t>
            </a:r>
            <a:r>
              <a:rPr lang="en-IN" dirty="0"/>
              <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SELECT </a:t>
            </a:r>
            <a:r>
              <a:rPr lang="en-IN" sz="2400" i="1" dirty="0" err="1"/>
              <a:t>column_list</a:t>
            </a:r>
            <a:r>
              <a:rPr lang="en-IN" sz="2400" dirty="0"/>
              <a:t> FROM </a:t>
            </a:r>
            <a:r>
              <a:rPr lang="en-IN" sz="2400" i="1" dirty="0"/>
              <a:t>table-name</a:t>
            </a:r>
            <a:r>
              <a:rPr lang="en-IN" sz="2400" dirty="0"/>
              <a:t> </a:t>
            </a:r>
            <a:br>
              <a:rPr lang="en-IN" sz="2400" dirty="0"/>
            </a:br>
            <a:r>
              <a:rPr lang="en-IN" sz="2400" dirty="0"/>
              <a:t>[WHERE Clause</a:t>
            </a:r>
            <a:r>
              <a:rPr lang="en-IN" sz="2400" dirty="0" smtClean="0"/>
              <a:t>]</a:t>
            </a:r>
          </a:p>
          <a:p>
            <a:r>
              <a:rPr lang="en-IN" sz="2200" b="1" dirty="0" smtClean="0"/>
              <a:t>“</a:t>
            </a:r>
            <a:r>
              <a:rPr lang="en-IN" sz="2200" b="1" i="1" dirty="0" smtClean="0"/>
              <a:t>table-name</a:t>
            </a:r>
            <a:r>
              <a:rPr lang="en-IN" sz="2200" b="1" dirty="0" smtClean="0"/>
              <a:t>”</a:t>
            </a:r>
            <a:r>
              <a:rPr lang="en-IN" sz="2200" dirty="0" smtClean="0"/>
              <a:t> </a:t>
            </a:r>
            <a:r>
              <a:rPr lang="en-IN" sz="2200" dirty="0"/>
              <a:t>is the name of the table from which the information is retrieved.</a:t>
            </a:r>
          </a:p>
          <a:p>
            <a:r>
              <a:rPr lang="en-IN" sz="2200" b="1" dirty="0" smtClean="0"/>
              <a:t>“</a:t>
            </a:r>
            <a:r>
              <a:rPr lang="en-IN" sz="2200" b="1" i="1" dirty="0" err="1" smtClean="0"/>
              <a:t>column_list</a:t>
            </a:r>
            <a:r>
              <a:rPr lang="en-IN" sz="2200" b="1" dirty="0" smtClean="0"/>
              <a:t>”</a:t>
            </a:r>
            <a:r>
              <a:rPr lang="en-IN" sz="2200" dirty="0" smtClean="0"/>
              <a:t> </a:t>
            </a:r>
            <a:r>
              <a:rPr lang="en-IN" sz="2200" dirty="0"/>
              <a:t>includes one or more columns from which data is retrieved.</a:t>
            </a:r>
          </a:p>
          <a:p>
            <a:r>
              <a:rPr lang="en-IN" sz="2200" dirty="0"/>
              <a:t>The code within the brackets is optional.</a:t>
            </a:r>
          </a:p>
          <a:p>
            <a:endParaRPr lang="en-IN" sz="23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645268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smtClean="0"/>
              <a:t>Insert Query Syntax</a:t>
            </a:r>
            <a:r>
              <a:rPr lang="en-IN" dirty="0"/>
              <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INSERT INTO </a:t>
            </a:r>
            <a:r>
              <a:rPr lang="en-IN" sz="2400" i="1" dirty="0" err="1"/>
              <a:t>table_name</a:t>
            </a:r>
            <a:r>
              <a:rPr lang="en-IN" sz="2400" dirty="0"/>
              <a:t> (</a:t>
            </a:r>
            <a:r>
              <a:rPr lang="en-IN" sz="2400" i="1" dirty="0"/>
              <a:t>column1</a:t>
            </a:r>
            <a:r>
              <a:rPr lang="en-IN" sz="2400" dirty="0"/>
              <a:t>,</a:t>
            </a:r>
            <a:r>
              <a:rPr lang="en-IN" sz="2400" i="1" dirty="0"/>
              <a:t> column2</a:t>
            </a:r>
            <a:r>
              <a:rPr lang="en-IN" sz="2400" dirty="0"/>
              <a:t>,</a:t>
            </a:r>
            <a:r>
              <a:rPr lang="en-IN" sz="2400" i="1" dirty="0"/>
              <a:t> column3</a:t>
            </a:r>
            <a:r>
              <a:rPr lang="en-IN" sz="2400" dirty="0"/>
              <a:t>, ...)</a:t>
            </a:r>
            <a:br>
              <a:rPr lang="en-IN" sz="2400" dirty="0"/>
            </a:br>
            <a:r>
              <a:rPr lang="en-IN" sz="2400" dirty="0"/>
              <a:t>VALUES (</a:t>
            </a:r>
            <a:r>
              <a:rPr lang="en-IN" sz="2400" i="1" dirty="0"/>
              <a:t>value1</a:t>
            </a:r>
            <a:r>
              <a:rPr lang="en-IN" sz="2400" dirty="0"/>
              <a:t>,</a:t>
            </a:r>
            <a:r>
              <a:rPr lang="en-IN" sz="2400" i="1" dirty="0"/>
              <a:t> value2</a:t>
            </a:r>
            <a:r>
              <a:rPr lang="en-IN" sz="2400" dirty="0"/>
              <a:t>,</a:t>
            </a:r>
            <a:r>
              <a:rPr lang="en-IN" sz="2400" i="1" dirty="0"/>
              <a:t> value3</a:t>
            </a:r>
            <a:r>
              <a:rPr lang="en-IN" sz="2400" dirty="0"/>
              <a:t>, </a:t>
            </a:r>
            <a:r>
              <a:rPr lang="en-IN" sz="2400" dirty="0" smtClean="0"/>
              <a:t>...);</a:t>
            </a:r>
          </a:p>
          <a:p>
            <a:r>
              <a:rPr lang="en-IN" sz="2400" dirty="0"/>
              <a:t>INSERT INTO Customers (</a:t>
            </a:r>
            <a:r>
              <a:rPr lang="en-IN" sz="2400" dirty="0" err="1"/>
              <a:t>CustomerName</a:t>
            </a:r>
            <a:r>
              <a:rPr lang="en-IN" sz="2400" dirty="0"/>
              <a:t>, </a:t>
            </a:r>
            <a:r>
              <a:rPr lang="en-IN" sz="2400" dirty="0" err="1"/>
              <a:t>ContactName</a:t>
            </a:r>
            <a:r>
              <a:rPr lang="en-IN" sz="2400" dirty="0"/>
              <a:t>, Address, City, </a:t>
            </a:r>
            <a:r>
              <a:rPr lang="en-IN" sz="2400" dirty="0" err="1"/>
              <a:t>PostalCode</a:t>
            </a:r>
            <a:r>
              <a:rPr lang="en-IN" sz="2400" dirty="0"/>
              <a:t>, Country)</a:t>
            </a:r>
            <a:br>
              <a:rPr lang="en-IN" sz="2400" dirty="0"/>
            </a:br>
            <a:r>
              <a:rPr lang="en-IN" sz="2400" dirty="0"/>
              <a:t>VALUES ('Cardinal', 'Tom B. </a:t>
            </a:r>
            <a:r>
              <a:rPr lang="en-IN" sz="2400" dirty="0" err="1"/>
              <a:t>Erichsen</a:t>
            </a:r>
            <a:r>
              <a:rPr lang="en-IN" sz="2400" dirty="0"/>
              <a:t>', '</a:t>
            </a:r>
            <a:r>
              <a:rPr lang="en-IN" sz="2400" dirty="0" err="1"/>
              <a:t>Skagen</a:t>
            </a:r>
            <a:r>
              <a:rPr lang="en-IN" sz="2400" dirty="0"/>
              <a:t> 21', 'Stavanger', '4006', 'Norway');</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632688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smtClean="0"/>
              <a:t>Update Query Syntax</a:t>
            </a:r>
            <a:br>
              <a:rPr lang="en-IN" dirty="0" smtClean="0"/>
            </a:br>
            <a:r>
              <a:rPr lang="en-IN" dirty="0" smtClean="0"/>
              <a:t> </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i="1" dirty="0"/>
              <a:t>UPDATE </a:t>
            </a:r>
            <a:r>
              <a:rPr lang="en-IN" i="1" dirty="0" err="1"/>
              <a:t>table_name</a:t>
            </a:r>
            <a:r>
              <a:rPr lang="en-IN" sz="2400" i="1" dirty="0"/>
              <a:t/>
            </a:r>
            <a:br>
              <a:rPr lang="en-IN" sz="2400" i="1" dirty="0"/>
            </a:br>
            <a:r>
              <a:rPr lang="en-IN" i="1" dirty="0"/>
              <a:t>SET column1 = value1, column2 = value2, ...</a:t>
            </a:r>
            <a:r>
              <a:rPr lang="en-IN" sz="2400" i="1" dirty="0"/>
              <a:t/>
            </a:r>
            <a:br>
              <a:rPr lang="en-IN" sz="2400" i="1" dirty="0"/>
            </a:br>
            <a:r>
              <a:rPr lang="en-IN" i="1" dirty="0"/>
              <a:t>WHERE condition</a:t>
            </a:r>
            <a:r>
              <a:rPr lang="en-IN" i="1" dirty="0" smtClean="0"/>
              <a:t>;</a:t>
            </a:r>
          </a:p>
          <a:p>
            <a:r>
              <a:rPr lang="en-IN" dirty="0"/>
              <a:t>UPDATE Customers</a:t>
            </a:r>
            <a:r>
              <a:rPr lang="en-IN" sz="2400" dirty="0"/>
              <a:t/>
            </a:r>
            <a:br>
              <a:rPr lang="en-IN" sz="2400" dirty="0"/>
            </a:br>
            <a:r>
              <a:rPr lang="en-IN" dirty="0"/>
              <a:t>SET </a:t>
            </a:r>
            <a:r>
              <a:rPr lang="en-IN" dirty="0" err="1"/>
              <a:t>ContactName</a:t>
            </a:r>
            <a:r>
              <a:rPr lang="en-IN" dirty="0"/>
              <a:t> = 'Alfred Schmidt', City= 'Frankfurt'</a:t>
            </a:r>
            <a:r>
              <a:rPr lang="en-IN" sz="2400" dirty="0"/>
              <a:t/>
            </a:r>
            <a:br>
              <a:rPr lang="en-IN" sz="2400" dirty="0"/>
            </a:br>
            <a:r>
              <a:rPr lang="en-IN" dirty="0"/>
              <a:t>WHERE </a:t>
            </a:r>
            <a:r>
              <a:rPr lang="en-IN" dirty="0" err="1"/>
              <a:t>CustomerID</a:t>
            </a:r>
            <a:r>
              <a:rPr lang="en-IN" dirty="0"/>
              <a:t> = 1;</a:t>
            </a:r>
            <a:endParaRPr lang="en-IN" sz="2400" dirty="0"/>
          </a:p>
          <a:p>
            <a:endParaRPr lang="en-IN" sz="24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050405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smtClean="0"/>
              <a:t>Delete Query Syntax</a:t>
            </a:r>
            <a:br>
              <a:rPr lang="en-IN" dirty="0" smtClean="0"/>
            </a:br>
            <a:r>
              <a:rPr lang="en-IN" dirty="0" smtClean="0"/>
              <a:t> </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dirty="0"/>
              <a:t>DELETE FROM </a:t>
            </a:r>
            <a:r>
              <a:rPr lang="en-IN" i="1" dirty="0" err="1"/>
              <a:t>table_name</a:t>
            </a:r>
            <a:r>
              <a:rPr lang="en-IN" dirty="0"/>
              <a:t/>
            </a:r>
            <a:br>
              <a:rPr lang="en-IN" dirty="0"/>
            </a:br>
            <a:r>
              <a:rPr lang="en-IN" dirty="0"/>
              <a:t>WHERE </a:t>
            </a:r>
            <a:r>
              <a:rPr lang="en-IN" i="1" dirty="0"/>
              <a:t>condition</a:t>
            </a:r>
            <a:r>
              <a:rPr lang="en-IN" dirty="0" smtClean="0"/>
              <a:t>;</a:t>
            </a:r>
          </a:p>
          <a:p>
            <a:r>
              <a:rPr lang="en-IN" dirty="0"/>
              <a:t>DELETE FROM Customers</a:t>
            </a:r>
            <a:r>
              <a:rPr lang="en-IN" sz="2400" dirty="0"/>
              <a:t/>
            </a:r>
            <a:br>
              <a:rPr lang="en-IN" sz="2400" dirty="0"/>
            </a:br>
            <a:r>
              <a:rPr lang="en-IN" dirty="0"/>
              <a:t>WHERE </a:t>
            </a:r>
            <a:r>
              <a:rPr lang="en-IN" dirty="0" err="1"/>
              <a:t>CustomerName</a:t>
            </a:r>
            <a:r>
              <a:rPr lang="en-IN" dirty="0"/>
              <a:t>='</a:t>
            </a:r>
            <a:r>
              <a:rPr lang="en-IN" dirty="0" err="1"/>
              <a:t>Alfreds</a:t>
            </a:r>
            <a:r>
              <a:rPr lang="en-IN" dirty="0"/>
              <a:t> </a:t>
            </a:r>
            <a:r>
              <a:rPr lang="en-IN" dirty="0" err="1"/>
              <a:t>Futterkiste</a:t>
            </a:r>
            <a:r>
              <a:rPr lang="en-IN"/>
              <a:t>';</a:t>
            </a:r>
            <a:endParaRPr lang="en-IN" sz="2400"/>
          </a:p>
          <a:p>
            <a:endParaRPr lang="en-IN" sz="24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336028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sz="4000" dirty="0"/>
              <a:t>SQL Operators</a:t>
            </a:r>
            <a:br>
              <a:rPr lang="en-IN" sz="4000" dirty="0"/>
            </a:br>
            <a:r>
              <a:rPr lang="en-IN" dirty="0"/>
              <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smtClean="0"/>
              <a:t>There </a:t>
            </a:r>
            <a:r>
              <a:rPr lang="en-IN" sz="2400" dirty="0"/>
              <a:t>are two type of Operators, namely Comparison Operators and Logical Operators. </a:t>
            </a:r>
            <a:endParaRPr lang="en-IN" sz="2400" dirty="0" smtClean="0"/>
          </a:p>
          <a:p>
            <a:r>
              <a:rPr lang="en-IN" sz="2400" dirty="0" smtClean="0"/>
              <a:t>These </a:t>
            </a:r>
            <a:r>
              <a:rPr lang="en-IN" sz="2400" dirty="0"/>
              <a:t>operators are used mainly in the WHERE clause, </a:t>
            </a:r>
            <a:r>
              <a:rPr lang="en-IN" sz="2400" dirty="0" smtClean="0"/>
              <a:t>HAVING, </a:t>
            </a:r>
            <a:r>
              <a:rPr lang="en-IN" sz="2400" dirty="0"/>
              <a:t>clause to </a:t>
            </a:r>
            <a:r>
              <a:rPr lang="en-IN" sz="2400" dirty="0" smtClean="0"/>
              <a:t>filter </a:t>
            </a:r>
            <a:r>
              <a:rPr lang="en-IN" sz="2400" dirty="0"/>
              <a:t>the data to be selected</a:t>
            </a:r>
            <a:r>
              <a:rPr lang="en-IN" sz="2400" dirty="0" smtClean="0"/>
              <a:t>.</a:t>
            </a:r>
          </a:p>
          <a:p>
            <a:r>
              <a:rPr lang="en-IN" sz="2400" dirty="0" smtClean="0"/>
              <a:t>Also used with Delete &amp; Update operations</a:t>
            </a:r>
            <a:endParaRPr lang="en-IN" sz="23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4270412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smtClean="0"/>
              <a:t>Comparison </a:t>
            </a:r>
            <a:r>
              <a:rPr lang="en-IN" dirty="0"/>
              <a:t>Operators</a:t>
            </a:r>
            <a:r>
              <a:rPr lang="en-IN" sz="4000" dirty="0"/>
              <a:t/>
            </a:r>
            <a:br>
              <a:rPr lang="en-IN" sz="4000" dirty="0"/>
            </a:br>
            <a:r>
              <a:rPr lang="en-IN" dirty="0"/>
              <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1800" dirty="0"/>
              <a:t>The below table describes each comparison operator.</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graphicFrame>
        <p:nvGraphicFramePr>
          <p:cNvPr id="7" name="Table 6"/>
          <p:cNvGraphicFramePr>
            <a:graphicFrameLocks noGrp="1"/>
          </p:cNvGraphicFramePr>
          <p:nvPr>
            <p:extLst>
              <p:ext uri="{D42A27DB-BD31-4B8C-83A1-F6EECF244321}">
                <p14:modId xmlns:p14="http://schemas.microsoft.com/office/powerpoint/2010/main" val="1362246425"/>
              </p:ext>
            </p:extLst>
          </p:nvPr>
        </p:nvGraphicFramePr>
        <p:xfrm>
          <a:off x="4054929" y="1815736"/>
          <a:ext cx="5585460" cy="2560320"/>
        </p:xfrm>
        <a:graphic>
          <a:graphicData uri="http://schemas.openxmlformats.org/drawingml/2006/table">
            <a:tbl>
              <a:tblPr/>
              <a:tblGrid>
                <a:gridCol w="2550840">
                  <a:extLst>
                    <a:ext uri="{9D8B030D-6E8A-4147-A177-3AD203B41FA5}">
                      <a16:colId xmlns:a16="http://schemas.microsoft.com/office/drawing/2014/main" val="2949921802"/>
                    </a:ext>
                  </a:extLst>
                </a:gridCol>
                <a:gridCol w="3034620">
                  <a:extLst>
                    <a:ext uri="{9D8B030D-6E8A-4147-A177-3AD203B41FA5}">
                      <a16:colId xmlns:a16="http://schemas.microsoft.com/office/drawing/2014/main" val="831134328"/>
                    </a:ext>
                  </a:extLst>
                </a:gridCol>
              </a:tblGrid>
              <a:tr h="311996">
                <a:tc>
                  <a:txBody>
                    <a:bodyPr/>
                    <a:lstStyle/>
                    <a:p>
                      <a:r>
                        <a:rPr lang="en-IN" dirty="0" smtClean="0">
                          <a:effectLst/>
                        </a:rPr>
                        <a:t>Comparison </a:t>
                      </a:r>
                      <a:r>
                        <a:rPr lang="en-IN" dirty="0">
                          <a:effectLst/>
                        </a:rPr>
                        <a:t>Operators</a:t>
                      </a:r>
                    </a:p>
                  </a:txBody>
                  <a:tcPr anchor="ctr">
                    <a:lnL>
                      <a:noFill/>
                    </a:lnL>
                    <a:lnR>
                      <a:noFill/>
                    </a:lnR>
                    <a:lnT>
                      <a:noFill/>
                    </a:lnT>
                    <a:lnB>
                      <a:noFill/>
                    </a:lnB>
                    <a:solidFill>
                      <a:srgbClr val="4284B0"/>
                    </a:solidFill>
                  </a:tcPr>
                </a:tc>
                <a:tc>
                  <a:txBody>
                    <a:bodyPr/>
                    <a:lstStyle/>
                    <a:p>
                      <a:r>
                        <a:rPr lang="en-IN">
                          <a:effectLst/>
                        </a:rPr>
                        <a:t>Description</a:t>
                      </a:r>
                    </a:p>
                  </a:txBody>
                  <a:tcPr anchor="ctr">
                    <a:lnL>
                      <a:noFill/>
                    </a:lnL>
                    <a:lnR>
                      <a:noFill/>
                    </a:lnR>
                    <a:lnT>
                      <a:noFill/>
                    </a:lnT>
                    <a:lnB>
                      <a:noFill/>
                    </a:lnB>
                    <a:solidFill>
                      <a:srgbClr val="4284B0"/>
                    </a:solidFill>
                  </a:tcPr>
                </a:tc>
                <a:extLst>
                  <a:ext uri="{0D108BD9-81ED-4DB2-BD59-A6C34878D82A}">
                    <a16:rowId xmlns:a16="http://schemas.microsoft.com/office/drawing/2014/main" val="776687484"/>
                  </a:ext>
                </a:extLst>
              </a:tr>
              <a:tr h="311996">
                <a:tc>
                  <a:txBody>
                    <a:bodyPr/>
                    <a:lstStyle/>
                    <a:p>
                      <a:pPr algn="ctr"/>
                      <a:r>
                        <a:rPr lang="en-IN" dirty="0">
                          <a:effectLst/>
                        </a:rPr>
                        <a:t>=</a:t>
                      </a:r>
                    </a:p>
                  </a:txBody>
                  <a:tcPr anchor="ctr">
                    <a:lnL>
                      <a:noFill/>
                    </a:lnL>
                    <a:lnR>
                      <a:noFill/>
                    </a:lnR>
                    <a:lnT>
                      <a:noFill/>
                    </a:lnT>
                    <a:lnB>
                      <a:noFill/>
                    </a:lnB>
                    <a:solidFill>
                      <a:srgbClr val="CCCCCC"/>
                    </a:solidFill>
                  </a:tcPr>
                </a:tc>
                <a:tc>
                  <a:txBody>
                    <a:bodyPr/>
                    <a:lstStyle/>
                    <a:p>
                      <a:r>
                        <a:rPr lang="en-IN" dirty="0">
                          <a:effectLst/>
                        </a:rPr>
                        <a:t>equal to</a:t>
                      </a:r>
                    </a:p>
                  </a:txBody>
                  <a:tcPr anchor="ctr">
                    <a:lnL>
                      <a:noFill/>
                    </a:lnL>
                    <a:lnR>
                      <a:noFill/>
                    </a:lnR>
                    <a:lnT>
                      <a:noFill/>
                    </a:lnT>
                    <a:lnB>
                      <a:noFill/>
                    </a:lnB>
                    <a:solidFill>
                      <a:srgbClr val="CCCCCC"/>
                    </a:solidFill>
                  </a:tcPr>
                </a:tc>
                <a:extLst>
                  <a:ext uri="{0D108BD9-81ED-4DB2-BD59-A6C34878D82A}">
                    <a16:rowId xmlns:a16="http://schemas.microsoft.com/office/drawing/2014/main" val="3298208677"/>
                  </a:ext>
                </a:extLst>
              </a:tr>
              <a:tr h="311996">
                <a:tc>
                  <a:txBody>
                    <a:bodyPr/>
                    <a:lstStyle/>
                    <a:p>
                      <a:pPr algn="ctr"/>
                      <a:r>
                        <a:rPr lang="en-IN">
                          <a:effectLst/>
                        </a:rPr>
                        <a:t>&lt;&gt;, !=</a:t>
                      </a:r>
                    </a:p>
                  </a:txBody>
                  <a:tcPr anchor="ctr">
                    <a:lnL>
                      <a:noFill/>
                    </a:lnL>
                    <a:lnR>
                      <a:noFill/>
                    </a:lnR>
                    <a:lnT>
                      <a:noFill/>
                    </a:lnT>
                    <a:lnB>
                      <a:noFill/>
                    </a:lnB>
                    <a:solidFill>
                      <a:srgbClr val="CCCCCC"/>
                    </a:solidFill>
                  </a:tcPr>
                </a:tc>
                <a:tc>
                  <a:txBody>
                    <a:bodyPr/>
                    <a:lstStyle/>
                    <a:p>
                      <a:r>
                        <a:rPr lang="en-IN">
                          <a:effectLst/>
                        </a:rPr>
                        <a:t>is not equal to</a:t>
                      </a:r>
                    </a:p>
                  </a:txBody>
                  <a:tcPr anchor="ctr">
                    <a:lnL>
                      <a:noFill/>
                    </a:lnL>
                    <a:lnR>
                      <a:noFill/>
                    </a:lnR>
                    <a:lnT>
                      <a:noFill/>
                    </a:lnT>
                    <a:lnB>
                      <a:noFill/>
                    </a:lnB>
                    <a:solidFill>
                      <a:srgbClr val="CCCCCC"/>
                    </a:solidFill>
                  </a:tcPr>
                </a:tc>
                <a:extLst>
                  <a:ext uri="{0D108BD9-81ED-4DB2-BD59-A6C34878D82A}">
                    <a16:rowId xmlns:a16="http://schemas.microsoft.com/office/drawing/2014/main" val="282806062"/>
                  </a:ext>
                </a:extLst>
              </a:tr>
              <a:tr h="311996">
                <a:tc>
                  <a:txBody>
                    <a:bodyPr/>
                    <a:lstStyle/>
                    <a:p>
                      <a:pPr algn="ctr"/>
                      <a:r>
                        <a:rPr lang="en-IN">
                          <a:effectLst/>
                        </a:rPr>
                        <a:t>&lt;</a:t>
                      </a:r>
                    </a:p>
                  </a:txBody>
                  <a:tcPr anchor="ctr">
                    <a:lnL>
                      <a:noFill/>
                    </a:lnL>
                    <a:lnR>
                      <a:noFill/>
                    </a:lnR>
                    <a:lnT>
                      <a:noFill/>
                    </a:lnT>
                    <a:lnB>
                      <a:noFill/>
                    </a:lnB>
                    <a:solidFill>
                      <a:srgbClr val="CCCCCC"/>
                    </a:solidFill>
                  </a:tcPr>
                </a:tc>
                <a:tc>
                  <a:txBody>
                    <a:bodyPr/>
                    <a:lstStyle/>
                    <a:p>
                      <a:r>
                        <a:rPr lang="en-IN" dirty="0">
                          <a:effectLst/>
                        </a:rPr>
                        <a:t>less than</a:t>
                      </a:r>
                    </a:p>
                  </a:txBody>
                  <a:tcPr anchor="ctr">
                    <a:lnL>
                      <a:noFill/>
                    </a:lnL>
                    <a:lnR>
                      <a:noFill/>
                    </a:lnR>
                    <a:lnT>
                      <a:noFill/>
                    </a:lnT>
                    <a:lnB>
                      <a:noFill/>
                    </a:lnB>
                    <a:solidFill>
                      <a:srgbClr val="CCCCCC"/>
                    </a:solidFill>
                  </a:tcPr>
                </a:tc>
                <a:extLst>
                  <a:ext uri="{0D108BD9-81ED-4DB2-BD59-A6C34878D82A}">
                    <a16:rowId xmlns:a16="http://schemas.microsoft.com/office/drawing/2014/main" val="820744292"/>
                  </a:ext>
                </a:extLst>
              </a:tr>
              <a:tr h="311996">
                <a:tc>
                  <a:txBody>
                    <a:bodyPr/>
                    <a:lstStyle/>
                    <a:p>
                      <a:pPr algn="ctr"/>
                      <a:r>
                        <a:rPr lang="en-IN">
                          <a:effectLst/>
                        </a:rPr>
                        <a:t>&gt;</a:t>
                      </a:r>
                    </a:p>
                  </a:txBody>
                  <a:tcPr anchor="ctr">
                    <a:lnL>
                      <a:noFill/>
                    </a:lnL>
                    <a:lnR>
                      <a:noFill/>
                    </a:lnR>
                    <a:lnT>
                      <a:noFill/>
                    </a:lnT>
                    <a:lnB>
                      <a:noFill/>
                    </a:lnB>
                    <a:solidFill>
                      <a:srgbClr val="CCCCCC"/>
                    </a:solidFill>
                  </a:tcPr>
                </a:tc>
                <a:tc>
                  <a:txBody>
                    <a:bodyPr/>
                    <a:lstStyle/>
                    <a:p>
                      <a:r>
                        <a:rPr lang="en-IN">
                          <a:effectLst/>
                        </a:rPr>
                        <a:t>greater than</a:t>
                      </a:r>
                    </a:p>
                  </a:txBody>
                  <a:tcPr anchor="ctr">
                    <a:lnL>
                      <a:noFill/>
                    </a:lnL>
                    <a:lnR>
                      <a:noFill/>
                    </a:lnR>
                    <a:lnT>
                      <a:noFill/>
                    </a:lnT>
                    <a:lnB>
                      <a:noFill/>
                    </a:lnB>
                    <a:solidFill>
                      <a:srgbClr val="CCCCCC"/>
                    </a:solidFill>
                  </a:tcPr>
                </a:tc>
                <a:extLst>
                  <a:ext uri="{0D108BD9-81ED-4DB2-BD59-A6C34878D82A}">
                    <a16:rowId xmlns:a16="http://schemas.microsoft.com/office/drawing/2014/main" val="2465721905"/>
                  </a:ext>
                </a:extLst>
              </a:tr>
              <a:tr h="311996">
                <a:tc>
                  <a:txBody>
                    <a:bodyPr/>
                    <a:lstStyle/>
                    <a:p>
                      <a:pPr algn="ctr"/>
                      <a:r>
                        <a:rPr lang="en-IN">
                          <a:effectLst/>
                        </a:rPr>
                        <a:t>&gt;=</a:t>
                      </a:r>
                    </a:p>
                  </a:txBody>
                  <a:tcPr anchor="ctr">
                    <a:lnL>
                      <a:noFill/>
                    </a:lnL>
                    <a:lnR>
                      <a:noFill/>
                    </a:lnR>
                    <a:lnT>
                      <a:noFill/>
                    </a:lnT>
                    <a:lnB>
                      <a:noFill/>
                    </a:lnB>
                    <a:solidFill>
                      <a:srgbClr val="CCCCCC"/>
                    </a:solidFill>
                  </a:tcPr>
                </a:tc>
                <a:tc>
                  <a:txBody>
                    <a:bodyPr/>
                    <a:lstStyle/>
                    <a:p>
                      <a:r>
                        <a:rPr lang="en-IN" dirty="0">
                          <a:effectLst/>
                        </a:rPr>
                        <a:t>greater than or equal to</a:t>
                      </a:r>
                    </a:p>
                  </a:txBody>
                  <a:tcPr anchor="ctr">
                    <a:lnL>
                      <a:noFill/>
                    </a:lnL>
                    <a:lnR>
                      <a:noFill/>
                    </a:lnR>
                    <a:lnT>
                      <a:noFill/>
                    </a:lnT>
                    <a:lnB>
                      <a:noFill/>
                    </a:lnB>
                    <a:solidFill>
                      <a:srgbClr val="CCCCCC"/>
                    </a:solidFill>
                  </a:tcPr>
                </a:tc>
                <a:extLst>
                  <a:ext uri="{0D108BD9-81ED-4DB2-BD59-A6C34878D82A}">
                    <a16:rowId xmlns:a16="http://schemas.microsoft.com/office/drawing/2014/main" val="1025519410"/>
                  </a:ext>
                </a:extLst>
              </a:tr>
              <a:tr h="311996">
                <a:tc>
                  <a:txBody>
                    <a:bodyPr/>
                    <a:lstStyle/>
                    <a:p>
                      <a:pPr algn="ctr"/>
                      <a:r>
                        <a:rPr lang="en-IN" dirty="0">
                          <a:effectLst/>
                        </a:rPr>
                        <a:t>&lt;=</a:t>
                      </a:r>
                    </a:p>
                  </a:txBody>
                  <a:tcPr anchor="ctr">
                    <a:lnL>
                      <a:noFill/>
                    </a:lnL>
                    <a:lnR>
                      <a:noFill/>
                    </a:lnR>
                    <a:lnT>
                      <a:noFill/>
                    </a:lnT>
                    <a:lnB>
                      <a:noFill/>
                    </a:lnB>
                    <a:solidFill>
                      <a:srgbClr val="CCCCCC"/>
                    </a:solidFill>
                  </a:tcPr>
                </a:tc>
                <a:tc>
                  <a:txBody>
                    <a:bodyPr/>
                    <a:lstStyle/>
                    <a:p>
                      <a:r>
                        <a:rPr lang="en-IN" dirty="0">
                          <a:effectLst/>
                        </a:rPr>
                        <a:t>less than or equal to</a:t>
                      </a:r>
                    </a:p>
                  </a:txBody>
                  <a:tcPr anchor="ctr">
                    <a:lnL>
                      <a:noFill/>
                    </a:lnL>
                    <a:lnR>
                      <a:noFill/>
                    </a:lnR>
                    <a:lnT>
                      <a:noFill/>
                    </a:lnT>
                    <a:lnB>
                      <a:noFill/>
                    </a:lnB>
                    <a:solidFill>
                      <a:srgbClr val="CCCCCC"/>
                    </a:solidFill>
                  </a:tcPr>
                </a:tc>
                <a:extLst>
                  <a:ext uri="{0D108BD9-81ED-4DB2-BD59-A6C34878D82A}">
                    <a16:rowId xmlns:a16="http://schemas.microsoft.com/office/drawing/2014/main" val="3171522550"/>
                  </a:ext>
                </a:extLst>
              </a:tr>
            </a:tbl>
          </a:graphicData>
        </a:graphic>
      </p:graphicFrame>
    </p:spTree>
    <p:extLst>
      <p:ext uri="{BB962C8B-B14F-4D97-AF65-F5344CB8AC3E}">
        <p14:creationId xmlns:p14="http://schemas.microsoft.com/office/powerpoint/2010/main" val="3099817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1042087"/>
            <a:ext cx="7541623" cy="593710"/>
          </a:xfrm>
        </p:spPr>
        <p:txBody>
          <a:bodyPr/>
          <a:lstStyle/>
          <a:p>
            <a:r>
              <a:rPr lang="en-IN" dirty="0" smtClean="0"/>
              <a:t>Logical </a:t>
            </a:r>
            <a:r>
              <a:rPr lang="en-IN" dirty="0"/>
              <a:t>Operators</a:t>
            </a:r>
            <a:r>
              <a:rPr lang="en-IN" sz="4000" dirty="0"/>
              <a:t/>
            </a:r>
            <a:br>
              <a:rPr lang="en-IN" sz="4000" dirty="0"/>
            </a:br>
            <a:r>
              <a:rPr lang="en-IN" dirty="0"/>
              <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1800" b="1" dirty="0"/>
              <a:t>There are three Logical Operators namely, AND, OR, and NOT.</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graphicFrame>
        <p:nvGraphicFramePr>
          <p:cNvPr id="4" name="Table 3"/>
          <p:cNvGraphicFramePr>
            <a:graphicFrameLocks noGrp="1"/>
          </p:cNvGraphicFramePr>
          <p:nvPr>
            <p:extLst>
              <p:ext uri="{D42A27DB-BD31-4B8C-83A1-F6EECF244321}">
                <p14:modId xmlns:p14="http://schemas.microsoft.com/office/powerpoint/2010/main" val="406263426"/>
              </p:ext>
            </p:extLst>
          </p:nvPr>
        </p:nvGraphicFramePr>
        <p:xfrm>
          <a:off x="4397153" y="1862926"/>
          <a:ext cx="6032036" cy="2286000"/>
        </p:xfrm>
        <a:graphic>
          <a:graphicData uri="http://schemas.openxmlformats.org/drawingml/2006/table">
            <a:tbl>
              <a:tblPr/>
              <a:tblGrid>
                <a:gridCol w="1868000">
                  <a:extLst>
                    <a:ext uri="{9D8B030D-6E8A-4147-A177-3AD203B41FA5}">
                      <a16:colId xmlns:a16="http://schemas.microsoft.com/office/drawing/2014/main" val="2945012005"/>
                    </a:ext>
                  </a:extLst>
                </a:gridCol>
                <a:gridCol w="4164036">
                  <a:extLst>
                    <a:ext uri="{9D8B030D-6E8A-4147-A177-3AD203B41FA5}">
                      <a16:colId xmlns:a16="http://schemas.microsoft.com/office/drawing/2014/main" val="1424587936"/>
                    </a:ext>
                  </a:extLst>
                </a:gridCol>
              </a:tblGrid>
              <a:tr h="0">
                <a:tc>
                  <a:txBody>
                    <a:bodyPr/>
                    <a:lstStyle/>
                    <a:p>
                      <a:pPr algn="ctr"/>
                      <a:r>
                        <a:rPr lang="en-IN" b="1">
                          <a:effectLst/>
                        </a:rPr>
                        <a:t>Logical Operators</a:t>
                      </a:r>
                      <a:endParaRPr lang="en-IN">
                        <a:effectLst/>
                      </a:endParaRPr>
                    </a:p>
                  </a:txBody>
                  <a:tcPr anchor="ctr">
                    <a:lnL>
                      <a:noFill/>
                    </a:lnL>
                    <a:lnR>
                      <a:noFill/>
                    </a:lnR>
                    <a:lnT>
                      <a:noFill/>
                    </a:lnT>
                    <a:lnB>
                      <a:noFill/>
                    </a:lnB>
                    <a:solidFill>
                      <a:srgbClr val="4284B0"/>
                    </a:solidFill>
                  </a:tcPr>
                </a:tc>
                <a:tc>
                  <a:txBody>
                    <a:bodyPr/>
                    <a:lstStyle/>
                    <a:p>
                      <a:pPr algn="ctr"/>
                      <a:r>
                        <a:rPr lang="en-IN" b="1">
                          <a:effectLst/>
                        </a:rPr>
                        <a:t>Description</a:t>
                      </a:r>
                      <a:endParaRPr lang="en-IN">
                        <a:effectLst/>
                      </a:endParaRPr>
                    </a:p>
                  </a:txBody>
                  <a:tcPr anchor="ctr">
                    <a:lnL>
                      <a:noFill/>
                    </a:lnL>
                    <a:lnR>
                      <a:noFill/>
                    </a:lnR>
                    <a:lnT>
                      <a:noFill/>
                    </a:lnT>
                    <a:lnB>
                      <a:noFill/>
                    </a:lnB>
                    <a:solidFill>
                      <a:srgbClr val="4284B0"/>
                    </a:solidFill>
                  </a:tcPr>
                </a:tc>
                <a:extLst>
                  <a:ext uri="{0D108BD9-81ED-4DB2-BD59-A6C34878D82A}">
                    <a16:rowId xmlns:a16="http://schemas.microsoft.com/office/drawing/2014/main" val="2336439605"/>
                  </a:ext>
                </a:extLst>
              </a:tr>
              <a:tr h="0">
                <a:tc>
                  <a:txBody>
                    <a:bodyPr/>
                    <a:lstStyle/>
                    <a:p>
                      <a:pPr algn="ctr"/>
                      <a:r>
                        <a:rPr lang="en-IN">
                          <a:effectLst/>
                        </a:rPr>
                        <a:t>OR</a:t>
                      </a:r>
                    </a:p>
                  </a:txBody>
                  <a:tcPr anchor="ctr">
                    <a:lnL>
                      <a:noFill/>
                    </a:lnL>
                    <a:lnR>
                      <a:noFill/>
                    </a:lnR>
                    <a:lnT>
                      <a:noFill/>
                    </a:lnT>
                    <a:lnB>
                      <a:noFill/>
                    </a:lnB>
                    <a:solidFill>
                      <a:srgbClr val="CCCCCC"/>
                    </a:solidFill>
                  </a:tcPr>
                </a:tc>
                <a:tc>
                  <a:txBody>
                    <a:bodyPr/>
                    <a:lstStyle/>
                    <a:p>
                      <a:r>
                        <a:rPr lang="en-IN" dirty="0">
                          <a:effectLst/>
                        </a:rPr>
                        <a:t>For the row to be selected at least one of the conditions must be true.</a:t>
                      </a:r>
                    </a:p>
                  </a:txBody>
                  <a:tcPr anchor="ctr">
                    <a:lnL>
                      <a:noFill/>
                    </a:lnL>
                    <a:lnR>
                      <a:noFill/>
                    </a:lnR>
                    <a:lnT>
                      <a:noFill/>
                    </a:lnT>
                    <a:lnB>
                      <a:noFill/>
                    </a:lnB>
                    <a:solidFill>
                      <a:srgbClr val="CCCCCC"/>
                    </a:solidFill>
                  </a:tcPr>
                </a:tc>
                <a:extLst>
                  <a:ext uri="{0D108BD9-81ED-4DB2-BD59-A6C34878D82A}">
                    <a16:rowId xmlns:a16="http://schemas.microsoft.com/office/drawing/2014/main" val="1515157078"/>
                  </a:ext>
                </a:extLst>
              </a:tr>
              <a:tr h="0">
                <a:tc>
                  <a:txBody>
                    <a:bodyPr/>
                    <a:lstStyle/>
                    <a:p>
                      <a:pPr algn="ctr"/>
                      <a:r>
                        <a:rPr lang="en-IN">
                          <a:effectLst/>
                        </a:rPr>
                        <a:t>AND</a:t>
                      </a:r>
                    </a:p>
                  </a:txBody>
                  <a:tcPr anchor="ctr">
                    <a:lnL>
                      <a:noFill/>
                    </a:lnL>
                    <a:lnR>
                      <a:noFill/>
                    </a:lnR>
                    <a:lnT>
                      <a:noFill/>
                    </a:lnT>
                    <a:lnB>
                      <a:noFill/>
                    </a:lnB>
                    <a:solidFill>
                      <a:srgbClr val="CCCCCC"/>
                    </a:solidFill>
                  </a:tcPr>
                </a:tc>
                <a:tc>
                  <a:txBody>
                    <a:bodyPr/>
                    <a:lstStyle/>
                    <a:p>
                      <a:r>
                        <a:rPr lang="en-IN" dirty="0">
                          <a:effectLst/>
                        </a:rPr>
                        <a:t>For a row to be selected all the specified conditions must be true.</a:t>
                      </a:r>
                    </a:p>
                  </a:txBody>
                  <a:tcPr anchor="ctr">
                    <a:lnL>
                      <a:noFill/>
                    </a:lnL>
                    <a:lnR>
                      <a:noFill/>
                    </a:lnR>
                    <a:lnT>
                      <a:noFill/>
                    </a:lnT>
                    <a:lnB>
                      <a:noFill/>
                    </a:lnB>
                    <a:solidFill>
                      <a:srgbClr val="CCCCCC"/>
                    </a:solidFill>
                  </a:tcPr>
                </a:tc>
                <a:extLst>
                  <a:ext uri="{0D108BD9-81ED-4DB2-BD59-A6C34878D82A}">
                    <a16:rowId xmlns:a16="http://schemas.microsoft.com/office/drawing/2014/main" val="2440814483"/>
                  </a:ext>
                </a:extLst>
              </a:tr>
              <a:tr h="0">
                <a:tc>
                  <a:txBody>
                    <a:bodyPr/>
                    <a:lstStyle/>
                    <a:p>
                      <a:pPr algn="ctr"/>
                      <a:r>
                        <a:rPr lang="en-IN">
                          <a:effectLst/>
                        </a:rPr>
                        <a:t>NOT</a:t>
                      </a:r>
                    </a:p>
                  </a:txBody>
                  <a:tcPr anchor="ctr">
                    <a:lnL>
                      <a:noFill/>
                    </a:lnL>
                    <a:lnR>
                      <a:noFill/>
                    </a:lnR>
                    <a:lnT>
                      <a:noFill/>
                    </a:lnT>
                    <a:lnB>
                      <a:noFill/>
                    </a:lnB>
                    <a:solidFill>
                      <a:srgbClr val="CCCCCC"/>
                    </a:solidFill>
                  </a:tcPr>
                </a:tc>
                <a:tc>
                  <a:txBody>
                    <a:bodyPr/>
                    <a:lstStyle/>
                    <a:p>
                      <a:r>
                        <a:rPr lang="en-IN" dirty="0">
                          <a:effectLst/>
                        </a:rPr>
                        <a:t>For a row to be selected the specified condition must be </a:t>
                      </a:r>
                      <a:r>
                        <a:rPr lang="en-IN" dirty="0" smtClean="0">
                          <a:effectLst/>
                        </a:rPr>
                        <a:t>false</a:t>
                      </a:r>
                      <a:endParaRPr lang="en-IN" dirty="0">
                        <a:effectLst/>
                      </a:endParaRPr>
                    </a:p>
                  </a:txBody>
                  <a:tcPr anchor="ctr">
                    <a:lnL>
                      <a:noFill/>
                    </a:lnL>
                    <a:lnR>
                      <a:noFill/>
                    </a:lnR>
                    <a:lnT>
                      <a:noFill/>
                    </a:lnT>
                    <a:lnB>
                      <a:noFill/>
                    </a:lnB>
                    <a:solidFill>
                      <a:srgbClr val="CCCCCC"/>
                    </a:solidFill>
                  </a:tcPr>
                </a:tc>
                <a:extLst>
                  <a:ext uri="{0D108BD9-81ED-4DB2-BD59-A6C34878D82A}">
                    <a16:rowId xmlns:a16="http://schemas.microsoft.com/office/drawing/2014/main" val="425297869"/>
                  </a:ext>
                </a:extLst>
              </a:tr>
            </a:tbl>
          </a:graphicData>
        </a:graphic>
      </p:graphicFrame>
    </p:spTree>
    <p:extLst>
      <p:ext uri="{BB962C8B-B14F-4D97-AF65-F5344CB8AC3E}">
        <p14:creationId xmlns:p14="http://schemas.microsoft.com/office/powerpoint/2010/main" val="4223066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075" y="1026084"/>
            <a:ext cx="7086600" cy="584775"/>
          </a:xfrm>
        </p:spPr>
        <p:txBody>
          <a:bodyPr/>
          <a:lstStyle/>
          <a:p>
            <a:r>
              <a:rPr lang="en-IN" dirty="0" smtClean="0"/>
              <a:t>So what </a:t>
            </a:r>
            <a:r>
              <a:rPr lang="en-IN" dirty="0"/>
              <a:t>is </a:t>
            </a:r>
            <a:r>
              <a:rPr lang="en-IN" dirty="0" smtClean="0"/>
              <a:t>Database?</a:t>
            </a:r>
            <a:endParaRPr lang="en-US" dirty="0"/>
          </a:p>
        </p:txBody>
      </p:sp>
      <p:sp>
        <p:nvSpPr>
          <p:cNvPr id="3" name="Text Placeholder 2"/>
          <p:cNvSpPr>
            <a:spLocks noGrp="1"/>
          </p:cNvSpPr>
          <p:nvPr>
            <p:ph type="body" sz="quarter" idx="14"/>
          </p:nvPr>
        </p:nvSpPr>
        <p:spPr>
          <a:xfrm>
            <a:off x="3979817" y="1985554"/>
            <a:ext cx="7086600" cy="2108498"/>
          </a:xfrm>
        </p:spPr>
        <p:txBody>
          <a:bodyPr/>
          <a:lstStyle/>
          <a:p>
            <a:r>
              <a:rPr lang="en-IN" dirty="0" smtClean="0"/>
              <a:t>Database is a systematic collection of data.</a:t>
            </a:r>
            <a:endParaRPr lang="en-IN" dirty="0"/>
          </a:p>
          <a:p>
            <a:r>
              <a:rPr lang="en-IN" dirty="0" smtClean="0"/>
              <a:t>Since the data in the database is organized it makes the data management easy.</a:t>
            </a:r>
            <a:endParaRPr lang="en-IN" dirty="0"/>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594" y="4507492"/>
            <a:ext cx="2143125" cy="2143125"/>
          </a:xfrm>
          <a:prstGeom prst="rect">
            <a:avLst/>
          </a:prstGeom>
          <a:effectLst>
            <a:glow rad="495300">
              <a:schemeClr val="bg1">
                <a:lumMod val="75000"/>
                <a:alpha val="40000"/>
              </a:schemeClr>
            </a:glow>
            <a:outerShdw blurRad="762000" algn="ctr" rotWithShape="0">
              <a:srgbClr val="000000"/>
            </a:outerShdw>
            <a:reflection stA="45000" endPos="47000" dist="50800" dir="5400000" sy="-100000" algn="bl" rotWithShape="0"/>
          </a:effectLst>
          <a:scene3d>
            <a:camera prst="isometricOffAxis1Right"/>
            <a:lightRig rig="threePt" dir="t"/>
          </a:scene3d>
          <a:sp3d>
            <a:bevelT/>
            <a:bevelB w="139700" h="139700" prst="divot"/>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3913" y="4523000"/>
            <a:ext cx="2285171" cy="2166461"/>
          </a:xfrm>
          <a:prstGeom prst="rect">
            <a:avLst/>
          </a:prstGeom>
          <a:effectLst>
            <a:innerShdw blurRad="63500" dist="50800" dir="10800000">
              <a:prstClr val="black">
                <a:alpha val="50000"/>
              </a:prstClr>
            </a:innerShdw>
          </a:effectLst>
          <a:scene3d>
            <a:camera prst="isometricOffAxis1Right"/>
            <a:lightRig rig="threePt" dir="t"/>
          </a:scene3d>
          <a:sp3d>
            <a:bevelT/>
            <a:bevelB w="114300" prst="artDeco"/>
          </a:sp3d>
        </p:spPr>
      </p:pic>
    </p:spTree>
    <p:extLst>
      <p:ext uri="{BB962C8B-B14F-4D97-AF65-F5344CB8AC3E}">
        <p14:creationId xmlns:p14="http://schemas.microsoft.com/office/powerpoint/2010/main" val="3335480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1042087"/>
            <a:ext cx="7541623" cy="593710"/>
          </a:xfrm>
        </p:spPr>
        <p:txBody>
          <a:bodyPr/>
          <a:lstStyle/>
          <a:p>
            <a:r>
              <a:rPr lang="en-IN" dirty="0" smtClean="0"/>
              <a:t>Logical Operators Examples</a:t>
            </a:r>
            <a:r>
              <a:rPr lang="en-IN" sz="4000" dirty="0"/>
              <a:t/>
            </a:r>
            <a:br>
              <a:rPr lang="en-IN" sz="4000" dirty="0"/>
            </a:br>
            <a:r>
              <a:rPr lang="en-IN" dirty="0"/>
              <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000" dirty="0"/>
              <a:t>SELECT </a:t>
            </a:r>
            <a:r>
              <a:rPr lang="en-IN" sz="2000" dirty="0" err="1"/>
              <a:t>first_name</a:t>
            </a:r>
            <a:r>
              <a:rPr lang="en-IN" sz="2000" dirty="0"/>
              <a:t>, </a:t>
            </a:r>
            <a:r>
              <a:rPr lang="en-IN" sz="2000" dirty="0" err="1"/>
              <a:t>last_name</a:t>
            </a:r>
            <a:r>
              <a:rPr lang="en-IN" sz="2000" dirty="0"/>
              <a:t>, subject FROM </a:t>
            </a:r>
            <a:r>
              <a:rPr lang="en-IN" sz="2000" dirty="0" err="1"/>
              <a:t>student_details</a:t>
            </a:r>
            <a:r>
              <a:rPr lang="en-IN" sz="2000" dirty="0"/>
              <a:t> WHERE subject = 'Maths' OR subject = </a:t>
            </a:r>
            <a:r>
              <a:rPr lang="en-IN" sz="2000" dirty="0" smtClean="0"/>
              <a:t>'Science‘</a:t>
            </a:r>
          </a:p>
          <a:p>
            <a:r>
              <a:rPr lang="en-IN" sz="2000" dirty="0"/>
              <a:t>SELECT </a:t>
            </a:r>
            <a:r>
              <a:rPr lang="en-IN" sz="2000" dirty="0" err="1"/>
              <a:t>first_name</a:t>
            </a:r>
            <a:r>
              <a:rPr lang="en-IN" sz="2000" dirty="0"/>
              <a:t>, </a:t>
            </a:r>
            <a:r>
              <a:rPr lang="en-IN" sz="2000" dirty="0" err="1"/>
              <a:t>last_name</a:t>
            </a:r>
            <a:r>
              <a:rPr lang="en-IN" sz="2000" dirty="0"/>
              <a:t>, age </a:t>
            </a:r>
            <a:r>
              <a:rPr lang="en-IN" sz="2000" dirty="0" smtClean="0"/>
              <a:t>FROM </a:t>
            </a:r>
            <a:r>
              <a:rPr lang="en-IN" sz="2000" dirty="0" err="1"/>
              <a:t>student_details</a:t>
            </a:r>
            <a:r>
              <a:rPr lang="en-IN" sz="2000" dirty="0"/>
              <a:t> </a:t>
            </a:r>
            <a:r>
              <a:rPr lang="en-IN" sz="2000" dirty="0" smtClean="0"/>
              <a:t>WHERE </a:t>
            </a:r>
            <a:r>
              <a:rPr lang="en-IN" sz="2000" dirty="0"/>
              <a:t>age &gt;= 10 AND age &lt;= 15</a:t>
            </a:r>
            <a:r>
              <a:rPr lang="en-IN" sz="2000" dirty="0" smtClean="0"/>
              <a:t>;</a:t>
            </a:r>
          </a:p>
          <a:p>
            <a:r>
              <a:rPr lang="en-IN" sz="2000" dirty="0"/>
              <a:t>SELECT </a:t>
            </a:r>
            <a:r>
              <a:rPr lang="en-IN" sz="2000" dirty="0" err="1"/>
              <a:t>first_name</a:t>
            </a:r>
            <a:r>
              <a:rPr lang="en-IN" sz="2000" dirty="0"/>
              <a:t>, </a:t>
            </a:r>
            <a:r>
              <a:rPr lang="en-IN" sz="2000" dirty="0" err="1"/>
              <a:t>last_name</a:t>
            </a:r>
            <a:r>
              <a:rPr lang="en-IN" sz="2000" dirty="0"/>
              <a:t>, games </a:t>
            </a:r>
            <a:r>
              <a:rPr lang="en-IN" sz="2000" dirty="0" smtClean="0"/>
              <a:t>FROM </a:t>
            </a:r>
            <a:r>
              <a:rPr lang="en-IN" sz="2000" dirty="0" err="1"/>
              <a:t>student_details</a:t>
            </a:r>
            <a:r>
              <a:rPr lang="en-IN" sz="2000" dirty="0"/>
              <a:t> </a:t>
            </a:r>
            <a:r>
              <a:rPr lang="en-IN" sz="2000" dirty="0" smtClean="0"/>
              <a:t>WHERE </a:t>
            </a:r>
            <a:r>
              <a:rPr lang="en-IN" sz="2000" dirty="0"/>
              <a:t>NOT games = 'Football' </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218674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SQL Alias</a:t>
            </a:r>
            <a:br>
              <a:rPr lang="en-IN" dirty="0"/>
            </a:br>
            <a:r>
              <a:rPr lang="en-IN" dirty="0"/>
              <a:t/>
            </a:r>
            <a:br>
              <a:rPr lang="en-IN"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Basically aliases is created to make the column selected more readable</a:t>
            </a:r>
            <a:r>
              <a:rPr lang="en-IN" sz="2400" dirty="0" smtClean="0"/>
              <a:t>.</a:t>
            </a:r>
          </a:p>
          <a:p>
            <a:r>
              <a:rPr lang="en-IN" sz="2400" b="1" dirty="0"/>
              <a:t>Aliases for columns</a:t>
            </a:r>
            <a:r>
              <a:rPr lang="en-IN" sz="2400" b="1" dirty="0" smtClean="0"/>
              <a:t>:</a:t>
            </a:r>
            <a:endParaRPr lang="en-IN" sz="2400" b="1" dirty="0"/>
          </a:p>
          <a:p>
            <a:r>
              <a:rPr lang="en-IN" sz="2400" dirty="0"/>
              <a:t>SELECT </a:t>
            </a:r>
            <a:r>
              <a:rPr lang="en-IN" sz="2400" dirty="0" err="1"/>
              <a:t>first_name</a:t>
            </a:r>
            <a:r>
              <a:rPr lang="en-IN" sz="2400" dirty="0"/>
              <a:t> </a:t>
            </a:r>
            <a:r>
              <a:rPr lang="en-IN" sz="2400" b="1" dirty="0">
                <a:solidFill>
                  <a:srgbClr val="FF0000"/>
                </a:solidFill>
              </a:rPr>
              <a:t>AS</a:t>
            </a:r>
            <a:r>
              <a:rPr lang="en-IN" sz="2400" dirty="0"/>
              <a:t> </a:t>
            </a:r>
            <a:r>
              <a:rPr lang="en-IN" sz="2400" b="1" dirty="0"/>
              <a:t>Name</a:t>
            </a:r>
            <a:r>
              <a:rPr lang="en-IN" sz="2400" dirty="0"/>
              <a:t> FROM </a:t>
            </a:r>
            <a:r>
              <a:rPr lang="en-IN" sz="2400" dirty="0" err="1" smtClean="0"/>
              <a:t>student_details</a:t>
            </a:r>
            <a:r>
              <a:rPr lang="en-IN" sz="2400" dirty="0" smtClean="0"/>
              <a:t>; or</a:t>
            </a:r>
            <a:endParaRPr lang="en-IN" sz="2400" dirty="0"/>
          </a:p>
          <a:p>
            <a:r>
              <a:rPr lang="en-IN" sz="2400" dirty="0"/>
              <a:t>SELECT </a:t>
            </a:r>
            <a:r>
              <a:rPr lang="en-IN" sz="2400" dirty="0" err="1"/>
              <a:t>first_name</a:t>
            </a:r>
            <a:r>
              <a:rPr lang="en-IN" sz="2400" dirty="0"/>
              <a:t> Name FROM </a:t>
            </a:r>
            <a:r>
              <a:rPr lang="en-IN" sz="2400" dirty="0" err="1"/>
              <a:t>student_details</a:t>
            </a:r>
            <a:r>
              <a:rPr lang="en-IN" sz="2400" dirty="0"/>
              <a:t>;</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189493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Transaction Control Language (TCL)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smtClean="0"/>
              <a:t>These </a:t>
            </a:r>
            <a:r>
              <a:rPr lang="en-IN" sz="2400" dirty="0"/>
              <a:t>SQL commands are used for managing changes affecting the data. These commands are </a:t>
            </a:r>
            <a:endParaRPr lang="en-IN" sz="2400" dirty="0" smtClean="0"/>
          </a:p>
          <a:p>
            <a:r>
              <a:rPr lang="en-IN" sz="2400" dirty="0"/>
              <a:t>	</a:t>
            </a:r>
            <a:r>
              <a:rPr lang="en-IN" sz="2400" dirty="0" smtClean="0"/>
              <a:t>	COMMIT</a:t>
            </a:r>
          </a:p>
          <a:p>
            <a:r>
              <a:rPr lang="en-IN" sz="2400" dirty="0"/>
              <a:t>	</a:t>
            </a:r>
            <a:r>
              <a:rPr lang="en-IN" sz="2400" dirty="0" smtClean="0"/>
              <a:t>	 ROLLBACK</a:t>
            </a:r>
          </a:p>
          <a:p>
            <a:r>
              <a:rPr lang="en-IN" sz="2400" dirty="0"/>
              <a:t>	</a:t>
            </a:r>
            <a:r>
              <a:rPr lang="en-IN" sz="2400" dirty="0" smtClean="0"/>
              <a:t>	SAVEPOINT</a:t>
            </a:r>
            <a:endParaRPr lang="en-IN" sz="24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820793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Data Control Language (DCL)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Data Control Language (DCL) - These SQL commands are used for providing security to database objects. These commands are </a:t>
            </a:r>
            <a:endParaRPr lang="en-IN" sz="2400" dirty="0" smtClean="0"/>
          </a:p>
          <a:p>
            <a:r>
              <a:rPr lang="en-IN" sz="2400" dirty="0"/>
              <a:t>	</a:t>
            </a:r>
            <a:r>
              <a:rPr lang="en-IN" sz="2400" dirty="0" smtClean="0"/>
              <a:t>		GRANT </a:t>
            </a:r>
          </a:p>
          <a:p>
            <a:r>
              <a:rPr lang="en-IN" sz="2400" dirty="0"/>
              <a:t>	</a:t>
            </a:r>
            <a:r>
              <a:rPr lang="en-IN" sz="2400" dirty="0" smtClean="0"/>
              <a:t>		REVOKE</a:t>
            </a:r>
            <a:endParaRPr lang="en-IN" sz="24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0317809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SQL General Data Types</a:t>
            </a: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Each column in a database table is required to have a name and a data </a:t>
            </a:r>
            <a:r>
              <a:rPr lang="en-IN" sz="2400" dirty="0" err="1" smtClean="0"/>
              <a:t>type.Developers</a:t>
            </a:r>
            <a:r>
              <a:rPr lang="en-IN" sz="2400" dirty="0" smtClean="0"/>
              <a:t> </a:t>
            </a:r>
            <a:r>
              <a:rPr lang="en-IN" sz="2400" dirty="0"/>
              <a:t>have to decide what types of data will be stored inside each and every table column when creating a SQL table</a:t>
            </a:r>
            <a:r>
              <a:rPr lang="en-IN" sz="2400" dirty="0" smtClean="0"/>
              <a:t>.</a:t>
            </a: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graphicFrame>
        <p:nvGraphicFramePr>
          <p:cNvPr id="4" name="Table 3"/>
          <p:cNvGraphicFramePr>
            <a:graphicFrameLocks noGrp="1"/>
          </p:cNvGraphicFramePr>
          <p:nvPr>
            <p:extLst>
              <p:ext uri="{D42A27DB-BD31-4B8C-83A1-F6EECF244321}">
                <p14:modId xmlns:p14="http://schemas.microsoft.com/office/powerpoint/2010/main" val="72868344"/>
              </p:ext>
            </p:extLst>
          </p:nvPr>
        </p:nvGraphicFramePr>
        <p:xfrm>
          <a:off x="3304903" y="3044952"/>
          <a:ext cx="8261532" cy="3200400"/>
        </p:xfrm>
        <a:graphic>
          <a:graphicData uri="http://schemas.openxmlformats.org/drawingml/2006/table">
            <a:tbl>
              <a:tblPr firstRow="1" bandRow="1">
                <a:tableStyleId>{5C22544A-7EE6-4342-B048-85BDC9FD1C3A}</a:tableStyleId>
              </a:tblPr>
              <a:tblGrid>
                <a:gridCol w="1589913">
                  <a:extLst>
                    <a:ext uri="{9D8B030D-6E8A-4147-A177-3AD203B41FA5}">
                      <a16:colId xmlns:a16="http://schemas.microsoft.com/office/drawing/2014/main" val="1098263558"/>
                    </a:ext>
                  </a:extLst>
                </a:gridCol>
                <a:gridCol w="6671619">
                  <a:extLst>
                    <a:ext uri="{9D8B030D-6E8A-4147-A177-3AD203B41FA5}">
                      <a16:colId xmlns:a16="http://schemas.microsoft.com/office/drawing/2014/main" val="2599373773"/>
                    </a:ext>
                  </a:extLst>
                </a:gridCol>
              </a:tblGrid>
              <a:tr h="289903">
                <a:tc>
                  <a:txBody>
                    <a:bodyPr/>
                    <a:lstStyle/>
                    <a:p>
                      <a:endParaRPr lang="en-IN" dirty="0"/>
                    </a:p>
                  </a:txBody>
                  <a:tcPr/>
                </a:tc>
                <a:tc>
                  <a:txBody>
                    <a:bodyPr/>
                    <a:lstStyle/>
                    <a:p>
                      <a:endParaRPr lang="en-IN"/>
                    </a:p>
                  </a:txBody>
                  <a:tcPr/>
                </a:tc>
                <a:extLst>
                  <a:ext uri="{0D108BD9-81ED-4DB2-BD59-A6C34878D82A}">
                    <a16:rowId xmlns:a16="http://schemas.microsoft.com/office/drawing/2014/main" val="4003576384"/>
                  </a:ext>
                </a:extLst>
              </a:tr>
              <a:tr h="507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CHARACTER(n)</a:t>
                      </a:r>
                      <a:endParaRPr lang="en-IN" sz="1600" dirty="0" smtClean="0"/>
                    </a:p>
                    <a:p>
                      <a:endParaRPr lang="en-IN" dirty="0"/>
                    </a:p>
                  </a:txBody>
                  <a:tcPr/>
                </a:tc>
                <a:tc>
                  <a:txBody>
                    <a:bodyPr/>
                    <a:lstStyle/>
                    <a:p>
                      <a:r>
                        <a:rPr lang="en-IN" sz="1800" b="0" i="0" kern="1200" dirty="0" smtClean="0">
                          <a:solidFill>
                            <a:schemeClr val="dk1"/>
                          </a:solidFill>
                          <a:effectLst/>
                          <a:latin typeface="+mn-lt"/>
                          <a:ea typeface="+mn-ea"/>
                          <a:cs typeface="+mn-cs"/>
                        </a:rPr>
                        <a:t>Character string. Fixed-length n</a:t>
                      </a:r>
                      <a:endParaRPr lang="en-IN" dirty="0"/>
                    </a:p>
                  </a:txBody>
                  <a:tcPr/>
                </a:tc>
                <a:extLst>
                  <a:ext uri="{0D108BD9-81ED-4DB2-BD59-A6C34878D82A}">
                    <a16:rowId xmlns:a16="http://schemas.microsoft.com/office/drawing/2014/main" val="1632184070"/>
                  </a:ext>
                </a:extLst>
              </a:tr>
              <a:tr h="299298">
                <a:tc>
                  <a:txBody>
                    <a:bodyPr/>
                    <a:lstStyle/>
                    <a:p>
                      <a:r>
                        <a:rPr lang="en-IN" sz="1800" b="0" i="0" kern="1200" dirty="0" smtClean="0">
                          <a:solidFill>
                            <a:schemeClr val="dk1"/>
                          </a:solidFill>
                          <a:effectLst/>
                          <a:latin typeface="+mn-lt"/>
                          <a:ea typeface="+mn-ea"/>
                          <a:cs typeface="+mn-cs"/>
                        </a:rPr>
                        <a:t>VARCHAR(n)</a:t>
                      </a:r>
                      <a:endParaRPr lang="en-IN" dirty="0"/>
                    </a:p>
                  </a:txBody>
                  <a:tcPr/>
                </a:tc>
                <a:tc>
                  <a:txBody>
                    <a:bodyPr/>
                    <a:lstStyle/>
                    <a:p>
                      <a:r>
                        <a:rPr lang="en-IN" sz="1800" b="0" i="0" kern="1200" dirty="0" smtClean="0">
                          <a:solidFill>
                            <a:schemeClr val="dk1"/>
                          </a:solidFill>
                          <a:effectLst/>
                          <a:latin typeface="+mn-lt"/>
                          <a:ea typeface="+mn-ea"/>
                          <a:cs typeface="+mn-cs"/>
                        </a:rPr>
                        <a:t>Character string. Variable length. Maximum length n</a:t>
                      </a:r>
                      <a:endParaRPr lang="en-IN" dirty="0"/>
                    </a:p>
                  </a:txBody>
                  <a:tcPr/>
                </a:tc>
                <a:extLst>
                  <a:ext uri="{0D108BD9-81ED-4DB2-BD59-A6C34878D82A}">
                    <a16:rowId xmlns:a16="http://schemas.microsoft.com/office/drawing/2014/main" val="2254222425"/>
                  </a:ext>
                </a:extLst>
              </a:tr>
              <a:tr h="289903">
                <a:tc>
                  <a:txBody>
                    <a:bodyPr/>
                    <a:lstStyle/>
                    <a:p>
                      <a:r>
                        <a:rPr lang="en-IN" sz="1800" b="0" i="0" kern="1200" dirty="0" smtClean="0">
                          <a:solidFill>
                            <a:schemeClr val="dk1"/>
                          </a:solidFill>
                          <a:effectLst/>
                          <a:latin typeface="+mn-lt"/>
                          <a:ea typeface="+mn-ea"/>
                          <a:cs typeface="+mn-cs"/>
                        </a:rPr>
                        <a:t>BINARY(n)</a:t>
                      </a:r>
                      <a:endParaRPr lang="en-IN" dirty="0"/>
                    </a:p>
                  </a:txBody>
                  <a:tcPr/>
                </a:tc>
                <a:tc>
                  <a:txBody>
                    <a:bodyPr/>
                    <a:lstStyle/>
                    <a:p>
                      <a:r>
                        <a:rPr lang="en-IN" sz="1800" b="0" i="0" kern="1200" dirty="0" smtClean="0">
                          <a:solidFill>
                            <a:schemeClr val="dk1"/>
                          </a:solidFill>
                          <a:effectLst/>
                          <a:latin typeface="+mn-lt"/>
                          <a:ea typeface="+mn-ea"/>
                          <a:cs typeface="+mn-cs"/>
                        </a:rPr>
                        <a:t>Binary string. Fixed-length n</a:t>
                      </a:r>
                      <a:endParaRPr lang="en-IN" dirty="0"/>
                    </a:p>
                  </a:txBody>
                  <a:tcPr/>
                </a:tc>
                <a:extLst>
                  <a:ext uri="{0D108BD9-81ED-4DB2-BD59-A6C34878D82A}">
                    <a16:rowId xmlns:a16="http://schemas.microsoft.com/office/drawing/2014/main" val="2923187609"/>
                  </a:ext>
                </a:extLst>
              </a:tr>
              <a:tr h="289903">
                <a:tc>
                  <a:txBody>
                    <a:bodyPr/>
                    <a:lstStyle/>
                    <a:p>
                      <a:r>
                        <a:rPr lang="en-IN" sz="1800" b="0" i="0" kern="1200" dirty="0" smtClean="0">
                          <a:solidFill>
                            <a:schemeClr val="dk1"/>
                          </a:solidFill>
                          <a:effectLst/>
                          <a:latin typeface="+mn-lt"/>
                          <a:ea typeface="+mn-ea"/>
                          <a:cs typeface="+mn-cs"/>
                        </a:rPr>
                        <a:t>BOOLEAN</a:t>
                      </a:r>
                      <a:endParaRPr lang="en-IN" dirty="0"/>
                    </a:p>
                  </a:txBody>
                  <a:tcPr/>
                </a:tc>
                <a:tc>
                  <a:txBody>
                    <a:bodyPr/>
                    <a:lstStyle/>
                    <a:p>
                      <a:r>
                        <a:rPr lang="en-IN" sz="1800" b="0" i="0" kern="1200" dirty="0" smtClean="0">
                          <a:solidFill>
                            <a:schemeClr val="dk1"/>
                          </a:solidFill>
                          <a:effectLst/>
                          <a:latin typeface="+mn-lt"/>
                          <a:ea typeface="+mn-ea"/>
                          <a:cs typeface="+mn-cs"/>
                        </a:rPr>
                        <a:t>Stores TRUE or FALSE values</a:t>
                      </a:r>
                      <a:endParaRPr lang="en-IN" dirty="0"/>
                    </a:p>
                  </a:txBody>
                  <a:tcPr/>
                </a:tc>
                <a:extLst>
                  <a:ext uri="{0D108BD9-81ED-4DB2-BD59-A6C34878D82A}">
                    <a16:rowId xmlns:a16="http://schemas.microsoft.com/office/drawing/2014/main" val="248179407"/>
                  </a:ext>
                </a:extLst>
              </a:tr>
              <a:tr h="289903">
                <a:tc>
                  <a:txBody>
                    <a:bodyPr/>
                    <a:lstStyle/>
                    <a:p>
                      <a:r>
                        <a:rPr lang="en-IN" sz="1800" b="0" i="0" kern="1200" dirty="0" smtClean="0">
                          <a:solidFill>
                            <a:schemeClr val="dk1"/>
                          </a:solidFill>
                          <a:effectLst/>
                          <a:latin typeface="+mn-lt"/>
                          <a:ea typeface="+mn-ea"/>
                          <a:cs typeface="+mn-cs"/>
                        </a:rPr>
                        <a:t>DATE Time</a:t>
                      </a:r>
                      <a:endParaRPr lang="en-IN" dirty="0"/>
                    </a:p>
                  </a:txBody>
                  <a:tcPr/>
                </a:tc>
                <a:tc>
                  <a:txBody>
                    <a:bodyPr/>
                    <a:lstStyle/>
                    <a:p>
                      <a:endParaRPr lang="en-IN"/>
                    </a:p>
                  </a:txBody>
                  <a:tcPr/>
                </a:tc>
                <a:extLst>
                  <a:ext uri="{0D108BD9-81ED-4DB2-BD59-A6C34878D82A}">
                    <a16:rowId xmlns:a16="http://schemas.microsoft.com/office/drawing/2014/main" val="3414752105"/>
                  </a:ext>
                </a:extLst>
              </a:tr>
              <a:tr h="289903">
                <a:tc>
                  <a:txBody>
                    <a:bodyPr/>
                    <a:lstStyle/>
                    <a:p>
                      <a:r>
                        <a:rPr lang="en-IN" sz="1800" b="0" i="0" kern="1200" dirty="0" smtClean="0">
                          <a:solidFill>
                            <a:schemeClr val="dk1"/>
                          </a:solidFill>
                          <a:effectLst/>
                          <a:latin typeface="+mn-lt"/>
                          <a:ea typeface="+mn-ea"/>
                          <a:cs typeface="+mn-cs"/>
                        </a:rPr>
                        <a:t>XML</a:t>
                      </a:r>
                      <a:endParaRPr lang="en-IN" dirty="0"/>
                    </a:p>
                  </a:txBody>
                  <a:tcPr/>
                </a:tc>
                <a:tc>
                  <a:txBody>
                    <a:bodyPr/>
                    <a:lstStyle/>
                    <a:p>
                      <a:endParaRPr lang="en-IN" dirty="0"/>
                    </a:p>
                  </a:txBody>
                  <a:tcPr/>
                </a:tc>
                <a:extLst>
                  <a:ext uri="{0D108BD9-81ED-4DB2-BD59-A6C34878D82A}">
                    <a16:rowId xmlns:a16="http://schemas.microsoft.com/office/drawing/2014/main" val="2270670973"/>
                  </a:ext>
                </a:extLst>
              </a:tr>
              <a:tr h="289903">
                <a:tc>
                  <a:txBody>
                    <a:bodyPr/>
                    <a:lstStyle/>
                    <a:p>
                      <a:r>
                        <a:rPr lang="en-IN" sz="1800" b="0" i="0" kern="1200" dirty="0" smtClean="0">
                          <a:solidFill>
                            <a:schemeClr val="dk1"/>
                          </a:solidFill>
                          <a:effectLst/>
                          <a:latin typeface="+mn-lt"/>
                          <a:ea typeface="+mn-ea"/>
                          <a:cs typeface="+mn-cs"/>
                        </a:rPr>
                        <a:t>TIMESTAMP</a:t>
                      </a:r>
                      <a:endParaRPr lang="en-IN" dirty="0"/>
                    </a:p>
                  </a:txBody>
                  <a:tcPr/>
                </a:tc>
                <a:tc>
                  <a:txBody>
                    <a:bodyPr/>
                    <a:lstStyle/>
                    <a:p>
                      <a:endParaRPr lang="en-IN" dirty="0"/>
                    </a:p>
                  </a:txBody>
                  <a:tcPr/>
                </a:tc>
                <a:extLst>
                  <a:ext uri="{0D108BD9-81ED-4DB2-BD59-A6C34878D82A}">
                    <a16:rowId xmlns:a16="http://schemas.microsoft.com/office/drawing/2014/main" val="4086859757"/>
                  </a:ext>
                </a:extLst>
              </a:tr>
            </a:tbl>
          </a:graphicData>
        </a:graphic>
      </p:graphicFrame>
    </p:spTree>
    <p:extLst>
      <p:ext uri="{BB962C8B-B14F-4D97-AF65-F5344CB8AC3E}">
        <p14:creationId xmlns:p14="http://schemas.microsoft.com/office/powerpoint/2010/main" val="2894936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SQL General Data Types</a:t>
            </a: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graphicFrame>
        <p:nvGraphicFramePr>
          <p:cNvPr id="6" name="Table 5"/>
          <p:cNvGraphicFramePr>
            <a:graphicFrameLocks noGrp="1"/>
          </p:cNvGraphicFramePr>
          <p:nvPr>
            <p:extLst>
              <p:ext uri="{D42A27DB-BD31-4B8C-83A1-F6EECF244321}">
                <p14:modId xmlns:p14="http://schemas.microsoft.com/office/powerpoint/2010/main" val="183155388"/>
              </p:ext>
            </p:extLst>
          </p:nvPr>
        </p:nvGraphicFramePr>
        <p:xfrm>
          <a:off x="3396344" y="1593669"/>
          <a:ext cx="8085908" cy="256032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1098263558"/>
                    </a:ext>
                  </a:extLst>
                </a:gridCol>
                <a:gridCol w="6348548">
                  <a:extLst>
                    <a:ext uri="{9D8B030D-6E8A-4147-A177-3AD203B41FA5}">
                      <a16:colId xmlns:a16="http://schemas.microsoft.com/office/drawing/2014/main" val="2599373773"/>
                    </a:ext>
                  </a:extLst>
                </a:gridCol>
              </a:tblGrid>
              <a:tr h="358885">
                <a:tc>
                  <a:txBody>
                    <a:bodyPr/>
                    <a:lstStyle/>
                    <a:p>
                      <a:endParaRPr lang="en-IN" dirty="0"/>
                    </a:p>
                  </a:txBody>
                  <a:tcPr/>
                </a:tc>
                <a:tc>
                  <a:txBody>
                    <a:bodyPr/>
                    <a:lstStyle/>
                    <a:p>
                      <a:endParaRPr lang="en-IN"/>
                    </a:p>
                  </a:txBody>
                  <a:tcPr/>
                </a:tc>
                <a:extLst>
                  <a:ext uri="{0D108BD9-81ED-4DB2-BD59-A6C34878D82A}">
                    <a16:rowId xmlns:a16="http://schemas.microsoft.com/office/drawing/2014/main" val="4003576384"/>
                  </a:ext>
                </a:extLst>
              </a:tr>
              <a:tr h="358885">
                <a:tc>
                  <a:txBody>
                    <a:bodyPr/>
                    <a:lstStyle/>
                    <a:p>
                      <a:r>
                        <a:rPr lang="en-IN" sz="1800" b="0" i="0" kern="1200" dirty="0" smtClean="0">
                          <a:solidFill>
                            <a:schemeClr val="dk1"/>
                          </a:solidFill>
                          <a:effectLst/>
                          <a:latin typeface="+mn-lt"/>
                          <a:ea typeface="+mn-ea"/>
                          <a:cs typeface="+mn-cs"/>
                        </a:rPr>
                        <a:t>VARCHAR(n)</a:t>
                      </a:r>
                      <a:endParaRPr lang="en-IN" dirty="0"/>
                    </a:p>
                  </a:txBody>
                  <a:tcPr/>
                </a:tc>
                <a:tc>
                  <a:txBody>
                    <a:bodyPr/>
                    <a:lstStyle/>
                    <a:p>
                      <a:r>
                        <a:rPr lang="en-IN" sz="1800" b="0" i="0" kern="1200" dirty="0" smtClean="0">
                          <a:solidFill>
                            <a:schemeClr val="dk1"/>
                          </a:solidFill>
                          <a:effectLst/>
                          <a:latin typeface="+mn-lt"/>
                          <a:ea typeface="+mn-ea"/>
                          <a:cs typeface="+mn-cs"/>
                        </a:rPr>
                        <a:t>Character string. Variable length. Maximum length n</a:t>
                      </a:r>
                      <a:endParaRPr lang="en-IN" dirty="0"/>
                    </a:p>
                  </a:txBody>
                  <a:tcPr/>
                </a:tc>
                <a:extLst>
                  <a:ext uri="{0D108BD9-81ED-4DB2-BD59-A6C34878D82A}">
                    <a16:rowId xmlns:a16="http://schemas.microsoft.com/office/drawing/2014/main" val="2254222425"/>
                  </a:ext>
                </a:extLst>
              </a:tr>
              <a:tr h="358885">
                <a:tc>
                  <a:txBody>
                    <a:bodyPr/>
                    <a:lstStyle/>
                    <a:p>
                      <a:r>
                        <a:rPr lang="en-IN" sz="1800" b="0" i="0" kern="1200" dirty="0" smtClean="0">
                          <a:solidFill>
                            <a:schemeClr val="dk1"/>
                          </a:solidFill>
                          <a:effectLst/>
                          <a:latin typeface="+mn-lt"/>
                          <a:ea typeface="+mn-ea"/>
                          <a:cs typeface="+mn-cs"/>
                        </a:rPr>
                        <a:t>BINARY(n)</a:t>
                      </a:r>
                      <a:endParaRPr lang="en-IN" dirty="0"/>
                    </a:p>
                  </a:txBody>
                  <a:tcPr/>
                </a:tc>
                <a:tc>
                  <a:txBody>
                    <a:bodyPr/>
                    <a:lstStyle/>
                    <a:p>
                      <a:r>
                        <a:rPr lang="en-IN" sz="1800" b="0" i="0" kern="1200" dirty="0" smtClean="0">
                          <a:solidFill>
                            <a:schemeClr val="dk1"/>
                          </a:solidFill>
                          <a:effectLst/>
                          <a:latin typeface="+mn-lt"/>
                          <a:ea typeface="+mn-ea"/>
                          <a:cs typeface="+mn-cs"/>
                        </a:rPr>
                        <a:t>Binary string. Fixed-length n</a:t>
                      </a:r>
                      <a:endParaRPr lang="en-IN" dirty="0"/>
                    </a:p>
                  </a:txBody>
                  <a:tcPr/>
                </a:tc>
                <a:extLst>
                  <a:ext uri="{0D108BD9-81ED-4DB2-BD59-A6C34878D82A}">
                    <a16:rowId xmlns:a16="http://schemas.microsoft.com/office/drawing/2014/main" val="2923187609"/>
                  </a:ext>
                </a:extLst>
              </a:tr>
              <a:tr h="358885">
                <a:tc>
                  <a:txBody>
                    <a:bodyPr/>
                    <a:lstStyle/>
                    <a:p>
                      <a:r>
                        <a:rPr lang="en-IN" sz="1800" b="0" i="0" kern="1200" dirty="0" smtClean="0">
                          <a:solidFill>
                            <a:schemeClr val="dk1"/>
                          </a:solidFill>
                          <a:effectLst/>
                          <a:latin typeface="+mn-lt"/>
                          <a:ea typeface="+mn-ea"/>
                          <a:cs typeface="+mn-cs"/>
                        </a:rPr>
                        <a:t>BOOLEAN</a:t>
                      </a:r>
                      <a:endParaRPr lang="en-IN" dirty="0"/>
                    </a:p>
                  </a:txBody>
                  <a:tcPr/>
                </a:tc>
                <a:tc>
                  <a:txBody>
                    <a:bodyPr/>
                    <a:lstStyle/>
                    <a:p>
                      <a:r>
                        <a:rPr lang="en-IN" sz="1800" b="0" i="0" kern="1200" dirty="0" smtClean="0">
                          <a:solidFill>
                            <a:schemeClr val="dk1"/>
                          </a:solidFill>
                          <a:effectLst/>
                          <a:latin typeface="+mn-lt"/>
                          <a:ea typeface="+mn-ea"/>
                          <a:cs typeface="+mn-cs"/>
                        </a:rPr>
                        <a:t>Stores TRUE or FALSE values</a:t>
                      </a:r>
                      <a:endParaRPr lang="en-IN" dirty="0"/>
                    </a:p>
                  </a:txBody>
                  <a:tcPr/>
                </a:tc>
                <a:extLst>
                  <a:ext uri="{0D108BD9-81ED-4DB2-BD59-A6C34878D82A}">
                    <a16:rowId xmlns:a16="http://schemas.microsoft.com/office/drawing/2014/main" val="248179407"/>
                  </a:ext>
                </a:extLst>
              </a:tr>
              <a:tr h="358885">
                <a:tc>
                  <a:txBody>
                    <a:bodyPr/>
                    <a:lstStyle/>
                    <a:p>
                      <a:r>
                        <a:rPr lang="en-IN" sz="1800" b="0" i="0" kern="1200" dirty="0" smtClean="0">
                          <a:solidFill>
                            <a:schemeClr val="dk1"/>
                          </a:solidFill>
                          <a:effectLst/>
                          <a:latin typeface="+mn-lt"/>
                          <a:ea typeface="+mn-ea"/>
                          <a:cs typeface="+mn-cs"/>
                        </a:rPr>
                        <a:t>DATE Time</a:t>
                      </a:r>
                      <a:endParaRPr lang="en-IN" dirty="0"/>
                    </a:p>
                  </a:txBody>
                  <a:tcPr/>
                </a:tc>
                <a:tc>
                  <a:txBody>
                    <a:bodyPr/>
                    <a:lstStyle/>
                    <a:p>
                      <a:endParaRPr lang="en-IN"/>
                    </a:p>
                  </a:txBody>
                  <a:tcPr/>
                </a:tc>
                <a:extLst>
                  <a:ext uri="{0D108BD9-81ED-4DB2-BD59-A6C34878D82A}">
                    <a16:rowId xmlns:a16="http://schemas.microsoft.com/office/drawing/2014/main" val="3414752105"/>
                  </a:ext>
                </a:extLst>
              </a:tr>
              <a:tr h="358885">
                <a:tc>
                  <a:txBody>
                    <a:bodyPr/>
                    <a:lstStyle/>
                    <a:p>
                      <a:r>
                        <a:rPr lang="en-IN" sz="1800" b="0" i="0" kern="1200" dirty="0" smtClean="0">
                          <a:solidFill>
                            <a:schemeClr val="dk1"/>
                          </a:solidFill>
                          <a:effectLst/>
                          <a:latin typeface="+mn-lt"/>
                          <a:ea typeface="+mn-ea"/>
                          <a:cs typeface="+mn-cs"/>
                        </a:rPr>
                        <a:t>XML</a:t>
                      </a:r>
                      <a:endParaRPr lang="en-IN" dirty="0"/>
                    </a:p>
                  </a:txBody>
                  <a:tcPr/>
                </a:tc>
                <a:tc>
                  <a:txBody>
                    <a:bodyPr/>
                    <a:lstStyle/>
                    <a:p>
                      <a:endParaRPr lang="en-IN" dirty="0"/>
                    </a:p>
                  </a:txBody>
                  <a:tcPr/>
                </a:tc>
                <a:extLst>
                  <a:ext uri="{0D108BD9-81ED-4DB2-BD59-A6C34878D82A}">
                    <a16:rowId xmlns:a16="http://schemas.microsoft.com/office/drawing/2014/main" val="2270670973"/>
                  </a:ext>
                </a:extLst>
              </a:tr>
              <a:tr h="358885">
                <a:tc>
                  <a:txBody>
                    <a:bodyPr/>
                    <a:lstStyle/>
                    <a:p>
                      <a:r>
                        <a:rPr lang="en-IN" sz="1800" b="0" i="0" kern="1200" dirty="0" smtClean="0">
                          <a:solidFill>
                            <a:schemeClr val="dk1"/>
                          </a:solidFill>
                          <a:effectLst/>
                          <a:latin typeface="+mn-lt"/>
                          <a:ea typeface="+mn-ea"/>
                          <a:cs typeface="+mn-cs"/>
                        </a:rPr>
                        <a:t>TIMESTAMP</a:t>
                      </a:r>
                      <a:endParaRPr lang="en-IN" dirty="0"/>
                    </a:p>
                  </a:txBody>
                  <a:tcPr/>
                </a:tc>
                <a:tc>
                  <a:txBody>
                    <a:bodyPr/>
                    <a:lstStyle/>
                    <a:p>
                      <a:r>
                        <a:rPr lang="en-IN" sz="1800" b="0" i="0" kern="1200" dirty="0" smtClean="0">
                          <a:solidFill>
                            <a:schemeClr val="dk1"/>
                          </a:solidFill>
                          <a:effectLst/>
                          <a:latin typeface="+mn-lt"/>
                          <a:ea typeface="+mn-ea"/>
                          <a:cs typeface="+mn-cs"/>
                        </a:rPr>
                        <a:t>CHARACTER(n)</a:t>
                      </a:r>
                      <a:endParaRPr lang="en-IN" dirty="0"/>
                    </a:p>
                  </a:txBody>
                  <a:tcPr/>
                </a:tc>
                <a:extLst>
                  <a:ext uri="{0D108BD9-81ED-4DB2-BD59-A6C34878D82A}">
                    <a16:rowId xmlns:a16="http://schemas.microsoft.com/office/drawing/2014/main" val="4086859757"/>
                  </a:ext>
                </a:extLst>
              </a:tr>
            </a:tbl>
          </a:graphicData>
        </a:graphic>
      </p:graphicFrame>
    </p:spTree>
    <p:extLst>
      <p:ext uri="{BB962C8B-B14F-4D97-AF65-F5344CB8AC3E}">
        <p14:creationId xmlns:p14="http://schemas.microsoft.com/office/powerpoint/2010/main" val="1746295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SQL PRIMARY KEY Constraint</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The PRIMARY KEY constraint uniquely identifies each record in a database table.</a:t>
            </a:r>
          </a:p>
          <a:p>
            <a:r>
              <a:rPr lang="en-IN" sz="2400" dirty="0"/>
              <a:t>Primary keys must contain UNIQUE values, and cannot contain NULL values.</a:t>
            </a:r>
          </a:p>
          <a:p>
            <a:r>
              <a:rPr lang="en-IN" sz="2400" dirty="0"/>
              <a:t>A table can have only one primary key, which may consist of single or multiple fields.</a:t>
            </a:r>
          </a:p>
          <a:p>
            <a:r>
              <a:rPr lang="en-IN" sz="2400" dirty="0"/>
              <a:t/>
            </a:r>
            <a:br>
              <a:rPr lang="en-IN" sz="2400" dirty="0"/>
            </a:br>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946254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SQL PRIMARY KEY </a:t>
            </a:r>
            <a:r>
              <a:rPr lang="en-IN" b="0" dirty="0" smtClean="0"/>
              <a:t>Syntax</a:t>
            </a: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CREATE TABLE Persons (</a:t>
            </a:r>
            <a:br>
              <a:rPr lang="en-IN" sz="2400" dirty="0"/>
            </a:br>
            <a:r>
              <a:rPr lang="en-IN" sz="2400" dirty="0"/>
              <a:t>    ID </a:t>
            </a:r>
            <a:r>
              <a:rPr lang="en-IN" sz="2400" dirty="0" err="1"/>
              <a:t>int</a:t>
            </a:r>
            <a:r>
              <a:rPr lang="en-IN" sz="2400" dirty="0"/>
              <a:t> NOT NULL,</a:t>
            </a:r>
            <a:br>
              <a:rPr lang="en-IN" sz="2400" dirty="0"/>
            </a:br>
            <a:r>
              <a:rPr lang="en-IN" sz="2400" dirty="0"/>
              <a:t>    </a:t>
            </a:r>
            <a:r>
              <a:rPr lang="en-IN" sz="2400" dirty="0" err="1"/>
              <a:t>LastName</a:t>
            </a:r>
            <a:r>
              <a:rPr lang="en-IN" sz="2400" dirty="0"/>
              <a:t> varchar(255) NOT NULL,</a:t>
            </a:r>
            <a:br>
              <a:rPr lang="en-IN" sz="2400" dirty="0"/>
            </a:br>
            <a:r>
              <a:rPr lang="en-IN" sz="2400" dirty="0"/>
              <a:t>    </a:t>
            </a:r>
            <a:r>
              <a:rPr lang="en-IN" sz="2400" dirty="0" err="1"/>
              <a:t>FirstName</a:t>
            </a:r>
            <a:r>
              <a:rPr lang="en-IN" sz="2400" dirty="0"/>
              <a:t> varchar(255),</a:t>
            </a:r>
            <a:br>
              <a:rPr lang="en-IN" sz="2400" dirty="0"/>
            </a:br>
            <a:r>
              <a:rPr lang="en-IN" sz="2400" dirty="0"/>
              <a:t>    Age </a:t>
            </a:r>
            <a:r>
              <a:rPr lang="en-IN" sz="2400" dirty="0" err="1"/>
              <a:t>int</a:t>
            </a:r>
            <a:r>
              <a:rPr lang="en-IN" sz="2400" dirty="0"/>
              <a:t>,</a:t>
            </a:r>
            <a:br>
              <a:rPr lang="en-IN" sz="2400" dirty="0"/>
            </a:br>
            <a:r>
              <a:rPr lang="en-IN" sz="2400" dirty="0"/>
              <a:t>    CONSTRAINT </a:t>
            </a:r>
            <a:r>
              <a:rPr lang="en-IN" sz="2400" dirty="0" err="1"/>
              <a:t>PK_Person</a:t>
            </a:r>
            <a:r>
              <a:rPr lang="en-IN" sz="2400" dirty="0"/>
              <a:t> PRIMARY KEY </a:t>
            </a:r>
            <a:r>
              <a:rPr lang="en-IN" sz="2400" dirty="0" smtClean="0"/>
              <a:t>(ID)</a:t>
            </a:r>
            <a:r>
              <a:rPr lang="en-IN" sz="2400" dirty="0"/>
              <a:t/>
            </a:r>
            <a:br>
              <a:rPr lang="en-IN" sz="2400" dirty="0"/>
            </a:br>
            <a:r>
              <a:rPr lang="en-IN" dirty="0"/>
              <a:t>);</a:t>
            </a:r>
            <a:r>
              <a:rPr lang="en-IN" sz="2400" dirty="0"/>
              <a:t/>
            </a:r>
            <a:br>
              <a:rPr lang="en-IN" sz="2400" dirty="0"/>
            </a:br>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460766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SQL FOREIGN KEY Constraint</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A FOREIGN KEY is a key used to link two tables together.</a:t>
            </a:r>
          </a:p>
          <a:p>
            <a:r>
              <a:rPr lang="en-IN" sz="2400" dirty="0"/>
              <a:t>A FOREIGN KEY is a field (or collection of fields) in one table that refers to the PRIMARY KEY in another table.</a:t>
            </a:r>
          </a:p>
          <a:p>
            <a:r>
              <a:rPr lang="en-IN" sz="2400" dirty="0"/>
              <a:t>The table containing the foreign key is called the child table, and the table containing the candidate key is called the referenced or parent table</a:t>
            </a:r>
            <a:r>
              <a:rPr lang="en-IN" sz="2400" dirty="0" smtClean="0"/>
              <a:t>.</a:t>
            </a:r>
          </a:p>
          <a:p>
            <a:endParaRPr lang="en-IN" sz="1800" smtClean="0">
              <a:solidFill>
                <a:schemeClr val="tx1"/>
              </a:solidFill>
            </a:endParaRPr>
          </a:p>
          <a:p>
            <a:r>
              <a:rPr lang="en-IN" sz="1800" smtClean="0">
                <a:solidFill>
                  <a:schemeClr val="tx1"/>
                </a:solidFill>
              </a:rPr>
              <a:t>CREATE</a:t>
            </a:r>
            <a:r>
              <a:rPr lang="en-IN" sz="1800" dirty="0">
                <a:solidFill>
                  <a:schemeClr val="tx1"/>
                </a:solidFill>
              </a:rPr>
              <a:t> TABLE Orders (</a:t>
            </a:r>
            <a:br>
              <a:rPr lang="en-IN" sz="1800" dirty="0">
                <a:solidFill>
                  <a:schemeClr val="tx1"/>
                </a:solidFill>
              </a:rPr>
            </a:br>
            <a:r>
              <a:rPr lang="en-IN" sz="1800" dirty="0">
                <a:solidFill>
                  <a:schemeClr val="tx1"/>
                </a:solidFill>
              </a:rPr>
              <a:t>    </a:t>
            </a:r>
            <a:r>
              <a:rPr lang="en-IN" sz="1800" dirty="0" err="1">
                <a:solidFill>
                  <a:schemeClr val="tx1"/>
                </a:solidFill>
              </a:rPr>
              <a:t>OrderID</a:t>
            </a:r>
            <a:r>
              <a:rPr lang="en-IN" sz="1800" dirty="0">
                <a:solidFill>
                  <a:schemeClr val="tx1"/>
                </a:solidFill>
              </a:rPr>
              <a:t> </a:t>
            </a:r>
            <a:r>
              <a:rPr lang="en-IN" sz="1800" dirty="0" err="1">
                <a:solidFill>
                  <a:schemeClr val="tx1"/>
                </a:solidFill>
              </a:rPr>
              <a:t>int</a:t>
            </a:r>
            <a:r>
              <a:rPr lang="en-IN" sz="1800" dirty="0">
                <a:solidFill>
                  <a:schemeClr val="tx1"/>
                </a:solidFill>
              </a:rPr>
              <a:t> NOT NULL PRIMARY KEY,</a:t>
            </a:r>
            <a:br>
              <a:rPr lang="en-IN" sz="1800" dirty="0">
                <a:solidFill>
                  <a:schemeClr val="tx1"/>
                </a:solidFill>
              </a:rPr>
            </a:br>
            <a:r>
              <a:rPr lang="en-IN" sz="1800" dirty="0">
                <a:solidFill>
                  <a:schemeClr val="tx1"/>
                </a:solidFill>
              </a:rPr>
              <a:t>    </a:t>
            </a:r>
            <a:r>
              <a:rPr lang="en-IN" sz="1800" dirty="0" err="1">
                <a:solidFill>
                  <a:schemeClr val="tx1"/>
                </a:solidFill>
              </a:rPr>
              <a:t>OrderNumber</a:t>
            </a:r>
            <a:r>
              <a:rPr lang="en-IN" sz="1800" dirty="0">
                <a:solidFill>
                  <a:schemeClr val="tx1"/>
                </a:solidFill>
              </a:rPr>
              <a:t> </a:t>
            </a:r>
            <a:r>
              <a:rPr lang="en-IN" sz="1800" dirty="0" err="1">
                <a:solidFill>
                  <a:schemeClr val="tx1"/>
                </a:solidFill>
              </a:rPr>
              <a:t>int</a:t>
            </a:r>
            <a:r>
              <a:rPr lang="en-IN" sz="1800" dirty="0">
                <a:solidFill>
                  <a:schemeClr val="tx1"/>
                </a:solidFill>
              </a:rPr>
              <a:t> NOT NULL,</a:t>
            </a:r>
            <a:br>
              <a:rPr lang="en-IN" sz="1800" dirty="0">
                <a:solidFill>
                  <a:schemeClr val="tx1"/>
                </a:solidFill>
              </a:rPr>
            </a:br>
            <a:r>
              <a:rPr lang="en-IN" sz="1800" dirty="0">
                <a:solidFill>
                  <a:schemeClr val="tx1"/>
                </a:solidFill>
              </a:rPr>
              <a:t>    </a:t>
            </a:r>
            <a:r>
              <a:rPr lang="en-IN" sz="1800" dirty="0" err="1">
                <a:solidFill>
                  <a:schemeClr val="tx1"/>
                </a:solidFill>
              </a:rPr>
              <a:t>PersonID</a:t>
            </a:r>
            <a:r>
              <a:rPr lang="en-IN" sz="1800" dirty="0">
                <a:solidFill>
                  <a:schemeClr val="tx1"/>
                </a:solidFill>
              </a:rPr>
              <a:t> </a:t>
            </a:r>
            <a:r>
              <a:rPr lang="en-IN" sz="1800" dirty="0" err="1">
                <a:solidFill>
                  <a:schemeClr val="tx1"/>
                </a:solidFill>
              </a:rPr>
              <a:t>int</a:t>
            </a:r>
            <a:r>
              <a:rPr lang="en-IN" sz="1800" dirty="0">
                <a:solidFill>
                  <a:schemeClr val="tx1"/>
                </a:solidFill>
              </a:rPr>
              <a:t> FOREIGN KEY REFERENCES Persons(</a:t>
            </a:r>
            <a:r>
              <a:rPr lang="en-IN" sz="1800" dirty="0" err="1">
                <a:solidFill>
                  <a:schemeClr val="tx1"/>
                </a:solidFill>
              </a:rPr>
              <a:t>PersonID</a:t>
            </a:r>
            <a:r>
              <a:rPr lang="en-IN" sz="1800" dirty="0">
                <a:solidFill>
                  <a:schemeClr val="tx1"/>
                </a:solidFill>
              </a:rPr>
              <a:t>)</a:t>
            </a:r>
            <a:r>
              <a:rPr lang="en-IN" sz="2400" dirty="0"/>
              <a:t/>
            </a:r>
            <a:br>
              <a:rPr lang="en-IN" sz="2400" dirty="0"/>
            </a:br>
            <a:r>
              <a:rPr lang="en-IN" dirty="0"/>
              <a:t>);</a:t>
            </a:r>
            <a:endParaRPr lang="en-IN" sz="2400" dirty="0"/>
          </a:p>
          <a:p>
            <a:r>
              <a:rPr lang="en-IN" sz="2400" dirty="0"/>
              <a:t/>
            </a:r>
            <a:br>
              <a:rPr lang="en-IN" sz="2400" dirty="0"/>
            </a:br>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4049929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34228678"/>
              </p:ext>
            </p:extLst>
          </p:nvPr>
        </p:nvGraphicFramePr>
        <p:xfrm>
          <a:off x="3997233" y="1969879"/>
          <a:ext cx="4467496" cy="1706880"/>
        </p:xfrm>
        <a:graphic>
          <a:graphicData uri="http://schemas.openxmlformats.org/drawingml/2006/table">
            <a:tbl>
              <a:tblPr/>
              <a:tblGrid>
                <a:gridCol w="1116874">
                  <a:extLst>
                    <a:ext uri="{9D8B030D-6E8A-4147-A177-3AD203B41FA5}">
                      <a16:colId xmlns:a16="http://schemas.microsoft.com/office/drawing/2014/main" val="3919756909"/>
                    </a:ext>
                  </a:extLst>
                </a:gridCol>
                <a:gridCol w="1116874">
                  <a:extLst>
                    <a:ext uri="{9D8B030D-6E8A-4147-A177-3AD203B41FA5}">
                      <a16:colId xmlns:a16="http://schemas.microsoft.com/office/drawing/2014/main" val="3501123306"/>
                    </a:ext>
                  </a:extLst>
                </a:gridCol>
                <a:gridCol w="1116874">
                  <a:extLst>
                    <a:ext uri="{9D8B030D-6E8A-4147-A177-3AD203B41FA5}">
                      <a16:colId xmlns:a16="http://schemas.microsoft.com/office/drawing/2014/main" val="1982108775"/>
                    </a:ext>
                  </a:extLst>
                </a:gridCol>
                <a:gridCol w="1116874">
                  <a:extLst>
                    <a:ext uri="{9D8B030D-6E8A-4147-A177-3AD203B41FA5}">
                      <a16:colId xmlns:a16="http://schemas.microsoft.com/office/drawing/2014/main" val="2892134922"/>
                    </a:ext>
                  </a:extLst>
                </a:gridCol>
              </a:tblGrid>
              <a:tr h="0">
                <a:tc>
                  <a:txBody>
                    <a:bodyPr/>
                    <a:lstStyle/>
                    <a:p>
                      <a:pPr algn="l" fontAlgn="t"/>
                      <a:r>
                        <a:rPr lang="en-IN">
                          <a:effectLst/>
                        </a:rPr>
                        <a:t>PersonID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LastName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FirstName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Age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55779178"/>
                  </a:ext>
                </a:extLst>
              </a:tr>
              <a:tr h="0">
                <a:tc>
                  <a:txBody>
                    <a:bodyPr/>
                    <a:lstStyle/>
                    <a:p>
                      <a:pPr algn="l" fontAlgn="t"/>
                      <a:r>
                        <a:rPr lang="en-IN" dirty="0">
                          <a:effectLst/>
                        </a:rPr>
                        <a:t>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a:effectLst/>
                        </a:rPr>
                        <a:t>Hansen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a:effectLst/>
                        </a:rPr>
                        <a:t>Ola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30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7842768"/>
                  </a:ext>
                </a:extLst>
              </a:tr>
              <a:tr h="0">
                <a:tc>
                  <a:txBody>
                    <a:bodyPr/>
                    <a:lstStyle/>
                    <a:p>
                      <a:pPr algn="l" fontAlgn="t"/>
                      <a:r>
                        <a:rPr lang="en-IN">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err="1">
                          <a:effectLst/>
                        </a:rPr>
                        <a:t>Svendson</a:t>
                      </a:r>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Tove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23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3479890"/>
                  </a:ext>
                </a:extLst>
              </a:tr>
              <a:tr h="0">
                <a:tc>
                  <a:txBody>
                    <a:bodyPr/>
                    <a:lstStyle/>
                    <a:p>
                      <a:pPr algn="l" fontAlgn="t"/>
                      <a:r>
                        <a:rPr lang="en-IN" dirty="0">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err="1">
                          <a:effectLst/>
                        </a:rPr>
                        <a:t>Pettersen</a:t>
                      </a:r>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a:effectLst/>
                        </a:rPr>
                        <a:t>Kari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a:effectLst/>
                        </a:rPr>
                        <a:t>20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444989998"/>
                  </a:ext>
                </a:extLst>
              </a:tr>
            </a:tbl>
          </a:graphicData>
        </a:graphic>
      </p:graphicFrame>
      <p:sp>
        <p:nvSpPr>
          <p:cNvPr id="2" name="Title 1"/>
          <p:cNvSpPr>
            <a:spLocks noGrp="1"/>
          </p:cNvSpPr>
          <p:nvPr>
            <p:ph type="title"/>
          </p:nvPr>
        </p:nvSpPr>
        <p:spPr>
          <a:xfrm>
            <a:off x="3304903" y="999958"/>
            <a:ext cx="7541623" cy="593710"/>
          </a:xfrm>
        </p:spPr>
        <p:txBody>
          <a:bodyPr/>
          <a:lstStyle/>
          <a:p>
            <a:r>
              <a:rPr lang="en-IN" b="0" dirty="0"/>
              <a:t>SQL FOREIGN KEY Constraint</a:t>
            </a:r>
            <a:br>
              <a:rPr lang="en-IN" b="0" dirty="0"/>
            </a:br>
            <a:r>
              <a:rPr lang="en-IN" sz="2000" u="sng" dirty="0" smtClean="0">
                <a:solidFill>
                  <a:srgbClr val="C00000"/>
                </a:solidFill>
              </a:rPr>
              <a:t>Person Table</a:t>
            </a:r>
            <a:br>
              <a:rPr lang="en-IN" sz="2000" u="sng" dirty="0" smtClean="0">
                <a:solidFill>
                  <a:srgbClr val="C00000"/>
                </a:solidFill>
              </a:rPr>
            </a:br>
            <a:r>
              <a:rPr lang="en-IN" sz="2000" u="sng" dirty="0">
                <a:solidFill>
                  <a:srgbClr val="C00000"/>
                </a:solidFill>
              </a:rPr>
              <a:t/>
            </a:r>
            <a:br>
              <a:rPr lang="en-IN" sz="2000" u="sng" dirty="0">
                <a:solidFill>
                  <a:srgbClr val="C00000"/>
                </a:solidFill>
              </a:rPr>
            </a:br>
            <a:r>
              <a:rPr lang="en-IN" sz="2000" u="sng" dirty="0" smtClean="0">
                <a:solidFill>
                  <a:srgbClr val="C00000"/>
                </a:solidFill>
              </a:rPr>
              <a:t/>
            </a:r>
            <a:br>
              <a:rPr lang="en-IN" sz="2000" u="sng" dirty="0" smtClean="0">
                <a:solidFill>
                  <a:srgbClr val="C00000"/>
                </a:solidFill>
              </a:rPr>
            </a:br>
            <a:r>
              <a:rPr lang="en-IN" sz="2000" u="sng" dirty="0" smtClean="0">
                <a:solidFill>
                  <a:srgbClr val="C00000"/>
                </a:solidFill>
              </a:rPr>
              <a:t/>
            </a:r>
            <a:br>
              <a:rPr lang="en-IN" sz="2000" u="sng" dirty="0" smtClean="0">
                <a:solidFill>
                  <a:srgbClr val="C00000"/>
                </a:solidFill>
              </a:rPr>
            </a:br>
            <a:r>
              <a:rPr lang="en-IN" sz="2000" u="sng" dirty="0">
                <a:solidFill>
                  <a:srgbClr val="C00000"/>
                </a:solidFill>
              </a:rPr>
              <a:t/>
            </a:r>
            <a:br>
              <a:rPr lang="en-IN" sz="2000" u="sng" dirty="0">
                <a:solidFill>
                  <a:srgbClr val="C00000"/>
                </a:solidFill>
              </a:rPr>
            </a:br>
            <a:r>
              <a:rPr lang="en-IN" sz="2000" u="sng" dirty="0" smtClean="0">
                <a:solidFill>
                  <a:srgbClr val="C00000"/>
                </a:solidFill>
              </a:rPr>
              <a:t/>
            </a:r>
            <a:br>
              <a:rPr lang="en-IN" sz="2000" u="sng" dirty="0" smtClean="0">
                <a:solidFill>
                  <a:srgbClr val="C00000"/>
                </a:solidFill>
              </a:rPr>
            </a:br>
            <a:r>
              <a:rPr lang="en-IN" sz="2000" u="sng" dirty="0">
                <a:solidFill>
                  <a:srgbClr val="C00000"/>
                </a:solidFill>
              </a:rPr>
              <a:t/>
            </a:r>
            <a:br>
              <a:rPr lang="en-IN" sz="2000" u="sng" dirty="0">
                <a:solidFill>
                  <a:srgbClr val="C00000"/>
                </a:solidFill>
              </a:rPr>
            </a:br>
            <a:r>
              <a:rPr lang="en-IN" sz="2000" u="sng" dirty="0" smtClean="0">
                <a:solidFill>
                  <a:srgbClr val="C00000"/>
                </a:solidFill>
              </a:rPr>
              <a:t/>
            </a:r>
            <a:br>
              <a:rPr lang="en-IN" sz="2000" u="sng" dirty="0" smtClean="0">
                <a:solidFill>
                  <a:srgbClr val="C00000"/>
                </a:solidFill>
              </a:rPr>
            </a:br>
            <a:r>
              <a:rPr lang="en-IN" sz="2000" u="sng" dirty="0" smtClean="0">
                <a:solidFill>
                  <a:srgbClr val="C00000"/>
                </a:solidFill>
              </a:rPr>
              <a:t>Order </a:t>
            </a:r>
            <a:r>
              <a:rPr lang="en-IN" sz="2000" u="sng" dirty="0">
                <a:solidFill>
                  <a:srgbClr val="C00000"/>
                </a:solidFill>
              </a:rPr>
              <a:t>Table</a:t>
            </a:r>
            <a:endParaRPr lang="en-US" sz="2000" u="sng" dirty="0">
              <a:solidFill>
                <a:srgbClr val="C00000"/>
              </a:solidFill>
            </a:endParaRP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graphicFrame>
        <p:nvGraphicFramePr>
          <p:cNvPr id="9" name="Table 8"/>
          <p:cNvGraphicFramePr>
            <a:graphicFrameLocks noGrp="1"/>
          </p:cNvGraphicFramePr>
          <p:nvPr>
            <p:extLst>
              <p:ext uri="{D42A27DB-BD31-4B8C-83A1-F6EECF244321}">
                <p14:modId xmlns:p14="http://schemas.microsoft.com/office/powerpoint/2010/main" val="406033462"/>
              </p:ext>
            </p:extLst>
          </p:nvPr>
        </p:nvGraphicFramePr>
        <p:xfrm>
          <a:off x="3986074" y="4376056"/>
          <a:ext cx="4478655" cy="2133600"/>
        </p:xfrm>
        <a:graphic>
          <a:graphicData uri="http://schemas.openxmlformats.org/drawingml/2006/table">
            <a:tbl>
              <a:tblPr/>
              <a:tblGrid>
                <a:gridCol w="1492885">
                  <a:extLst>
                    <a:ext uri="{9D8B030D-6E8A-4147-A177-3AD203B41FA5}">
                      <a16:colId xmlns:a16="http://schemas.microsoft.com/office/drawing/2014/main" val="3930952054"/>
                    </a:ext>
                  </a:extLst>
                </a:gridCol>
                <a:gridCol w="1492885">
                  <a:extLst>
                    <a:ext uri="{9D8B030D-6E8A-4147-A177-3AD203B41FA5}">
                      <a16:colId xmlns:a16="http://schemas.microsoft.com/office/drawing/2014/main" val="206857555"/>
                    </a:ext>
                  </a:extLst>
                </a:gridCol>
                <a:gridCol w="1492885">
                  <a:extLst>
                    <a:ext uri="{9D8B030D-6E8A-4147-A177-3AD203B41FA5}">
                      <a16:colId xmlns:a16="http://schemas.microsoft.com/office/drawing/2014/main" val="3175240653"/>
                    </a:ext>
                  </a:extLst>
                </a:gridCol>
              </a:tblGrid>
              <a:tr h="0">
                <a:tc>
                  <a:txBody>
                    <a:bodyPr/>
                    <a:lstStyle/>
                    <a:p>
                      <a:pPr algn="l" fontAlgn="t"/>
                      <a:r>
                        <a:rPr lang="en-IN">
                          <a:effectLst/>
                        </a:rPr>
                        <a:t>OrderID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OrderNumber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err="1">
                          <a:effectLst/>
                        </a:rPr>
                        <a:t>PersonID</a:t>
                      </a:r>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2919980"/>
                  </a:ext>
                </a:extLst>
              </a:tr>
              <a:tr h="0">
                <a:tc>
                  <a:txBody>
                    <a:bodyPr/>
                    <a:lstStyle/>
                    <a:p>
                      <a:pPr algn="l" fontAlgn="t"/>
                      <a:r>
                        <a:rPr lang="en-IN">
                          <a:effectLst/>
                        </a:rPr>
                        <a:t>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77895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61953581"/>
                  </a:ext>
                </a:extLst>
              </a:tr>
              <a:tr h="0">
                <a:tc>
                  <a:txBody>
                    <a:bodyPr/>
                    <a:lstStyle/>
                    <a:p>
                      <a:pPr algn="l" fontAlgn="t"/>
                      <a:r>
                        <a:rPr lang="en-IN">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44678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3471990"/>
                  </a:ext>
                </a:extLst>
              </a:tr>
              <a:tr h="0">
                <a:tc>
                  <a:txBody>
                    <a:bodyPr/>
                    <a:lstStyle/>
                    <a:p>
                      <a:pPr algn="l" fontAlgn="t"/>
                      <a:r>
                        <a:rPr lang="en-IN" dirty="0">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a:effectLst/>
                        </a:rPr>
                        <a:t>22456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a:effectLst/>
                        </a:rPr>
                        <a:t>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68793003"/>
                  </a:ext>
                </a:extLst>
              </a:tr>
              <a:tr h="0">
                <a:tc>
                  <a:txBody>
                    <a:bodyPr/>
                    <a:lstStyle/>
                    <a:p>
                      <a:pPr algn="l" fontAlgn="t"/>
                      <a:r>
                        <a:rPr lang="en-IN">
                          <a:effectLst/>
                        </a:rPr>
                        <a:t>4</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24562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1652751"/>
                  </a:ext>
                </a:extLst>
              </a:tr>
            </a:tbl>
          </a:graphicData>
        </a:graphic>
      </p:graphicFrame>
    </p:spTree>
    <p:extLst>
      <p:ext uri="{BB962C8B-B14F-4D97-AF65-F5344CB8AC3E}">
        <p14:creationId xmlns:p14="http://schemas.microsoft.com/office/powerpoint/2010/main" val="1827115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751764"/>
            <a:ext cx="7086600" cy="685150"/>
          </a:xfrm>
        </p:spPr>
        <p:txBody>
          <a:bodyPr/>
          <a:lstStyle/>
          <a:p>
            <a:r>
              <a:rPr lang="en-IN" dirty="0" smtClean="0"/>
              <a:t>Relational database</a:t>
            </a:r>
            <a:br>
              <a:rPr lang="en-IN" dirty="0" smtClean="0"/>
            </a:br>
            <a:endParaRPr lang="en-US" dirty="0"/>
          </a:p>
        </p:txBody>
      </p:sp>
      <p:sp>
        <p:nvSpPr>
          <p:cNvPr id="3" name="Text Placeholder 2"/>
          <p:cNvSpPr>
            <a:spLocks noGrp="1"/>
          </p:cNvSpPr>
          <p:nvPr>
            <p:ph type="body" sz="quarter" idx="14"/>
          </p:nvPr>
        </p:nvSpPr>
        <p:spPr>
          <a:xfrm>
            <a:off x="3979817" y="1985554"/>
            <a:ext cx="7086600" cy="2108498"/>
          </a:xfrm>
        </p:spPr>
        <p:txBody>
          <a:bodyPr/>
          <a:lstStyle/>
          <a:p>
            <a:r>
              <a:rPr lang="en-IN" dirty="0"/>
              <a:t>A relational database (RDB) is a collective set of multiple data sets organized by tables, records and columns. RDBs establish a well-defined relationship between database tables</a:t>
            </a:r>
            <a:r>
              <a:rPr lang="en-IN" dirty="0" smtClean="0"/>
              <a:t>.</a:t>
            </a:r>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3339684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SQL Index</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Index in </a:t>
            </a:r>
            <a:r>
              <a:rPr lang="en-IN" sz="2400" dirty="0" err="1"/>
              <a:t>sql</a:t>
            </a:r>
            <a:r>
              <a:rPr lang="en-IN" sz="2400" dirty="0"/>
              <a:t> is created on existing tables to retrieve the rows quickly.</a:t>
            </a:r>
          </a:p>
          <a:p>
            <a:r>
              <a:rPr lang="en-IN" sz="2400" dirty="0"/>
              <a:t>When there are thousands of records in a table, retrieving information will take a long time.</a:t>
            </a:r>
          </a:p>
          <a:p>
            <a:r>
              <a:rPr lang="en-IN" sz="2400" dirty="0"/>
              <a:t>When a index is created, it first sorts the data and then it assigns a ROWID for each row.</a:t>
            </a:r>
            <a:br>
              <a:rPr lang="en-IN" sz="2400" dirty="0"/>
            </a:br>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508455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Clustered Index</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A clustered index sorts and stores the data rows of the table or view in order based on the clustered index key. </a:t>
            </a:r>
            <a:endParaRPr lang="en-IN" sz="2400" dirty="0" smtClean="0"/>
          </a:p>
          <a:p>
            <a:r>
              <a:rPr lang="en-IN" sz="2400" dirty="0" smtClean="0"/>
              <a:t>The </a:t>
            </a:r>
            <a:r>
              <a:rPr lang="en-IN" sz="2400" dirty="0"/>
              <a:t>clustered index is implemented as a B-tree index structure that supports fast retrieval of the rows, based on their clustered index key values</a:t>
            </a:r>
            <a:br>
              <a:rPr lang="en-IN" sz="2400" dirty="0"/>
            </a:br>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2487339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smtClean="0"/>
              <a:t>Clustered</a:t>
            </a:r>
            <a:r>
              <a:rPr lang="en-IN" dirty="0" smtClean="0"/>
              <a:t> </a:t>
            </a:r>
            <a:r>
              <a:rPr lang="en-IN" dirty="0"/>
              <a:t>Index</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
            </a:r>
            <a:br>
              <a:rPr lang="en-IN" sz="2400" dirty="0"/>
            </a:br>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069" y="1601716"/>
            <a:ext cx="7100205" cy="4944051"/>
          </a:xfrm>
          <a:prstGeom prst="rect">
            <a:avLst/>
          </a:prstGeom>
        </p:spPr>
      </p:pic>
    </p:spTree>
    <p:extLst>
      <p:ext uri="{BB962C8B-B14F-4D97-AF65-F5344CB8AC3E}">
        <p14:creationId xmlns:p14="http://schemas.microsoft.com/office/powerpoint/2010/main" val="100994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err="1"/>
              <a:t>Nonclustered</a:t>
            </a:r>
            <a:r>
              <a:rPr lang="en-IN" dirty="0" smtClean="0"/>
              <a:t> </a:t>
            </a:r>
            <a:r>
              <a:rPr lang="en-IN" dirty="0"/>
              <a:t>Index</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200" dirty="0" smtClean="0"/>
              <a:t>Each </a:t>
            </a:r>
            <a:r>
              <a:rPr lang="en-IN" sz="2200" dirty="0"/>
              <a:t>index row in the </a:t>
            </a:r>
            <a:r>
              <a:rPr lang="en-IN" sz="2200" dirty="0" err="1"/>
              <a:t>nonclustered</a:t>
            </a:r>
            <a:r>
              <a:rPr lang="en-IN" sz="2200" dirty="0"/>
              <a:t> index contains the </a:t>
            </a:r>
            <a:r>
              <a:rPr lang="en-IN" sz="2200" dirty="0" err="1"/>
              <a:t>nonclustered</a:t>
            </a:r>
            <a:r>
              <a:rPr lang="en-IN" sz="2200" dirty="0"/>
              <a:t> key value and a row locator</a:t>
            </a:r>
            <a:r>
              <a:rPr lang="en-IN" sz="2200" dirty="0" smtClean="0"/>
              <a:t>.</a:t>
            </a:r>
          </a:p>
          <a:p>
            <a:r>
              <a:rPr lang="en-IN" sz="2200" dirty="0" smtClean="0"/>
              <a:t> </a:t>
            </a:r>
            <a:r>
              <a:rPr lang="en-IN" sz="2200" dirty="0"/>
              <a:t>This locator points to the data row in the clustered index or heap having the key value. </a:t>
            </a:r>
            <a:endParaRPr lang="en-IN" sz="22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562385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400" dirty="0"/>
              <a:t/>
            </a:r>
            <a:br>
              <a:rPr lang="en-IN" sz="2400" dirty="0"/>
            </a:br>
            <a:endParaRPr lang="en-IN" sz="24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pic>
        <p:nvPicPr>
          <p:cNvPr id="6" name="Picture 5"/>
          <p:cNvPicPr>
            <a:picLocks noChangeAspect="1"/>
          </p:cNvPicPr>
          <p:nvPr/>
        </p:nvPicPr>
        <p:blipFill>
          <a:blip r:embed="rId3"/>
          <a:stretch>
            <a:fillRect/>
          </a:stretch>
        </p:blipFill>
        <p:spPr>
          <a:xfrm>
            <a:off x="3679915" y="1502228"/>
            <a:ext cx="6887936" cy="3948911"/>
          </a:xfrm>
          <a:prstGeom prst="rect">
            <a:avLst/>
          </a:prstGeom>
        </p:spPr>
      </p:pic>
    </p:spTree>
    <p:extLst>
      <p:ext uri="{BB962C8B-B14F-4D97-AF65-F5344CB8AC3E}">
        <p14:creationId xmlns:p14="http://schemas.microsoft.com/office/powerpoint/2010/main" val="1014601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stored procedure</a:t>
            </a: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200" dirty="0"/>
              <a:t>A stored procedure is nothing more than prepared SQL code that you save so you can reuse the code over and over again.  </a:t>
            </a:r>
            <a:endParaRPr lang="en-IN" sz="2200" dirty="0" smtClean="0"/>
          </a:p>
          <a:p>
            <a:r>
              <a:rPr lang="en-IN" sz="2200" dirty="0" smtClean="0"/>
              <a:t>So </a:t>
            </a:r>
            <a:r>
              <a:rPr lang="en-IN" sz="2200" dirty="0"/>
              <a:t>if you think about a query that you write over and over again, instead of having to write that query each time you would save it as a stored procedure and then just call the stored procedure to execute the SQL code that you saved as part of the stored procedure.</a:t>
            </a:r>
            <a:endParaRPr lang="en-IN" sz="22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745404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S</a:t>
            </a:r>
            <a:r>
              <a:rPr lang="en-IN" b="0" dirty="0" smtClean="0"/>
              <a:t>tored </a:t>
            </a:r>
            <a:r>
              <a:rPr lang="en-IN" b="0" dirty="0"/>
              <a:t>procedure</a:t>
            </a: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1800" dirty="0"/>
              <a:t>CREATE PROCEDURE </a:t>
            </a:r>
            <a:r>
              <a:rPr lang="en-IN" sz="1800" dirty="0" err="1"/>
              <a:t>dbo.uspGetAddress</a:t>
            </a:r>
            <a:r>
              <a:rPr lang="en-IN" sz="1800" dirty="0"/>
              <a:t> @City </a:t>
            </a:r>
            <a:r>
              <a:rPr lang="en-IN" sz="1800" dirty="0" err="1"/>
              <a:t>nvarchar</a:t>
            </a:r>
            <a:r>
              <a:rPr lang="en-IN" sz="1800" dirty="0"/>
              <a:t>(30)</a:t>
            </a:r>
          </a:p>
          <a:p>
            <a:r>
              <a:rPr lang="en-IN" sz="1800" dirty="0"/>
              <a:t>AS</a:t>
            </a:r>
          </a:p>
          <a:p>
            <a:r>
              <a:rPr lang="en-IN" sz="1800" dirty="0"/>
              <a:t>SELECT * </a:t>
            </a:r>
          </a:p>
          <a:p>
            <a:r>
              <a:rPr lang="en-IN" sz="1800" dirty="0"/>
              <a:t>FROM </a:t>
            </a:r>
            <a:r>
              <a:rPr lang="en-IN" sz="1800" dirty="0" err="1"/>
              <a:t>Person.Address</a:t>
            </a:r>
            <a:endParaRPr lang="en-IN" sz="1800" dirty="0"/>
          </a:p>
          <a:p>
            <a:r>
              <a:rPr lang="en-IN" sz="1800" dirty="0"/>
              <a:t>WHERE City = @City</a:t>
            </a:r>
          </a:p>
          <a:p>
            <a:r>
              <a:rPr lang="en-IN" sz="1800" dirty="0"/>
              <a:t>GO</a:t>
            </a:r>
          </a:p>
          <a:p>
            <a:endParaRPr lang="en-IN" sz="2200" dirty="0" smtClean="0"/>
          </a:p>
          <a:p>
            <a:r>
              <a:rPr lang="en-IN" sz="2200" dirty="0" smtClean="0">
                <a:solidFill>
                  <a:srgbClr val="FF0000"/>
                </a:solidFill>
              </a:rPr>
              <a:t>To </a:t>
            </a:r>
            <a:r>
              <a:rPr lang="en-IN" sz="2200" dirty="0">
                <a:solidFill>
                  <a:srgbClr val="FF0000"/>
                </a:solidFill>
              </a:rPr>
              <a:t>call this stored procedure we would execute it as follows</a:t>
            </a:r>
            <a:r>
              <a:rPr lang="en-IN" sz="2200" dirty="0" smtClean="0">
                <a:solidFill>
                  <a:srgbClr val="FF0000"/>
                </a:solidFill>
              </a:rPr>
              <a:t>:</a:t>
            </a:r>
            <a:endParaRPr lang="en-IN" sz="2200" dirty="0">
              <a:solidFill>
                <a:srgbClr val="FF0000"/>
              </a:solidFill>
            </a:endParaRPr>
          </a:p>
          <a:p>
            <a:r>
              <a:rPr lang="en-IN" sz="2200" dirty="0">
                <a:solidFill>
                  <a:srgbClr val="FF0000"/>
                </a:solidFill>
              </a:rPr>
              <a:t>EXEC </a:t>
            </a:r>
            <a:r>
              <a:rPr lang="en-IN" sz="2200" dirty="0" err="1">
                <a:solidFill>
                  <a:srgbClr val="FF0000"/>
                </a:solidFill>
              </a:rPr>
              <a:t>dbo.uspGetAddress</a:t>
            </a:r>
            <a:r>
              <a:rPr lang="en-IN" sz="2200" dirty="0">
                <a:solidFill>
                  <a:srgbClr val="FF0000"/>
                </a:solidFill>
              </a:rPr>
              <a:t> @City = 'New York'</a:t>
            </a:r>
            <a:endParaRPr lang="en-IN" sz="2200" dirty="0" smtClean="0">
              <a:solidFill>
                <a:srgbClr val="FF0000"/>
              </a:solidFill>
            </a:endParaRP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6598472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User Defined Function</a:t>
            </a:r>
            <a:br>
              <a:rPr lang="en-IN" b="0" dirty="0"/>
            </a:b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200" dirty="0"/>
              <a:t>A user-defined function is a </a:t>
            </a:r>
            <a:r>
              <a:rPr lang="en-IN" sz="2200" dirty="0" smtClean="0"/>
              <a:t>Transact-SQL </a:t>
            </a:r>
            <a:r>
              <a:rPr lang="en-IN" sz="2200" dirty="0"/>
              <a:t>that accepts parameters, performs an action, such as a complex calculation, and returns the result of that action as a </a:t>
            </a:r>
            <a:r>
              <a:rPr lang="en-IN" sz="2200" dirty="0" smtClean="0"/>
              <a:t>value.</a:t>
            </a:r>
          </a:p>
          <a:p>
            <a:pPr lvl="2"/>
            <a:r>
              <a:rPr lang="en-IN" sz="1800" b="1" i="1" dirty="0" smtClean="0">
                <a:solidFill>
                  <a:schemeClr val="tx1"/>
                </a:solidFill>
              </a:rPr>
              <a:t>Create </a:t>
            </a:r>
            <a:r>
              <a:rPr lang="en-IN" sz="1800" b="1" i="1" dirty="0">
                <a:solidFill>
                  <a:schemeClr val="tx1"/>
                </a:solidFill>
              </a:rPr>
              <a:t>function </a:t>
            </a:r>
            <a:r>
              <a:rPr lang="en-IN" sz="1800" b="1" i="1" dirty="0" err="1">
                <a:solidFill>
                  <a:schemeClr val="tx1"/>
                </a:solidFill>
              </a:rPr>
              <a:t>fnGetEmpFullName</a:t>
            </a:r>
            <a:endParaRPr lang="en-IN" sz="1800" b="1" i="1" dirty="0">
              <a:solidFill>
                <a:schemeClr val="tx1"/>
              </a:solidFill>
            </a:endParaRPr>
          </a:p>
          <a:p>
            <a:pPr lvl="2"/>
            <a:r>
              <a:rPr lang="en-IN" sz="1800" b="1" i="1" dirty="0" smtClean="0">
                <a:solidFill>
                  <a:schemeClr val="tx1"/>
                </a:solidFill>
              </a:rPr>
              <a:t>	(@</a:t>
            </a:r>
            <a:r>
              <a:rPr lang="en-IN" sz="1800" b="1" i="1" dirty="0" err="1">
                <a:solidFill>
                  <a:schemeClr val="tx1"/>
                </a:solidFill>
              </a:rPr>
              <a:t>FirstName</a:t>
            </a:r>
            <a:r>
              <a:rPr lang="en-IN" sz="1800" b="1" i="1" dirty="0">
                <a:solidFill>
                  <a:schemeClr val="tx1"/>
                </a:solidFill>
              </a:rPr>
              <a:t> varchar(50),</a:t>
            </a:r>
          </a:p>
          <a:p>
            <a:pPr lvl="2"/>
            <a:r>
              <a:rPr lang="en-IN" sz="1800" b="1" i="1" dirty="0" smtClean="0">
                <a:solidFill>
                  <a:schemeClr val="tx1"/>
                </a:solidFill>
              </a:rPr>
              <a:t>	@</a:t>
            </a:r>
            <a:r>
              <a:rPr lang="en-IN" sz="1800" b="1" i="1" dirty="0" err="1">
                <a:solidFill>
                  <a:schemeClr val="tx1"/>
                </a:solidFill>
              </a:rPr>
              <a:t>LastName</a:t>
            </a:r>
            <a:r>
              <a:rPr lang="en-IN" sz="1800" b="1" i="1" dirty="0">
                <a:solidFill>
                  <a:schemeClr val="tx1"/>
                </a:solidFill>
              </a:rPr>
              <a:t> varchar(50)</a:t>
            </a:r>
          </a:p>
          <a:p>
            <a:pPr lvl="2"/>
            <a:r>
              <a:rPr lang="en-IN" sz="1800" b="1" i="1" dirty="0" smtClean="0">
                <a:solidFill>
                  <a:schemeClr val="tx1"/>
                </a:solidFill>
              </a:rPr>
              <a:t>	)</a:t>
            </a:r>
            <a:endParaRPr lang="en-IN" sz="1800" b="1" i="1" dirty="0">
              <a:solidFill>
                <a:schemeClr val="tx1"/>
              </a:solidFill>
            </a:endParaRPr>
          </a:p>
          <a:p>
            <a:pPr lvl="2"/>
            <a:r>
              <a:rPr lang="en-IN" sz="1800" b="1" i="1" dirty="0" smtClean="0">
                <a:solidFill>
                  <a:schemeClr val="tx1"/>
                </a:solidFill>
              </a:rPr>
              <a:t>	returns </a:t>
            </a:r>
            <a:r>
              <a:rPr lang="en-IN" sz="1800" b="1" i="1" dirty="0">
                <a:solidFill>
                  <a:schemeClr val="tx1"/>
                </a:solidFill>
              </a:rPr>
              <a:t>varchar(101)</a:t>
            </a:r>
          </a:p>
          <a:p>
            <a:pPr lvl="2"/>
            <a:r>
              <a:rPr lang="en-IN" sz="1800" b="1" i="1" dirty="0" smtClean="0">
                <a:solidFill>
                  <a:schemeClr val="tx1"/>
                </a:solidFill>
              </a:rPr>
              <a:t>As</a:t>
            </a:r>
            <a:endParaRPr lang="en-IN" sz="1800" b="1" i="1" dirty="0">
              <a:solidFill>
                <a:schemeClr val="tx1"/>
              </a:solidFill>
            </a:endParaRPr>
          </a:p>
          <a:p>
            <a:pPr lvl="2"/>
            <a:r>
              <a:rPr lang="en-IN" sz="1800" b="1" i="1" dirty="0" smtClean="0">
                <a:solidFill>
                  <a:schemeClr val="tx1"/>
                </a:solidFill>
              </a:rPr>
              <a:t>	Begin </a:t>
            </a:r>
            <a:r>
              <a:rPr lang="en-IN" sz="1800" b="1" i="1" dirty="0">
                <a:solidFill>
                  <a:schemeClr val="tx1"/>
                </a:solidFill>
              </a:rPr>
              <a:t>return (Select @</a:t>
            </a:r>
            <a:r>
              <a:rPr lang="en-IN" sz="1800" b="1" i="1" dirty="0" err="1">
                <a:solidFill>
                  <a:schemeClr val="tx1"/>
                </a:solidFill>
              </a:rPr>
              <a:t>FirstName</a:t>
            </a:r>
            <a:r>
              <a:rPr lang="en-IN" sz="1800" b="1" i="1" dirty="0">
                <a:solidFill>
                  <a:schemeClr val="tx1"/>
                </a:solidFill>
              </a:rPr>
              <a:t> + ' '+ @</a:t>
            </a:r>
            <a:r>
              <a:rPr lang="en-IN" sz="1800" b="1" i="1" dirty="0" err="1">
                <a:solidFill>
                  <a:schemeClr val="tx1"/>
                </a:solidFill>
              </a:rPr>
              <a:t>LastName</a:t>
            </a:r>
            <a:r>
              <a:rPr lang="en-IN" sz="1800" b="1" i="1" dirty="0">
                <a:solidFill>
                  <a:schemeClr val="tx1"/>
                </a:solidFill>
              </a:rPr>
              <a:t>);</a:t>
            </a:r>
          </a:p>
          <a:p>
            <a:pPr lvl="2"/>
            <a:r>
              <a:rPr lang="en-IN" sz="1800" b="1" i="1" dirty="0">
                <a:solidFill>
                  <a:schemeClr val="tx1"/>
                </a:solidFill>
              </a:rPr>
              <a:t>end </a:t>
            </a:r>
          </a:p>
          <a:p>
            <a:endParaRPr lang="en-IN" sz="2200" dirty="0" smtClean="0">
              <a:solidFill>
                <a:srgbClr val="FF0000"/>
              </a:solidFill>
            </a:endParaRP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765111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sz="4000" dirty="0"/>
              <a:t>Views</a:t>
            </a: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200" dirty="0" smtClean="0"/>
              <a:t>Database </a:t>
            </a:r>
            <a:r>
              <a:rPr lang="en-IN" sz="2200" dirty="0"/>
              <a:t>views allow you to create "virtual tables" that are generated on the fly when they are accessed. </a:t>
            </a:r>
            <a:endParaRPr lang="en-IN" sz="2200" dirty="0" smtClean="0"/>
          </a:p>
          <a:p>
            <a:r>
              <a:rPr lang="en-IN" sz="2200" dirty="0" smtClean="0"/>
              <a:t>A </a:t>
            </a:r>
            <a:r>
              <a:rPr lang="en-IN" sz="2200" dirty="0"/>
              <a:t>view is stored on the database server as an SQL statement that pulls data from one or more tables and (optionally) performs transformations on that data. </a:t>
            </a:r>
            <a:endParaRPr lang="en-IN" sz="2200" dirty="0" smtClean="0"/>
          </a:p>
          <a:p>
            <a:r>
              <a:rPr lang="en-IN" sz="2000" dirty="0"/>
              <a:t>CREATE VIEW </a:t>
            </a:r>
            <a:r>
              <a:rPr lang="en-IN" sz="2000" b="1" dirty="0" err="1"/>
              <a:t>view_name</a:t>
            </a:r>
            <a:r>
              <a:rPr lang="en-IN" sz="2000" b="1" dirty="0"/>
              <a:t> </a:t>
            </a:r>
            <a:r>
              <a:rPr lang="en-IN" sz="2000" dirty="0" smtClean="0"/>
              <a:t>AS SELECT</a:t>
            </a:r>
            <a:r>
              <a:rPr lang="en-IN" sz="2000" dirty="0"/>
              <a:t> column1, column2, </a:t>
            </a:r>
            <a:r>
              <a:rPr lang="en-IN" sz="2000" dirty="0" smtClean="0"/>
              <a:t>FROM</a:t>
            </a:r>
            <a:r>
              <a:rPr lang="en-IN" sz="2000" dirty="0"/>
              <a:t> </a:t>
            </a:r>
            <a:r>
              <a:rPr lang="en-IN" sz="2000" dirty="0" err="1"/>
              <a:t>table_name</a:t>
            </a:r>
            <a:r>
              <a:rPr lang="en-IN" sz="2000" dirty="0"/>
              <a:t/>
            </a:r>
            <a:br>
              <a:rPr lang="en-IN" sz="2000" dirty="0"/>
            </a:br>
            <a:r>
              <a:rPr lang="en-IN" sz="2000" dirty="0"/>
              <a:t>WHERE condition;</a:t>
            </a:r>
            <a:endParaRPr lang="en-IN" sz="20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
        <p:nvSpPr>
          <p:cNvPr id="4" name="Rectangle 1"/>
          <p:cNvSpPr>
            <a:spLocks noChangeArrowheads="1"/>
          </p:cNvSpPr>
          <p:nvPr/>
        </p:nvSpPr>
        <p:spPr bwMode="auto">
          <a:xfrm>
            <a:off x="3304903" y="4952928"/>
            <a:ext cx="8216536" cy="661720"/>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rPr>
              <a:t>CREATE</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VIEW</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dbo.CustomerInfo_V</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AS</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Select</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CustID</a:t>
            </a:r>
            <a:r>
              <a:rPr kumimoji="0" lang="en-US" altLang="en-US" sz="2000" b="0" i="0" u="none" strike="noStrike" cap="none" normalizeH="0" baseline="0" dirty="0" smtClean="0">
                <a:ln>
                  <a:noFill/>
                </a:ln>
                <a:solidFill>
                  <a:srgbClr val="000000"/>
                </a:solidFill>
                <a:effectLst/>
              </a:rPr>
              <a:t> ,FNAME </a:t>
            </a:r>
            <a:r>
              <a:rPr kumimoji="0" lang="en-US" altLang="en-US" sz="2000" b="0" i="0" u="none" strike="noStrike" cap="none" normalizeH="0" baseline="0" dirty="0" smtClean="0">
                <a:ln>
                  <a:noFill/>
                </a:ln>
                <a:solidFill>
                  <a:srgbClr val="0000FF"/>
                </a:solidFill>
                <a:effectLst/>
              </a:rPr>
              <a:t>AS</a:t>
            </a:r>
            <a:r>
              <a:rPr kumimoji="0" lang="en-US" altLang="en-US" sz="2000" b="0" i="0" u="none" strike="noStrike" cap="none" normalizeH="0" baseline="0" dirty="0" smtClean="0">
                <a:ln>
                  <a:noFill/>
                </a:ln>
                <a:solidFill>
                  <a:srgbClr val="000000"/>
                </a:solidFill>
                <a:effectLst/>
              </a:rPr>
              <a:t> [FIRST NAME] ,LNME </a:t>
            </a:r>
            <a:r>
              <a:rPr kumimoji="0" lang="en-US" altLang="en-US" sz="2000" b="0" i="0" u="none" strike="noStrike" cap="none" normalizeH="0" baseline="0" dirty="0" smtClean="0">
                <a:ln>
                  <a:noFill/>
                </a:ln>
                <a:solidFill>
                  <a:srgbClr val="0000FF"/>
                </a:solidFill>
                <a:effectLst/>
              </a:rPr>
              <a:t>AS</a:t>
            </a:r>
            <a:r>
              <a:rPr kumimoji="0" lang="en-US" altLang="en-US" sz="2000" b="0" i="0" u="none" strike="noStrike" cap="none" normalizeH="0" baseline="0" dirty="0" smtClean="0">
                <a:ln>
                  <a:noFill/>
                </a:ln>
                <a:solidFill>
                  <a:srgbClr val="000000"/>
                </a:solidFill>
                <a:effectLst/>
              </a:rPr>
              <a:t> [LAST NAME] ,</a:t>
            </a:r>
            <a:r>
              <a:rPr kumimoji="0" lang="en-US" altLang="en-US" sz="2000" b="0" i="0" u="none" strike="noStrike" cap="none" normalizeH="0" baseline="0" dirty="0" err="1" smtClean="0">
                <a:ln>
                  <a:noFill/>
                </a:ln>
                <a:solidFill>
                  <a:srgbClr val="000000"/>
                </a:solidFill>
                <a:effectLst/>
              </a:rPr>
              <a:t>UserID</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FROM</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dbo.Customer</a:t>
            </a:r>
            <a:r>
              <a:rPr kumimoji="0" lang="en-US" altLang="en-US" sz="2000" b="0" i="0" u="none" strike="noStrike" cap="none" normalizeH="0" baseline="0" dirty="0" smtClean="0">
                <a:ln>
                  <a:noFill/>
                </a:ln>
                <a:solidFill>
                  <a:schemeClr val="tx1"/>
                </a:solidFill>
                <a:effectLst/>
              </a:rPr>
              <a:t> </a:t>
            </a:r>
          </a:p>
        </p:txBody>
      </p:sp>
      <p:sp>
        <p:nvSpPr>
          <p:cNvPr id="6" name="Rectangle 2"/>
          <p:cNvSpPr>
            <a:spLocks noChangeArrowheads="1"/>
          </p:cNvSpPr>
          <p:nvPr/>
        </p:nvSpPr>
        <p:spPr bwMode="auto">
          <a:xfrm>
            <a:off x="3304902" y="6131041"/>
            <a:ext cx="4010297" cy="353943"/>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rPr>
              <a:t>Select</a:t>
            </a:r>
            <a:r>
              <a:rPr kumimoji="0" lang="en-US" altLang="en-US" sz="2000" b="0" i="0" u="none" strike="noStrike" cap="none" normalizeH="0" baseline="0" dirty="0" smtClean="0">
                <a:ln>
                  <a:noFill/>
                </a:ln>
                <a:solidFill>
                  <a:srgbClr val="000000"/>
                </a:solidFill>
                <a:effectLst/>
              </a:rPr>
              <a:t> * </a:t>
            </a:r>
            <a:r>
              <a:rPr kumimoji="0" lang="en-US" altLang="en-US" sz="2000" b="0" i="0" u="none" strike="noStrike" cap="none" normalizeH="0" baseline="0" dirty="0" smtClean="0">
                <a:ln>
                  <a:noFill/>
                </a:ln>
                <a:solidFill>
                  <a:srgbClr val="0000FF"/>
                </a:solidFill>
                <a:effectLst/>
              </a:rPr>
              <a:t>from</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CustomerInfo_V</a:t>
            </a:r>
            <a:r>
              <a:rPr kumimoji="0" lang="en-US" altLang="en-US"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643136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sz="4000" dirty="0"/>
              <a:t>Views</a:t>
            </a: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pPr fontAlgn="base"/>
            <a:r>
              <a:rPr lang="en-IN" b="1" dirty="0"/>
              <a:t>. </a:t>
            </a:r>
            <a:r>
              <a:rPr lang="en-IN" sz="1800" b="1" dirty="0"/>
              <a:t>Views can hide complexity</a:t>
            </a:r>
            <a:endParaRPr lang="en-IN" sz="1800" dirty="0"/>
          </a:p>
          <a:p>
            <a:pPr fontAlgn="base"/>
            <a:r>
              <a:rPr lang="en-IN" sz="1800" dirty="0"/>
              <a:t>If you have a query that requires joining several tables, or has complex logic or calculations, you can code all that logic into a view, then select from the view just like you would a table.</a:t>
            </a:r>
          </a:p>
          <a:p>
            <a:pPr fontAlgn="base"/>
            <a:r>
              <a:rPr lang="en-IN" sz="1800" b="1" dirty="0"/>
              <a:t>2. Views can be used as a security mechanism</a:t>
            </a:r>
            <a:endParaRPr lang="en-IN" sz="1800" dirty="0"/>
          </a:p>
          <a:p>
            <a:pPr fontAlgn="base"/>
            <a:r>
              <a:rPr lang="en-IN" sz="1800" dirty="0"/>
              <a:t>A view can select certain columns and/or rows from a table, and permissions set on the view instead of the underlying tables. This allows surfacing only the data that a user needs to see.</a:t>
            </a:r>
          </a:p>
          <a:p>
            <a:endParaRPr lang="en-IN" sz="22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286098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477444"/>
            <a:ext cx="7086600" cy="1090100"/>
          </a:xfrm>
        </p:spPr>
        <p:txBody>
          <a:bodyPr/>
          <a:lstStyle/>
          <a:p>
            <a:r>
              <a:rPr lang="en-US" dirty="0"/>
              <a:t>RDBMS-</a:t>
            </a:r>
            <a:r>
              <a:rPr lang="en-IN" dirty="0"/>
              <a:t>Relational database </a:t>
            </a:r>
            <a:r>
              <a:rPr lang="en-IN" dirty="0" smtClean="0"/>
              <a:t>Management </a:t>
            </a:r>
            <a:r>
              <a:rPr lang="en-IN" dirty="0"/>
              <a:t>S</a:t>
            </a:r>
            <a:r>
              <a:rPr lang="en-IN" dirty="0" smtClean="0"/>
              <a:t>ystem</a:t>
            </a:r>
            <a:br>
              <a:rPr lang="en-IN" dirty="0" smtClean="0"/>
            </a:br>
            <a:endParaRPr lang="en-US" dirty="0"/>
          </a:p>
        </p:txBody>
      </p:sp>
      <p:sp>
        <p:nvSpPr>
          <p:cNvPr id="3" name="Text Placeholder 2"/>
          <p:cNvSpPr>
            <a:spLocks noGrp="1"/>
          </p:cNvSpPr>
          <p:nvPr>
            <p:ph type="body" sz="quarter" idx="14"/>
          </p:nvPr>
        </p:nvSpPr>
        <p:spPr>
          <a:xfrm>
            <a:off x="3463834" y="1567545"/>
            <a:ext cx="8083732" cy="2599507"/>
          </a:xfrm>
        </p:spPr>
        <p:txBody>
          <a:bodyPr/>
          <a:lstStyle/>
          <a:p>
            <a:r>
              <a:rPr lang="en-US" sz="2500" dirty="0"/>
              <a:t>RDBMS-</a:t>
            </a:r>
            <a:r>
              <a:rPr lang="en-IN" sz="2500" dirty="0" smtClean="0"/>
              <a:t> </a:t>
            </a:r>
            <a:r>
              <a:rPr lang="en-IN" sz="2500" dirty="0"/>
              <a:t>is a </a:t>
            </a:r>
            <a:r>
              <a:rPr lang="en-IN" sz="2500" dirty="0" smtClean="0"/>
              <a:t>program which enables the users to access database, manipulate data, and help in representation of data.</a:t>
            </a:r>
          </a:p>
          <a:p>
            <a:r>
              <a:rPr lang="en-IN" sz="2500" dirty="0" smtClean="0"/>
              <a:t>The </a:t>
            </a:r>
            <a:r>
              <a:rPr lang="en-IN" sz="2500" dirty="0"/>
              <a:t>data in RDBMS is stored in database objects called </a:t>
            </a:r>
            <a:r>
              <a:rPr lang="en-IN" sz="2500" dirty="0" smtClean="0"/>
              <a:t>tables</a:t>
            </a:r>
          </a:p>
          <a:p>
            <a:r>
              <a:rPr lang="en-IN" sz="2500" dirty="0"/>
              <a:t>It also helps control access to the database by various users.</a:t>
            </a:r>
          </a:p>
          <a:p>
            <a:endParaRPr lang="en-IN" sz="2500" dirty="0" smtClean="0"/>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100618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Different Types of SQL JOINs</a:t>
            </a:r>
            <a:br>
              <a:rPr lang="en-IN" b="0" dirty="0"/>
            </a:br>
            <a:r>
              <a:rPr lang="en-IN" b="0" dirty="0"/>
              <a:t/>
            </a:r>
            <a:br>
              <a:rPr lang="en-IN" b="0" dirty="0"/>
            </a:b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3" y="1502228"/>
            <a:ext cx="8216536" cy="2873828"/>
          </a:xfrm>
        </p:spPr>
        <p:txBody>
          <a:bodyPr/>
          <a:lstStyle/>
          <a:p>
            <a:r>
              <a:rPr lang="en-IN" sz="2000" b="1" dirty="0" smtClean="0"/>
              <a:t>(</a:t>
            </a:r>
            <a:r>
              <a:rPr lang="en-IN" sz="2000" b="1" dirty="0"/>
              <a:t>INNER) JOIN</a:t>
            </a:r>
            <a:r>
              <a:rPr lang="en-IN" sz="2000" dirty="0"/>
              <a:t>: Returns records that have matching values in both tables</a:t>
            </a:r>
          </a:p>
          <a:p>
            <a:r>
              <a:rPr lang="en-IN" sz="2000" b="1" dirty="0"/>
              <a:t>LEFT (OUTER) JOIN</a:t>
            </a:r>
            <a:r>
              <a:rPr lang="en-IN" sz="2000" dirty="0"/>
              <a:t>: Return all records from the left table, and the matched records from the right table</a:t>
            </a:r>
          </a:p>
          <a:p>
            <a:r>
              <a:rPr lang="en-IN" sz="2000" b="1" dirty="0"/>
              <a:t>RIGHT (OUTER) JOIN</a:t>
            </a:r>
            <a:r>
              <a:rPr lang="en-IN" sz="2000" dirty="0"/>
              <a:t>: Return all records from the right table, and the matched records from the left table</a:t>
            </a:r>
          </a:p>
          <a:p>
            <a:r>
              <a:rPr lang="en-IN" sz="2000" b="1" dirty="0"/>
              <a:t>FULL (OUTER) JOIN</a:t>
            </a:r>
            <a:r>
              <a:rPr lang="en-IN" sz="2000" dirty="0"/>
              <a:t>: Return all records when there is a match in either left or right table</a:t>
            </a:r>
          </a:p>
          <a:p>
            <a:endParaRPr lang="en-IN" dirty="0" smtClean="0"/>
          </a:p>
          <a:p>
            <a:endParaRPr lang="en-IN" sz="22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
        <p:nvSpPr>
          <p:cNvPr id="7" name="Rectangle 6"/>
          <p:cNvSpPr/>
          <p:nvPr/>
        </p:nvSpPr>
        <p:spPr>
          <a:xfrm>
            <a:off x="4548493" y="3244334"/>
            <a:ext cx="184731" cy="369332"/>
          </a:xfrm>
          <a:prstGeom prst="rect">
            <a:avLst/>
          </a:prstGeom>
        </p:spPr>
        <p:txBody>
          <a:bodyPr wrap="none">
            <a:spAutoFit/>
          </a:bodyPr>
          <a:lstStyle/>
          <a:p>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1610862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smtClean="0"/>
              <a:t>Inner JOIN</a:t>
            </a:r>
            <a:r>
              <a:rPr lang="en-IN" b="0" dirty="0"/>
              <a:t/>
            </a:r>
            <a:br>
              <a:rPr lang="en-IN" b="0" dirty="0"/>
            </a:br>
            <a:r>
              <a:rPr lang="en-IN" b="0" dirty="0"/>
              <a:t/>
            </a:r>
            <a:br>
              <a:rPr lang="en-IN" b="0" dirty="0"/>
            </a:b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2" y="1502228"/>
            <a:ext cx="8887097" cy="2873828"/>
          </a:xfrm>
        </p:spPr>
        <p:txBody>
          <a:bodyPr/>
          <a:lstStyle/>
          <a:p>
            <a:r>
              <a:rPr lang="en-IN" sz="2000" b="1" dirty="0" smtClean="0"/>
              <a:t>(</a:t>
            </a:r>
            <a:r>
              <a:rPr lang="en-IN" sz="2000" b="1" dirty="0"/>
              <a:t>INNER) JOIN</a:t>
            </a:r>
            <a:r>
              <a:rPr lang="en-IN" sz="2000" dirty="0"/>
              <a:t>: Returns records that have matching values in both tables</a:t>
            </a:r>
          </a:p>
          <a:p>
            <a:pPr algn="ctr"/>
            <a:r>
              <a:rPr lang="en-IN" sz="2400" u="sng" dirty="0"/>
              <a:t>INNER JOIN Syntax</a:t>
            </a:r>
          </a:p>
          <a:p>
            <a:r>
              <a:rPr lang="en-IN" dirty="0"/>
              <a:t>SELECT </a:t>
            </a:r>
            <a:r>
              <a:rPr lang="en-IN" i="1" dirty="0" err="1"/>
              <a:t>column_name</a:t>
            </a:r>
            <a:r>
              <a:rPr lang="en-IN" i="1" dirty="0"/>
              <a:t>(s)</a:t>
            </a:r>
            <a:r>
              <a:rPr lang="en-IN" dirty="0"/>
              <a:t/>
            </a:r>
            <a:br>
              <a:rPr lang="en-IN" dirty="0"/>
            </a:br>
            <a:r>
              <a:rPr lang="en-IN" dirty="0"/>
              <a:t>FROM </a:t>
            </a:r>
            <a:r>
              <a:rPr lang="en-IN" i="1" dirty="0"/>
              <a:t>table1</a:t>
            </a:r>
            <a:r>
              <a:rPr lang="en-IN" dirty="0"/>
              <a:t/>
            </a:r>
            <a:br>
              <a:rPr lang="en-IN" dirty="0"/>
            </a:br>
            <a:r>
              <a:rPr lang="en-IN" b="1" dirty="0"/>
              <a:t>INNER JOIN</a:t>
            </a:r>
            <a:r>
              <a:rPr lang="en-IN" dirty="0"/>
              <a:t> </a:t>
            </a:r>
            <a:r>
              <a:rPr lang="en-IN" i="1" dirty="0"/>
              <a:t>table2 </a:t>
            </a:r>
            <a:r>
              <a:rPr lang="en-IN" dirty="0"/>
              <a:t>ON </a:t>
            </a:r>
            <a:r>
              <a:rPr lang="en-IN" i="1" dirty="0"/>
              <a:t>table1.column_name </a:t>
            </a:r>
            <a:r>
              <a:rPr lang="en-IN" dirty="0"/>
              <a:t>=</a:t>
            </a:r>
            <a:r>
              <a:rPr lang="en-IN" i="1" dirty="0"/>
              <a:t> table2.column_name</a:t>
            </a:r>
            <a:r>
              <a:rPr lang="en-IN" dirty="0"/>
              <a:t>;</a:t>
            </a:r>
          </a:p>
          <a:p>
            <a:endParaRPr lang="en-IN" dirty="0" smtClean="0"/>
          </a:p>
          <a:p>
            <a:endParaRPr lang="en-IN" sz="22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
        <p:nvSpPr>
          <p:cNvPr id="7" name="Rectangle 6"/>
          <p:cNvSpPr/>
          <p:nvPr/>
        </p:nvSpPr>
        <p:spPr>
          <a:xfrm>
            <a:off x="4548493" y="3244334"/>
            <a:ext cx="184731" cy="369332"/>
          </a:xfrm>
          <a:prstGeom prst="rect">
            <a:avLst/>
          </a:prstGeom>
        </p:spPr>
        <p:txBody>
          <a:bodyPr wrap="none">
            <a:spAutoFit/>
          </a:bodyPr>
          <a:lstStyle/>
          <a:p>
            <a:endParaRPr lang="en-IN" b="0" i="0" dirty="0">
              <a:solidFill>
                <a:srgbClr val="000000"/>
              </a:solidFill>
              <a:effectLst/>
              <a:latin typeface="Segoe UI" panose="020B0502040204020203" pitchFamily="34" charset="0"/>
            </a:endParaRPr>
          </a:p>
        </p:txBody>
      </p:sp>
      <p:pic>
        <p:nvPicPr>
          <p:cNvPr id="1026" name="Picture 2" descr="SQL INNER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0671" y="121102"/>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370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smtClean="0"/>
              <a:t>Left JOIN</a:t>
            </a:r>
            <a:r>
              <a:rPr lang="en-IN" b="0" dirty="0"/>
              <a:t/>
            </a:r>
            <a:br>
              <a:rPr lang="en-IN" b="0" dirty="0"/>
            </a:br>
            <a:r>
              <a:rPr lang="en-IN" b="0" dirty="0"/>
              <a:t/>
            </a:r>
            <a:br>
              <a:rPr lang="en-IN" b="0" dirty="0"/>
            </a:b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2" y="1502228"/>
            <a:ext cx="8887097" cy="2873828"/>
          </a:xfrm>
        </p:spPr>
        <p:txBody>
          <a:bodyPr/>
          <a:lstStyle/>
          <a:p>
            <a:r>
              <a:rPr lang="en-IN" sz="2400" dirty="0"/>
              <a:t>The LEFT JOIN keyword returns all records from the left table (table1), and the matched records from the right table (table2). The result is NULL from the right side, if there is no </a:t>
            </a:r>
            <a:r>
              <a:rPr lang="en-IN" sz="2400" dirty="0" smtClean="0"/>
              <a:t>match.</a:t>
            </a:r>
          </a:p>
          <a:p>
            <a:endParaRPr lang="en-IN" sz="2000" dirty="0" smtClean="0"/>
          </a:p>
          <a:p>
            <a:r>
              <a:rPr lang="en-IN" sz="2000" dirty="0" smtClean="0"/>
              <a:t>SELECT</a:t>
            </a:r>
            <a:r>
              <a:rPr lang="en-IN" sz="2000" dirty="0"/>
              <a:t> </a:t>
            </a:r>
            <a:r>
              <a:rPr lang="en-IN" sz="2000" dirty="0" err="1"/>
              <a:t>column_name</a:t>
            </a:r>
            <a:r>
              <a:rPr lang="en-IN" sz="2000" dirty="0"/>
              <a:t>(s)</a:t>
            </a:r>
            <a:br>
              <a:rPr lang="en-IN" sz="2000" dirty="0"/>
            </a:br>
            <a:r>
              <a:rPr lang="en-IN" sz="2000" dirty="0"/>
              <a:t>FROM table1</a:t>
            </a:r>
            <a:br>
              <a:rPr lang="en-IN" sz="2000" dirty="0"/>
            </a:br>
            <a:r>
              <a:rPr lang="en-IN" sz="2000" b="1" dirty="0"/>
              <a:t>LEFT JOIN </a:t>
            </a:r>
            <a:r>
              <a:rPr lang="en-IN" sz="2000" dirty="0"/>
              <a:t>table2 ON table1.column_name = table2.column_name;</a:t>
            </a:r>
          </a:p>
          <a:p>
            <a:endParaRPr lang="en-IN" dirty="0" smtClean="0"/>
          </a:p>
          <a:p>
            <a:endParaRPr lang="en-IN" sz="2200"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
        <p:nvSpPr>
          <p:cNvPr id="7" name="Rectangle 6"/>
          <p:cNvSpPr/>
          <p:nvPr/>
        </p:nvSpPr>
        <p:spPr>
          <a:xfrm>
            <a:off x="4548493" y="3244334"/>
            <a:ext cx="184731" cy="369332"/>
          </a:xfrm>
          <a:prstGeom prst="rect">
            <a:avLst/>
          </a:prstGeom>
        </p:spPr>
        <p:txBody>
          <a:bodyPr wrap="none">
            <a:spAutoFit/>
          </a:bodyPr>
          <a:lstStyle/>
          <a:p>
            <a:endParaRPr lang="en-IN" b="0" i="0" dirty="0">
              <a:solidFill>
                <a:srgbClr val="000000"/>
              </a:solidFill>
              <a:effectLst/>
              <a:latin typeface="Segoe UI" panose="020B0502040204020203" pitchFamily="34" charset="0"/>
            </a:endParaRPr>
          </a:p>
        </p:txBody>
      </p:sp>
      <p:pic>
        <p:nvPicPr>
          <p:cNvPr id="3074" name="Picture 2" descr="SQL LEF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197" y="121102"/>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5817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smtClean="0"/>
              <a:t>Right JOIN</a:t>
            </a:r>
            <a:r>
              <a:rPr lang="en-IN" b="0" dirty="0"/>
              <a:t/>
            </a:r>
            <a:br>
              <a:rPr lang="en-IN" b="0" dirty="0"/>
            </a:br>
            <a:r>
              <a:rPr lang="en-IN" b="0" dirty="0"/>
              <a:t/>
            </a:r>
            <a:br>
              <a:rPr lang="en-IN" b="0" dirty="0"/>
            </a:b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2" y="1502228"/>
            <a:ext cx="8887097" cy="2873828"/>
          </a:xfrm>
        </p:spPr>
        <p:txBody>
          <a:bodyPr/>
          <a:lstStyle/>
          <a:p>
            <a:r>
              <a:rPr lang="en-IN" sz="2400" dirty="0"/>
              <a:t>The RIGHT JOIN keyword returns all records from the right table (table2), and the matched records from the left table (table1). The result is NULL from the left side, when there is no match.</a:t>
            </a:r>
            <a:endParaRPr lang="en-IN" sz="2400" dirty="0" smtClean="0"/>
          </a:p>
          <a:p>
            <a:endParaRPr lang="en-IN" sz="2000" b="1" dirty="0" smtClean="0"/>
          </a:p>
          <a:p>
            <a:r>
              <a:rPr lang="en-IN" sz="2000" b="1" dirty="0" smtClean="0"/>
              <a:t>SELECT</a:t>
            </a:r>
            <a:r>
              <a:rPr lang="en-IN" sz="2000" b="1" dirty="0"/>
              <a:t> </a:t>
            </a:r>
            <a:r>
              <a:rPr lang="en-IN" sz="2000" b="1" i="1" dirty="0" err="1"/>
              <a:t>column_name</a:t>
            </a:r>
            <a:r>
              <a:rPr lang="en-IN" sz="2000" b="1" i="1" dirty="0"/>
              <a:t>(s)</a:t>
            </a:r>
            <a:r>
              <a:rPr lang="en-IN" sz="2000" b="1" dirty="0"/>
              <a:t/>
            </a:r>
            <a:br>
              <a:rPr lang="en-IN" sz="2000" b="1" dirty="0"/>
            </a:br>
            <a:r>
              <a:rPr lang="en-IN" sz="2000" b="1" dirty="0"/>
              <a:t>FROM </a:t>
            </a:r>
            <a:r>
              <a:rPr lang="en-IN" sz="2000" b="1" i="1" dirty="0"/>
              <a:t>table1</a:t>
            </a:r>
            <a:r>
              <a:rPr lang="en-IN" sz="2000" b="1" dirty="0"/>
              <a:t/>
            </a:r>
            <a:br>
              <a:rPr lang="en-IN" sz="2000" b="1" dirty="0"/>
            </a:br>
            <a:r>
              <a:rPr lang="en-IN" sz="2000" b="1" dirty="0"/>
              <a:t>RIGHT JOIN </a:t>
            </a:r>
            <a:r>
              <a:rPr lang="en-IN" sz="2000" b="1" i="1" dirty="0"/>
              <a:t>table2 </a:t>
            </a:r>
            <a:r>
              <a:rPr lang="en-IN" sz="2000" b="1" dirty="0"/>
              <a:t>ON </a:t>
            </a:r>
            <a:r>
              <a:rPr lang="en-IN" sz="2000" b="1" i="1" dirty="0"/>
              <a:t>table1.column_name </a:t>
            </a:r>
            <a:r>
              <a:rPr lang="en-IN" sz="2000" b="1" dirty="0"/>
              <a:t>=</a:t>
            </a:r>
            <a:r>
              <a:rPr lang="en-IN" sz="2000" b="1" i="1" dirty="0"/>
              <a:t> table2.column_name</a:t>
            </a:r>
            <a:r>
              <a:rPr lang="en-IN" sz="2000" b="1" dirty="0"/>
              <a:t>;</a:t>
            </a:r>
            <a:endParaRPr lang="en-IN" sz="2000" b="1"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
        <p:nvSpPr>
          <p:cNvPr id="7" name="Rectangle 6"/>
          <p:cNvSpPr/>
          <p:nvPr/>
        </p:nvSpPr>
        <p:spPr>
          <a:xfrm>
            <a:off x="4548493" y="3244334"/>
            <a:ext cx="184731" cy="369332"/>
          </a:xfrm>
          <a:prstGeom prst="rect">
            <a:avLst/>
          </a:prstGeom>
        </p:spPr>
        <p:txBody>
          <a:bodyPr wrap="none">
            <a:spAutoFit/>
          </a:bodyPr>
          <a:lstStyle/>
          <a:p>
            <a:endParaRPr lang="en-IN" b="0" i="0" dirty="0">
              <a:solidFill>
                <a:srgbClr val="000000"/>
              </a:solidFill>
              <a:effectLst/>
              <a:latin typeface="Segoe UI" panose="020B0502040204020203" pitchFamily="34" charset="0"/>
            </a:endParaRPr>
          </a:p>
        </p:txBody>
      </p:sp>
      <p:pic>
        <p:nvPicPr>
          <p:cNvPr id="2050" name="Picture 2" descr="SQL RIGH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564" y="121102"/>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2302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999958"/>
            <a:ext cx="7541623" cy="593710"/>
          </a:xfrm>
        </p:spPr>
        <p:txBody>
          <a:bodyPr/>
          <a:lstStyle/>
          <a:p>
            <a:r>
              <a:rPr lang="en-IN" b="0" dirty="0"/>
              <a:t>FULL OUTER JOIN</a:t>
            </a:r>
            <a:br>
              <a:rPr lang="en-IN" b="0" dirty="0"/>
            </a:br>
            <a:r>
              <a:rPr lang="en-IN" b="0" dirty="0"/>
              <a:t/>
            </a:r>
            <a:br>
              <a:rPr lang="en-IN" b="0" dirty="0"/>
            </a:br>
            <a:r>
              <a:rPr lang="en-IN" b="0" dirty="0"/>
              <a:t/>
            </a:r>
            <a:br>
              <a:rPr lang="en-IN" b="0" dirty="0"/>
            </a:br>
            <a:r>
              <a:rPr lang="en-IN" dirty="0"/>
              <a:t/>
            </a:r>
            <a:br>
              <a:rPr lang="en-IN" dirty="0"/>
            </a:br>
            <a:r>
              <a:rPr lang="en-IN" b="0" dirty="0"/>
              <a:t/>
            </a:r>
            <a:br>
              <a:rPr lang="en-IN" b="0" dirty="0"/>
            </a:br>
            <a:r>
              <a:rPr lang="en-IN" b="0" dirty="0"/>
              <a:t/>
            </a:r>
            <a:br>
              <a:rPr lang="en-IN" b="0" dirty="0"/>
            </a:br>
            <a:r>
              <a:rPr lang="en-IN" dirty="0"/>
              <a:t> </a:t>
            </a:r>
            <a:br>
              <a:rPr lang="en-IN" dirty="0"/>
            </a:br>
            <a:r>
              <a:rPr lang="en-IN" dirty="0" smtClean="0"/>
              <a:t/>
            </a:r>
            <a:br>
              <a:rPr lang="en-IN" dirty="0" smtClean="0"/>
            </a:br>
            <a:endParaRPr lang="en-US" dirty="0"/>
          </a:p>
        </p:txBody>
      </p:sp>
      <p:sp>
        <p:nvSpPr>
          <p:cNvPr id="3" name="Text Placeholder 2"/>
          <p:cNvSpPr>
            <a:spLocks noGrp="1"/>
          </p:cNvSpPr>
          <p:nvPr>
            <p:ph type="body" sz="quarter" idx="14"/>
          </p:nvPr>
        </p:nvSpPr>
        <p:spPr>
          <a:xfrm>
            <a:off x="3304902" y="1502228"/>
            <a:ext cx="8887097" cy="2873828"/>
          </a:xfrm>
        </p:spPr>
        <p:txBody>
          <a:bodyPr/>
          <a:lstStyle/>
          <a:p>
            <a:r>
              <a:rPr lang="en-IN" dirty="0"/>
              <a:t>The FULL OUTER JOIN keyword return all records when there is a match in either left (table1) or right (table2) table records</a:t>
            </a:r>
            <a:r>
              <a:rPr lang="en-IN" dirty="0" smtClean="0"/>
              <a:t>.</a:t>
            </a:r>
          </a:p>
          <a:p>
            <a:r>
              <a:rPr lang="en-IN" sz="2000" b="1" dirty="0"/>
              <a:t>SELECT </a:t>
            </a:r>
            <a:r>
              <a:rPr lang="en-IN" sz="2000" b="1" i="1" dirty="0" err="1"/>
              <a:t>column_name</a:t>
            </a:r>
            <a:r>
              <a:rPr lang="en-IN" sz="2000" b="1" i="1" dirty="0"/>
              <a:t>(s)</a:t>
            </a:r>
            <a:r>
              <a:rPr lang="en-IN" sz="2000" b="1" dirty="0"/>
              <a:t/>
            </a:r>
            <a:br>
              <a:rPr lang="en-IN" sz="2000" b="1" dirty="0"/>
            </a:br>
            <a:r>
              <a:rPr lang="en-IN" sz="2000" b="1" dirty="0"/>
              <a:t>FROM </a:t>
            </a:r>
            <a:r>
              <a:rPr lang="en-IN" sz="2000" b="1" i="1" dirty="0"/>
              <a:t>table1</a:t>
            </a:r>
            <a:r>
              <a:rPr lang="en-IN" sz="2000" b="1" dirty="0"/>
              <a:t/>
            </a:r>
            <a:br>
              <a:rPr lang="en-IN" sz="2000" b="1" dirty="0"/>
            </a:br>
            <a:r>
              <a:rPr lang="en-IN" sz="2000" b="1" dirty="0"/>
              <a:t>FULL OUTER JOIN </a:t>
            </a:r>
            <a:r>
              <a:rPr lang="en-IN" sz="2000" b="1" i="1" dirty="0"/>
              <a:t>table2 </a:t>
            </a:r>
            <a:r>
              <a:rPr lang="en-IN" sz="2000" b="1" dirty="0"/>
              <a:t>ON </a:t>
            </a:r>
            <a:r>
              <a:rPr lang="en-IN" sz="2000" b="1" i="1" dirty="0"/>
              <a:t>table1.column_name </a:t>
            </a:r>
            <a:r>
              <a:rPr lang="en-IN" sz="2000" b="1" dirty="0"/>
              <a:t>=</a:t>
            </a:r>
            <a:r>
              <a:rPr lang="en-IN" sz="2000" b="1" i="1" dirty="0"/>
              <a:t> table2.column_name</a:t>
            </a:r>
            <a:r>
              <a:rPr lang="en-IN" sz="2000" b="1" dirty="0"/>
              <a:t>;</a:t>
            </a:r>
            <a:endParaRPr lang="en-IN" sz="2000" b="1" dirty="0" smtClean="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
        <p:nvSpPr>
          <p:cNvPr id="7" name="Rectangle 6"/>
          <p:cNvSpPr/>
          <p:nvPr/>
        </p:nvSpPr>
        <p:spPr>
          <a:xfrm>
            <a:off x="4548493" y="3244334"/>
            <a:ext cx="184731" cy="369332"/>
          </a:xfrm>
          <a:prstGeom prst="rect">
            <a:avLst/>
          </a:prstGeom>
        </p:spPr>
        <p:txBody>
          <a:bodyPr wrap="none">
            <a:spAutoFit/>
          </a:bodyPr>
          <a:lstStyle/>
          <a:p>
            <a:endParaRPr lang="en-IN" b="0" i="0" dirty="0">
              <a:solidFill>
                <a:srgbClr val="000000"/>
              </a:solidFill>
              <a:effectLst/>
              <a:latin typeface="Segoe UI" panose="020B0502040204020203" pitchFamily="34" charset="0"/>
            </a:endParaRPr>
          </a:p>
        </p:txBody>
      </p:sp>
      <p:pic>
        <p:nvPicPr>
          <p:cNvPr id="4098" name="Picture 2" descr="SQL FULL OUTER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084" y="94976"/>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925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477444"/>
            <a:ext cx="7086600" cy="1090100"/>
          </a:xfrm>
        </p:spPr>
        <p:txBody>
          <a:bodyPr/>
          <a:lstStyle/>
          <a:p>
            <a:r>
              <a:rPr lang="en-US" dirty="0"/>
              <a:t>RDBMS-</a:t>
            </a:r>
            <a:r>
              <a:rPr lang="en-IN" dirty="0"/>
              <a:t>Relational database </a:t>
            </a:r>
            <a:r>
              <a:rPr lang="en-IN" dirty="0" smtClean="0"/>
              <a:t>Management </a:t>
            </a:r>
            <a:r>
              <a:rPr lang="en-IN" dirty="0"/>
              <a:t>S</a:t>
            </a:r>
            <a:r>
              <a:rPr lang="en-IN" dirty="0" smtClean="0"/>
              <a:t>ystem</a:t>
            </a:r>
            <a:br>
              <a:rPr lang="en-IN" dirty="0" smtClean="0"/>
            </a:br>
            <a:endParaRPr lang="en-US" dirty="0"/>
          </a:p>
        </p:txBody>
      </p:sp>
      <p:sp>
        <p:nvSpPr>
          <p:cNvPr id="3" name="Text Placeholder 2"/>
          <p:cNvSpPr>
            <a:spLocks noGrp="1"/>
          </p:cNvSpPr>
          <p:nvPr>
            <p:ph type="body" sz="quarter" idx="14"/>
          </p:nvPr>
        </p:nvSpPr>
        <p:spPr>
          <a:xfrm>
            <a:off x="3594463" y="1685110"/>
            <a:ext cx="7471954" cy="2599507"/>
          </a:xfrm>
        </p:spPr>
        <p:txBody>
          <a:bodyPr/>
          <a:lstStyle/>
          <a:p>
            <a:r>
              <a:rPr lang="en-IN" dirty="0"/>
              <a:t> Some of the RDBMS systems are:</a:t>
            </a:r>
          </a:p>
          <a:p>
            <a:pPr marL="457200" lvl="1" indent="-457200">
              <a:buFont typeface="Wingdings" panose="05000000000000000000" pitchFamily="2" charset="2"/>
              <a:buChar char="v"/>
            </a:pPr>
            <a:r>
              <a:rPr lang="en-IN" dirty="0"/>
              <a:t> Oracle</a:t>
            </a:r>
          </a:p>
          <a:p>
            <a:pPr marL="457200" lvl="1" indent="-457200">
              <a:buFont typeface="Wingdings" panose="05000000000000000000" pitchFamily="2" charset="2"/>
              <a:buChar char="v"/>
            </a:pPr>
            <a:r>
              <a:rPr lang="en-IN" dirty="0"/>
              <a:t> Microsoft SQL server</a:t>
            </a:r>
          </a:p>
          <a:p>
            <a:pPr marL="457200" lvl="1" indent="-457200">
              <a:buFont typeface="Wingdings" panose="05000000000000000000" pitchFamily="2" charset="2"/>
              <a:buChar char="v"/>
            </a:pPr>
            <a:r>
              <a:rPr lang="en-IN" dirty="0"/>
              <a:t> Sybase etc.</a:t>
            </a:r>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2991405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SSMS</a:t>
            </a:r>
            <a:br>
              <a:rPr lang="en-IN" dirty="0" smtClean="0"/>
            </a:br>
            <a:endParaRPr lang="en-US" dirty="0"/>
          </a:p>
        </p:txBody>
      </p:sp>
      <p:sp>
        <p:nvSpPr>
          <p:cNvPr id="3" name="Text Placeholder 2"/>
          <p:cNvSpPr>
            <a:spLocks noGrp="1"/>
          </p:cNvSpPr>
          <p:nvPr>
            <p:ph type="body" sz="quarter" idx="14"/>
          </p:nvPr>
        </p:nvSpPr>
        <p:spPr>
          <a:xfrm>
            <a:off x="3579223" y="1593668"/>
            <a:ext cx="7487194" cy="2664824"/>
          </a:xfrm>
        </p:spPr>
        <p:txBody>
          <a:bodyPr/>
          <a:lstStyle/>
          <a:p>
            <a:pPr fontAlgn="base"/>
            <a:r>
              <a:rPr lang="en-IN" dirty="0" smtClean="0"/>
              <a:t>SQL </a:t>
            </a:r>
            <a:r>
              <a:rPr lang="en-IN" dirty="0"/>
              <a:t>Server Management Studio (SSMS) is a software application that is used for configuring, managing, and administering all components within Microsoft SQL Server</a:t>
            </a:r>
            <a:r>
              <a:rPr lang="en-IN" dirty="0" smtClean="0"/>
              <a:t>.</a:t>
            </a:r>
            <a:r>
              <a:rPr lang="en-IN" dirty="0"/>
              <a:t> </a:t>
            </a:r>
            <a:endParaRPr lang="en-IN" dirty="0" smtClean="0"/>
          </a:p>
          <a:p>
            <a:pPr fontAlgn="base"/>
            <a:r>
              <a:rPr lang="en-IN" dirty="0"/>
              <a:t> It provides a user-interface for common database </a:t>
            </a:r>
            <a:r>
              <a:rPr lang="en-IN" dirty="0" smtClean="0"/>
              <a:t>tasks.</a:t>
            </a:r>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3406123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Connecting to SQL Server -SSMS</a:t>
            </a:r>
            <a:br>
              <a:rPr lang="en-IN" dirty="0" smtClean="0"/>
            </a:br>
            <a:r>
              <a:rPr lang="en-IN" b="0" dirty="0" smtClean="0"/>
              <a:t>Click </a:t>
            </a:r>
            <a:r>
              <a:rPr lang="en-IN" b="0" dirty="0"/>
              <a:t>“SQL Server Management Studio” on the start menu to launch it.</a:t>
            </a:r>
            <a:endParaRPr lang="en-US" dirty="0"/>
          </a:p>
        </p:txBody>
      </p:sp>
      <p:sp>
        <p:nvSpPr>
          <p:cNvPr id="3" name="Text Placeholder 2"/>
          <p:cNvSpPr>
            <a:spLocks noGrp="1"/>
          </p:cNvSpPr>
          <p:nvPr>
            <p:ph type="body" sz="quarter" idx="14"/>
          </p:nvPr>
        </p:nvSpPr>
        <p:spPr>
          <a:xfrm>
            <a:off x="3579223" y="1528353"/>
            <a:ext cx="7487194" cy="2808514"/>
          </a:xfrm>
        </p:spPr>
        <p:txBody>
          <a:bodyPr/>
          <a:lstStyle/>
          <a:p>
            <a:r>
              <a:rPr lang="en-IN" sz="1800" dirty="0"/>
              <a:t>Click “SQL Server Management Studio” on the start menu to launch it.</a:t>
            </a:r>
            <a:endParaRPr lang="en-US" sz="18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pic>
        <p:nvPicPr>
          <p:cNvPr id="4" name="Picture 3"/>
          <p:cNvPicPr>
            <a:picLocks noChangeAspect="1"/>
          </p:cNvPicPr>
          <p:nvPr/>
        </p:nvPicPr>
        <p:blipFill>
          <a:blip r:embed="rId3"/>
          <a:stretch>
            <a:fillRect/>
          </a:stretch>
        </p:blipFill>
        <p:spPr>
          <a:xfrm>
            <a:off x="5294220" y="1934609"/>
            <a:ext cx="3177428" cy="2402258"/>
          </a:xfrm>
          <a:prstGeom prst="rect">
            <a:avLst/>
          </a:prstGeom>
        </p:spPr>
      </p:pic>
    </p:spTree>
    <p:extLst>
      <p:ext uri="{BB962C8B-B14F-4D97-AF65-F5344CB8AC3E}">
        <p14:creationId xmlns:p14="http://schemas.microsoft.com/office/powerpoint/2010/main" val="2253399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7" y="999958"/>
            <a:ext cx="7086600" cy="593710"/>
          </a:xfrm>
        </p:spPr>
        <p:txBody>
          <a:bodyPr/>
          <a:lstStyle/>
          <a:p>
            <a:r>
              <a:rPr lang="en-IN" dirty="0" smtClean="0"/>
              <a:t>MS </a:t>
            </a:r>
            <a:r>
              <a:rPr lang="en-IN" dirty="0"/>
              <a:t>SQL Server - </a:t>
            </a:r>
            <a:r>
              <a:rPr lang="en-IN" dirty="0" smtClean="0"/>
              <a:t>Login</a:t>
            </a:r>
            <a:br>
              <a:rPr lang="en-IN" dirty="0" smtClean="0"/>
            </a:br>
            <a:r>
              <a:rPr lang="en-IN" dirty="0" smtClean="0"/>
              <a:t/>
            </a:r>
            <a:br>
              <a:rPr lang="en-IN" dirty="0" smtClean="0"/>
            </a:br>
            <a:endParaRPr lang="en-US" dirty="0"/>
          </a:p>
        </p:txBody>
      </p:sp>
      <p:sp>
        <p:nvSpPr>
          <p:cNvPr id="3" name="Text Placeholder 2"/>
          <p:cNvSpPr>
            <a:spLocks noGrp="1"/>
          </p:cNvSpPr>
          <p:nvPr>
            <p:ph type="body" sz="quarter" idx="14"/>
          </p:nvPr>
        </p:nvSpPr>
        <p:spPr>
          <a:xfrm>
            <a:off x="3579223" y="1528353"/>
            <a:ext cx="7929154" cy="2873830"/>
          </a:xfrm>
        </p:spPr>
        <p:txBody>
          <a:bodyPr/>
          <a:lstStyle/>
          <a:p>
            <a:pPr fontAlgn="base"/>
            <a:r>
              <a:rPr lang="en-IN" dirty="0"/>
              <a:t>A login is a simple credential for accessing SQL Server. </a:t>
            </a:r>
            <a:endParaRPr lang="en-IN" dirty="0" smtClean="0"/>
          </a:p>
          <a:p>
            <a:pPr marL="457200" lvl="2" indent="-457200" algn="ctr">
              <a:buFont typeface="Wingdings" panose="05000000000000000000" pitchFamily="2" charset="2"/>
              <a:buChar char="v"/>
            </a:pPr>
            <a:r>
              <a:rPr lang="en-IN" sz="2000" dirty="0" smtClean="0"/>
              <a:t>Login using  Windows authentication.</a:t>
            </a:r>
          </a:p>
          <a:p>
            <a:pPr marL="457200" indent="-457200" algn="ctr">
              <a:buFont typeface="Wingdings" panose="05000000000000000000" pitchFamily="2" charset="2"/>
              <a:buChar char="v"/>
            </a:pPr>
            <a:r>
              <a:rPr lang="en-IN" sz="2000" dirty="0" smtClean="0"/>
              <a:t>Login </a:t>
            </a:r>
            <a:r>
              <a:rPr lang="en-IN" sz="2000" dirty="0"/>
              <a:t>using SQL Server </a:t>
            </a:r>
            <a:r>
              <a:rPr lang="en-IN" sz="2000" dirty="0" smtClean="0"/>
              <a:t>authentication</a:t>
            </a:r>
          </a:p>
          <a:p>
            <a:pPr marL="457200" indent="-457200">
              <a:buFont typeface="Wingdings" panose="05000000000000000000" pitchFamily="2" charset="2"/>
              <a:buChar char="v"/>
            </a:pPr>
            <a:r>
              <a:rPr lang="en-IN" sz="1800" dirty="0"/>
              <a:t>Logins based on Windows credentials allow you to log in to SQL Server using a Windows username and password. If you need to create your own credentials (username and password,) you can create a login specific to SQL Server.</a:t>
            </a:r>
          </a:p>
          <a:p>
            <a:pPr fontAlgn="base"/>
            <a:endParaRPr lang="en-IN" dirty="0" smtClean="0"/>
          </a:p>
          <a:p>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 b="192"/>
          <a:stretch>
            <a:fillRect/>
          </a:stretch>
        </p:blipFill>
        <p:spPr/>
      </p:pic>
    </p:spTree>
    <p:extLst>
      <p:ext uri="{BB962C8B-B14F-4D97-AF65-F5344CB8AC3E}">
        <p14:creationId xmlns:p14="http://schemas.microsoft.com/office/powerpoint/2010/main" val="1019331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xt_and_Picture_Fade_on_Path_Themed.potx" id="{5FA225B1-9DB7-4E7A-BEDA-2F16819FB22A}" vid="{6D0C3340-F1D4-4E44-988D-AE99DD9A48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2ED4443-B407-4517-B83E-7991597C0B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Animation slide Title slides out from behind picture (widescreen)(2)</Template>
  <TotalTime>2147</TotalTime>
  <Words>1704</Words>
  <Application>Microsoft Office PowerPoint</Application>
  <PresentationFormat>Widescreen</PresentationFormat>
  <Paragraphs>281</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Segoe UI</vt:lpstr>
      <vt:lpstr>Wingdings</vt:lpstr>
      <vt:lpstr>Office Theme</vt:lpstr>
      <vt:lpstr>SQL Server</vt:lpstr>
      <vt:lpstr>What is Data?</vt:lpstr>
      <vt:lpstr>So what is Database?</vt:lpstr>
      <vt:lpstr>Relational database </vt:lpstr>
      <vt:lpstr>RDBMS-Relational database Management System </vt:lpstr>
      <vt:lpstr>RDBMS-Relational database Management System </vt:lpstr>
      <vt:lpstr>SSMS </vt:lpstr>
      <vt:lpstr>Connecting to SQL Server -SSMS Click “SQL Server Management Studio” on the start menu to launch it.</vt:lpstr>
      <vt:lpstr>MS SQL Server - Login  </vt:lpstr>
      <vt:lpstr>System Databases  </vt:lpstr>
      <vt:lpstr>System Databases  </vt:lpstr>
      <vt:lpstr>System Databases  </vt:lpstr>
      <vt:lpstr>System Databases  </vt:lpstr>
      <vt:lpstr>Creating Database  </vt:lpstr>
      <vt:lpstr>Creating Database from Object Explorer  </vt:lpstr>
      <vt:lpstr>Structured Query Language(SQL) </vt:lpstr>
      <vt:lpstr>SQL Commands  </vt:lpstr>
      <vt:lpstr>SQL Commands  </vt:lpstr>
      <vt:lpstr>Data Definition Language (DDL)  </vt:lpstr>
      <vt:lpstr>DDL –Syntax for Tables  </vt:lpstr>
      <vt:lpstr>Data Manipulation Language (DML)   </vt:lpstr>
      <vt:lpstr>SQL SELECT Statement    </vt:lpstr>
      <vt:lpstr>SELECT Query Syntax    </vt:lpstr>
      <vt:lpstr>Insert Query Syntax    </vt:lpstr>
      <vt:lpstr>Update Query Syntax    </vt:lpstr>
      <vt:lpstr>Delete Query Syntax    </vt:lpstr>
      <vt:lpstr>SQL Operators     </vt:lpstr>
      <vt:lpstr>Comparison Operators     </vt:lpstr>
      <vt:lpstr>Logical Operators     </vt:lpstr>
      <vt:lpstr>Logical Operators Examples     </vt:lpstr>
      <vt:lpstr>SQL Alias     </vt:lpstr>
      <vt:lpstr>Transaction Control Language (TCL)    </vt:lpstr>
      <vt:lpstr>Data Control Language (DCL)    </vt:lpstr>
      <vt:lpstr>SQL General Data Types    </vt:lpstr>
      <vt:lpstr>SQL General Data Types    </vt:lpstr>
      <vt:lpstr>SQL PRIMARY KEY Constraint     </vt:lpstr>
      <vt:lpstr>SQL PRIMARY KEY Syntax     </vt:lpstr>
      <vt:lpstr>SQL FOREIGN KEY Constraint    </vt:lpstr>
      <vt:lpstr>SQL FOREIGN KEY Constraint Person Table        Order Table</vt:lpstr>
      <vt:lpstr>SQL Index      </vt:lpstr>
      <vt:lpstr>Clustered Index      </vt:lpstr>
      <vt:lpstr>Clustered Index      </vt:lpstr>
      <vt:lpstr>Nonclustered Index      </vt:lpstr>
      <vt:lpstr>      </vt:lpstr>
      <vt:lpstr>stored procedure      </vt:lpstr>
      <vt:lpstr>Stored procedure      </vt:lpstr>
      <vt:lpstr>User Defined Function       </vt:lpstr>
      <vt:lpstr>Views      </vt:lpstr>
      <vt:lpstr>Views      </vt:lpstr>
      <vt:lpstr>Different Types of SQL JOINs        </vt:lpstr>
      <vt:lpstr>Inner JOIN        </vt:lpstr>
      <vt:lpstr>Left JOIN        </vt:lpstr>
      <vt:lpstr>Right JOIN        </vt:lpstr>
      <vt:lpstr>FULL OUTER JOIN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heading</dc:title>
  <dc:creator>Pascal J. Rebello</dc:creator>
  <cp:keywords/>
  <cp:lastModifiedBy>Pascal J. Rebello</cp:lastModifiedBy>
  <cp:revision>129</cp:revision>
  <dcterms:created xsi:type="dcterms:W3CDTF">2017-06-14T12:26:08Z</dcterms:created>
  <dcterms:modified xsi:type="dcterms:W3CDTF">2017-07-20T10:14:05Z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TC040144289991</vt:lpwstr>
  </property>
</Properties>
</file>