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2" r:id="rId2"/>
    <p:sldId id="258" r:id="rId3"/>
    <p:sldId id="259" r:id="rId4"/>
    <p:sldId id="260" r:id="rId5"/>
    <p:sldId id="272" r:id="rId6"/>
    <p:sldId id="261" r:id="rId7"/>
    <p:sldId id="29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orient="horz" pos="74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640"/>
        <p:guide orient="horz" pos="7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3E799-C102-4F30-AF57-AF096D15233E}" type="datetime5">
              <a:rPr lang="en-US" smtClean="0"/>
              <a:pPr>
                <a:defRPr/>
              </a:pPr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876800"/>
            <a:ext cx="1117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56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DD73-8669-4B4F-9BFD-68DD8F47EB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11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D832-FC47-4836-AEC4-C59A640D33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4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7" y="55349"/>
            <a:ext cx="1558500" cy="93833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161627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31B9F-C247-492A-B80E-53365E1DE7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979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D2CE-2FCB-41F8-8260-11C98FA80C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51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23B1-DA26-4788-99C8-FD3F49B4A7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592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4FA-C664-4AA5-AEF3-15D493BF65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28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6E7-FDE8-42A2-A66D-155DF15DBD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859-4C92-49D9-8624-2CB1F34F16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50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BF7A1-2E23-4D83-AAC7-0C84BA14C7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43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E195-A104-448A-9127-7D3544F919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933" y="397786"/>
            <a:ext cx="8943278" cy="892097"/>
          </a:xfrm>
        </p:spPr>
        <p:txBody>
          <a:bodyPr>
            <a:normAutofit fontScale="90000"/>
          </a:bodyPr>
          <a:lstStyle/>
          <a:p>
            <a:r>
              <a:rPr lang="en-IN" sz="4900" b="1" dirty="0">
                <a:solidFill>
                  <a:schemeClr val="accent2">
                    <a:lumMod val="50000"/>
                  </a:schemeClr>
                </a:solidFill>
              </a:rPr>
              <a:t>What You Will Learn Today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Shape 30"/>
          <p:cNvSpPr>
            <a:spLocks noGrp="1"/>
          </p:cNvSpPr>
          <p:nvPr>
            <p:ph idx="1"/>
          </p:nvPr>
        </p:nvSpPr>
        <p:spPr>
          <a:xfrm>
            <a:off x="735980" y="1405054"/>
            <a:ext cx="10617820" cy="4771909"/>
          </a:xfrm>
        </p:spPr>
        <p:txBody>
          <a:bodyPr/>
          <a:lstStyle/>
          <a:p>
            <a:pPr lvl="1"/>
            <a:r>
              <a:rPr lang="en-US" altLang="en-US" dirty="0" smtClean="0">
                <a:latin typeface="Verdana" panose="020B0604030504040204" pitchFamily="34" charset="0"/>
              </a:rPr>
              <a:t>What a VCS is</a:t>
            </a:r>
          </a:p>
          <a:p>
            <a:pPr lvl="1"/>
            <a:r>
              <a:rPr lang="en-US" altLang="en-US" dirty="0" smtClean="0">
                <a:latin typeface="Verdana" panose="020B0604030504040204" pitchFamily="34" charset="0"/>
              </a:rPr>
              <a:t>Why using a VCS is a good idea</a:t>
            </a:r>
          </a:p>
          <a:p>
            <a:pPr lvl="1"/>
            <a:r>
              <a:rPr lang="en-US" altLang="en-US" dirty="0" smtClean="0">
                <a:latin typeface="Verdana" panose="020B0604030504040204" pitchFamily="34" charset="0"/>
              </a:rPr>
              <a:t>Why </a:t>
            </a:r>
            <a:r>
              <a:rPr lang="en-US" altLang="en-US" dirty="0" err="1" smtClean="0">
                <a:latin typeface="Verdana" panose="020B0604030504040204" pitchFamily="34" charset="0"/>
              </a:rPr>
              <a:t>Git</a:t>
            </a:r>
            <a:r>
              <a:rPr lang="en-US" altLang="en-US" dirty="0" smtClean="0">
                <a:latin typeface="Verdana" panose="020B0604030504040204" pitchFamily="34" charset="0"/>
              </a:rPr>
              <a:t> is becoming, if not already, the standard VCS of choice for developers worldwide</a:t>
            </a:r>
          </a:p>
          <a:p>
            <a:pPr lvl="1"/>
            <a:r>
              <a:rPr lang="en-US" altLang="en-US" dirty="0" smtClean="0">
                <a:latin typeface="Verdana" panose="020B0604030504040204" pitchFamily="34" charset="0"/>
              </a:rPr>
              <a:t>Why you should care</a:t>
            </a:r>
          </a:p>
          <a:p>
            <a:pPr lvl="1"/>
            <a:r>
              <a:rPr lang="en-US" altLang="en-US" dirty="0" err="1" smtClean="0">
                <a:latin typeface="Verdana" panose="020B0604030504040204" pitchFamily="34" charset="0"/>
              </a:rPr>
              <a:t>Git</a:t>
            </a:r>
            <a:r>
              <a:rPr lang="en-US" altLang="en-US" dirty="0" smtClean="0">
                <a:latin typeface="Verdana" panose="020B0604030504040204" pitchFamily="34" charset="0"/>
              </a:rPr>
              <a:t> basics, including:</a:t>
            </a:r>
          </a:p>
          <a:p>
            <a:pPr lvl="2"/>
            <a:r>
              <a:rPr lang="en-US" altLang="en-US" dirty="0" smtClean="0">
                <a:latin typeface="Verdana" panose="020B0604030504040204" pitchFamily="34" charset="0"/>
              </a:rPr>
              <a:t>How to obtain &amp; install </a:t>
            </a:r>
            <a:r>
              <a:rPr lang="en-US" altLang="en-US" dirty="0" err="1" smtClean="0">
                <a:latin typeface="Verdana" panose="020B0604030504040204" pitchFamily="34" charset="0"/>
              </a:rPr>
              <a:t>git</a:t>
            </a:r>
            <a:endParaRPr lang="en-US" altLang="en-US" dirty="0" smtClean="0">
              <a:latin typeface="Verdana" panose="020B0604030504040204" pitchFamily="34" charset="0"/>
            </a:endParaRPr>
          </a:p>
          <a:p>
            <a:pPr lvl="2"/>
            <a:r>
              <a:rPr lang="en-US" altLang="en-US" dirty="0" smtClean="0">
                <a:latin typeface="Verdana" panose="020B0604030504040204" pitchFamily="34" charset="0"/>
              </a:rPr>
              <a:t>How to use it for basic, common operations</a:t>
            </a:r>
          </a:p>
          <a:p>
            <a:pPr lvl="2"/>
            <a:r>
              <a:rPr lang="en-US" altLang="en-US" dirty="0" smtClean="0">
                <a:latin typeface="Verdana" panose="020B0604030504040204" pitchFamily="34" charset="0"/>
              </a:rPr>
              <a:t>Where to go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3855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668" y="119798"/>
            <a:ext cx="4456869" cy="1325563"/>
          </a:xfrm>
        </p:spPr>
        <p:txBody>
          <a:bodyPr/>
          <a:lstStyle/>
          <a:p>
            <a:r>
              <a:rPr lang="en-IN" dirty="0" smtClean="0"/>
              <a:t>         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Source Tree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https://www.sourcetreeapp.com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dirty="0"/>
          </a:p>
          <a:p>
            <a:r>
              <a:rPr lang="en-US" dirty="0" err="1"/>
              <a:t>Atlassian</a:t>
            </a:r>
            <a:r>
              <a:rPr lang="en-US" dirty="0"/>
              <a:t> Product</a:t>
            </a:r>
          </a:p>
          <a:p>
            <a:r>
              <a:rPr lang="en-US" dirty="0"/>
              <a:t>Perfect for Newbies</a:t>
            </a:r>
          </a:p>
          <a:p>
            <a:r>
              <a:rPr lang="en-US" dirty="0" err="1"/>
              <a:t>GitFlow</a:t>
            </a:r>
            <a:r>
              <a:rPr lang="en-US" dirty="0"/>
              <a:t> integration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28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668" y="163145"/>
            <a:ext cx="10272132" cy="928416"/>
          </a:xfrm>
        </p:spPr>
        <p:txBody>
          <a:bodyPr/>
          <a:lstStyle/>
          <a:p>
            <a:r>
              <a:rPr lang="en-IN" dirty="0" smtClean="0"/>
              <a:t>            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Initialise repository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415"/>
            <a:ext cx="6030951" cy="4671548"/>
          </a:xfrm>
        </p:spPr>
        <p:txBody>
          <a:bodyPr>
            <a:normAutofit/>
          </a:bodyPr>
          <a:lstStyle/>
          <a:p>
            <a:r>
              <a:rPr lang="en-IN" sz="2400" dirty="0"/>
              <a:t>First of all we have to initialise our repository with this </a:t>
            </a:r>
            <a:r>
              <a:rPr lang="en-IN" sz="2400" dirty="0" smtClean="0"/>
              <a:t>git </a:t>
            </a:r>
            <a:r>
              <a:rPr lang="en-IN" sz="2400" dirty="0"/>
              <a:t>flow. Before initializing the repository will look like as in figure </a:t>
            </a:r>
            <a:r>
              <a:rPr lang="en-IN" sz="2400" dirty="0" smtClean="0"/>
              <a:t>in </a:t>
            </a:r>
            <a:r>
              <a:rPr lang="en-IN" sz="2400" dirty="0" err="1"/>
              <a:t>sourcetree</a:t>
            </a:r>
            <a:r>
              <a:rPr lang="en-IN" sz="2400" dirty="0"/>
              <a:t>(client app for version control).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51" y="1505415"/>
            <a:ext cx="5090743" cy="42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6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0159"/>
            <a:ext cx="8989741" cy="1006475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 Add files and folders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56" y="1985884"/>
            <a:ext cx="7259444" cy="43704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8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966" y="164404"/>
            <a:ext cx="8465634" cy="1325563"/>
          </a:xfrm>
        </p:spPr>
        <p:txBody>
          <a:bodyPr/>
          <a:lstStyle/>
          <a:p>
            <a:r>
              <a:rPr lang="en-IN" dirty="0" smtClean="0"/>
              <a:t>        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804" y="1650380"/>
            <a:ext cx="7791615" cy="47881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94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628" y="229690"/>
            <a:ext cx="10026805" cy="985794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Branch Naming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06" y="1723488"/>
            <a:ext cx="5510561" cy="38186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116" y="1438508"/>
            <a:ext cx="61889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Feature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Anything except master, develop, release-*, hotfix-*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sz="2400" b="1" dirty="0" smtClean="0"/>
              <a:t>Release</a:t>
            </a:r>
            <a:r>
              <a:rPr lang="en-US" dirty="0" smtClean="0"/>
              <a:t>  </a:t>
            </a:r>
            <a:r>
              <a:rPr lang="en-US" dirty="0"/>
              <a:t>Release-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r>
              <a:rPr lang="en-US" sz="2400" b="1" dirty="0" smtClean="0"/>
              <a:t>Hotfix</a:t>
            </a:r>
            <a:r>
              <a:rPr lang="en-US" dirty="0" smtClean="0"/>
              <a:t> Hotfix-</a:t>
            </a:r>
            <a:r>
              <a:rPr lang="en-US" dirty="0"/>
              <a:t>*</a:t>
            </a:r>
          </a:p>
          <a:p>
            <a:r>
              <a:rPr lang="en-US" dirty="0"/>
              <a:t>	</a:t>
            </a:r>
          </a:p>
          <a:p>
            <a:r>
              <a:rPr lang="en-US" sz="2400" b="1" dirty="0"/>
              <a:t>Tag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5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29" y="1899700"/>
            <a:ext cx="5384799" cy="36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5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800792"/>
            <a:ext cx="5100411" cy="31527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353" y="1553141"/>
            <a:ext cx="3864276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4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67706"/>
            <a:ext cx="4245429" cy="24041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86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29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61" y="2177142"/>
            <a:ext cx="6605211" cy="37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5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6122" y="308255"/>
            <a:ext cx="9306044" cy="824326"/>
          </a:xfrm>
          <a:noFill/>
          <a:ln>
            <a:noFill/>
          </a:ln>
        </p:spPr>
        <p:txBody>
          <a:bodyPr/>
          <a:lstStyle/>
          <a:p>
            <a:r>
              <a:rPr lang="en-IN" b="1" dirty="0" smtClean="0">
                <a:solidFill>
                  <a:schemeClr val="accent4">
                    <a:lumMod val="75000"/>
                    <a:alpha val="95000"/>
                  </a:schemeClr>
                </a:solidFill>
              </a:rPr>
              <a:t>     </a:t>
            </a:r>
            <a:r>
              <a:rPr lang="en-IN" b="1" dirty="0" smtClean="0">
                <a:solidFill>
                  <a:schemeClr val="accent2">
                    <a:lumMod val="50000"/>
                    <a:alpha val="95000"/>
                  </a:schemeClr>
                </a:solidFill>
              </a:rPr>
              <a:t>VERSION CONTROL SYSTEMS</a:t>
            </a:r>
            <a:endParaRPr lang="en-IN" b="1" dirty="0">
              <a:solidFill>
                <a:schemeClr val="accent2">
                  <a:lumMod val="50000"/>
                  <a:alpha val="9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060" y="1527717"/>
            <a:ext cx="12032164" cy="533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2"/>
            <a:endParaRPr lang="en-US" altLang="en-US" dirty="0" smtClean="0">
              <a:latin typeface="Verdana" panose="020B0604030504040204" pitchFamily="34" charset="0"/>
            </a:endParaRPr>
          </a:p>
          <a:p>
            <a:pPr lvl="2">
              <a:buClr>
                <a:schemeClr val="accent6">
                  <a:lumMod val="50000"/>
                </a:schemeClr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way to keep track of changes to files (&amp; folders)</a:t>
            </a:r>
          </a:p>
          <a:p>
            <a:pPr lvl="2">
              <a:buClr>
                <a:schemeClr val="accent6">
                  <a:lumMod val="50000"/>
                </a:schemeClr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altLang="en-US" sz="2400" dirty="0"/>
              <a:t>Between multiple authors (developers)</a:t>
            </a:r>
          </a:p>
          <a:p>
            <a:pPr lvl="2">
              <a:buClr>
                <a:schemeClr val="accent6">
                  <a:lumMod val="50000"/>
                </a:schemeClr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altLang="en-US" sz="2400" dirty="0"/>
              <a:t>A record of who did what, when</a:t>
            </a:r>
          </a:p>
          <a:p>
            <a:pPr lvl="2">
              <a:buClr>
                <a:schemeClr val="accent6">
                  <a:lumMod val="50000"/>
                </a:schemeClr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altLang="en-US" sz="2400" dirty="0"/>
              <a:t>Why is provided by commit messages</a:t>
            </a:r>
            <a:r>
              <a:rPr lang="en-US" altLang="en-US" sz="2400" dirty="0" smtClean="0"/>
              <a:t>!</a:t>
            </a:r>
          </a:p>
          <a:p>
            <a:pPr marL="914400" lvl="2" indent="0">
              <a:buClr>
                <a:schemeClr val="accent6">
                  <a:lumMod val="50000"/>
                </a:schemeClr>
              </a:buClr>
              <a:buSzPct val="113000"/>
              <a:buNone/>
            </a:pPr>
            <a:endParaRPr lang="en-US" altLang="en-US" sz="2400" dirty="0"/>
          </a:p>
          <a:p>
            <a:pPr lvl="2">
              <a:buClr>
                <a:schemeClr val="accent6">
                  <a:lumMod val="50000"/>
                </a:schemeClr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altLang="en-US" sz="2400" b="1" dirty="0"/>
              <a:t>Non-distributed</a:t>
            </a:r>
            <a:r>
              <a:rPr lang="en-US" altLang="en-US" sz="2400" dirty="0"/>
              <a:t> (Subversion, CVS)</a:t>
            </a:r>
          </a:p>
          <a:p>
            <a:pPr lvl="3">
              <a:buClr>
                <a:schemeClr val="accent6">
                  <a:lumMod val="50000"/>
                </a:schemeClr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altLang="en-US" dirty="0"/>
              <a:t>Server has the master repo, all commits go to the </a:t>
            </a:r>
            <a:r>
              <a:rPr lang="en-US" altLang="en-US" dirty="0" smtClean="0"/>
              <a:t>server</a:t>
            </a:r>
          </a:p>
          <a:p>
            <a:pPr marL="1371600" lvl="3" indent="0">
              <a:buClr>
                <a:schemeClr val="accent6">
                  <a:lumMod val="50000"/>
                </a:schemeClr>
              </a:buClr>
              <a:buSzPct val="113000"/>
              <a:buNone/>
            </a:pPr>
            <a:endParaRPr lang="en-US" altLang="en-US" dirty="0"/>
          </a:p>
          <a:p>
            <a:pPr lvl="2">
              <a:buClr>
                <a:schemeClr val="accent6">
                  <a:lumMod val="50000"/>
                </a:schemeClr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altLang="en-US" sz="2400" b="1" dirty="0"/>
              <a:t>Distributed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Git</a:t>
            </a:r>
            <a:r>
              <a:rPr lang="en-US" altLang="en-US" sz="2400" dirty="0"/>
              <a:t>, Mercurial)</a:t>
            </a:r>
          </a:p>
          <a:p>
            <a:pPr lvl="3">
              <a:buClr>
                <a:schemeClr val="accent6">
                  <a:lumMod val="50000"/>
                </a:schemeClr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altLang="en-US" dirty="0"/>
              <a:t>Server has the master repo, but you have a copy (clone) of the repo on your machine</a:t>
            </a:r>
          </a:p>
          <a:p>
            <a:pPr lvl="3">
              <a:buClr>
                <a:schemeClr val="accent6">
                  <a:lumMod val="50000"/>
                </a:schemeClr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altLang="en-US" dirty="0"/>
              <a:t>CVS, Visual Source Safe, Perforce are some others</a:t>
            </a:r>
          </a:p>
        </p:txBody>
      </p:sp>
    </p:spTree>
    <p:extLst>
      <p:ext uri="{BB962C8B-B14F-4D97-AF65-F5344CB8AC3E}">
        <p14:creationId xmlns:p14="http://schemas.microsoft.com/office/powerpoint/2010/main" val="18828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785" y="1825625"/>
            <a:ext cx="8104430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641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857" y="1825625"/>
            <a:ext cx="4751387" cy="33242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43" y="1825625"/>
            <a:ext cx="47244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3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24" y="1825625"/>
            <a:ext cx="7845377" cy="44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0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43" y="1870075"/>
            <a:ext cx="7239402" cy="40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887" y="1847850"/>
            <a:ext cx="7735712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2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78" y="1895929"/>
            <a:ext cx="7399521" cy="40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4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43375" cy="40599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46" y="1825625"/>
            <a:ext cx="4514850" cy="40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7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Reverse Commit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486" y="1972355"/>
            <a:ext cx="6288314" cy="42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2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20" y="365125"/>
            <a:ext cx="10279380" cy="949325"/>
          </a:xfrm>
        </p:spPr>
        <p:txBody>
          <a:bodyPr/>
          <a:lstStyle/>
          <a:p>
            <a:r>
              <a:rPr lang="en-IN" dirty="0" smtClean="0"/>
              <a:t>             </a:t>
            </a:r>
            <a:r>
              <a:rPr lang="en-IN" b="1" dirty="0" err="1" smtClean="0">
                <a:solidFill>
                  <a:schemeClr val="accent2">
                    <a:lumMod val="50000"/>
                  </a:schemeClr>
                </a:solidFill>
              </a:rPr>
              <a:t>Gitlab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server like GitHub</a:t>
            </a:r>
          </a:p>
          <a:p>
            <a:r>
              <a:rPr lang="en-US" dirty="0"/>
              <a:t>Activity Stream</a:t>
            </a:r>
          </a:p>
          <a:p>
            <a:r>
              <a:rPr lang="en-US" dirty="0"/>
              <a:t>File browser</a:t>
            </a:r>
          </a:p>
          <a:p>
            <a:r>
              <a:rPr lang="en-US" dirty="0"/>
              <a:t>Integrated wiki</a:t>
            </a:r>
          </a:p>
          <a:p>
            <a:r>
              <a:rPr lang="en-US" dirty="0"/>
              <a:t>Powerful Code review workflow</a:t>
            </a:r>
          </a:p>
          <a:p>
            <a:r>
              <a:rPr lang="en-US" dirty="0"/>
              <a:t>Issue Management</a:t>
            </a:r>
          </a:p>
          <a:p>
            <a:r>
              <a:rPr lang="en-US" dirty="0"/>
              <a:t>Code snippets</a:t>
            </a:r>
          </a:p>
          <a:p>
            <a:r>
              <a:rPr lang="en-US" dirty="0" smtClean="0"/>
              <a:t>Alternatives are </a:t>
            </a:r>
            <a:r>
              <a:rPr lang="en-US" dirty="0" err="1" smtClean="0"/>
              <a:t>Sourcetree,Github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380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053" y="2005012"/>
            <a:ext cx="8299747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84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994" y="127323"/>
            <a:ext cx="9432403" cy="1134318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</a:rPr>
              <a:t>     Why version control?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00723" y="1261641"/>
            <a:ext cx="10748928" cy="492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2"/>
            <a:r>
              <a:rPr lang="en-IN" dirty="0"/>
              <a:t>A complete long-term change history of every file</a:t>
            </a:r>
            <a:r>
              <a:rPr lang="en-IN" dirty="0" smtClean="0"/>
              <a:t>.</a:t>
            </a:r>
          </a:p>
          <a:p>
            <a:pPr lvl="2"/>
            <a:endParaRPr lang="en-IN" altLang="en-US" dirty="0">
              <a:latin typeface="Verdana" panose="020B0604030504040204" pitchFamily="34" charset="0"/>
            </a:endParaRPr>
          </a:p>
          <a:p>
            <a:pPr lvl="2"/>
            <a:r>
              <a:rPr lang="en-IN" dirty="0"/>
              <a:t>Branching and </a:t>
            </a:r>
            <a:r>
              <a:rPr lang="en-IN" dirty="0" smtClean="0"/>
              <a:t>merging</a:t>
            </a:r>
          </a:p>
          <a:p>
            <a:pPr lvl="2"/>
            <a:endParaRPr lang="en-IN" altLang="en-US" dirty="0">
              <a:latin typeface="Verdana" panose="020B0604030504040204" pitchFamily="34" charset="0"/>
            </a:endParaRPr>
          </a:p>
          <a:p>
            <a:pPr lvl="2"/>
            <a:r>
              <a:rPr lang="en-IN" dirty="0"/>
              <a:t>Traceability</a:t>
            </a:r>
            <a:endParaRPr lang="en-US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28" y="1870075"/>
            <a:ext cx="6285552" cy="39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27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861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964" y="2005012"/>
            <a:ext cx="7735712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136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144" y="102235"/>
            <a:ext cx="9125656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 Remote Repository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294" y="1848485"/>
            <a:ext cx="7735712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2920" y="2148840"/>
            <a:ext cx="2125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Clone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248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We covered fundamentals of </a:t>
            </a:r>
            <a:r>
              <a:rPr lang="en-US" altLang="zh-TW" dirty="0" err="1"/>
              <a:t>Git</a:t>
            </a:r>
            <a:endParaRPr lang="en-US" altLang="zh-TW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TW" dirty="0"/>
              <a:t>Three trees of </a:t>
            </a:r>
            <a:r>
              <a:rPr lang="en-US" altLang="zh-TW" dirty="0" err="1"/>
              <a:t>git</a:t>
            </a:r>
            <a:endParaRPr lang="en-US" altLang="zh-TW" dirty="0"/>
          </a:p>
          <a:p>
            <a:pPr lvl="2" fontAlgn="auto">
              <a:spcAft>
                <a:spcPts val="0"/>
              </a:spcAft>
              <a:defRPr/>
            </a:pPr>
            <a:r>
              <a:rPr lang="en-US" altLang="zh-TW" dirty="0"/>
              <a:t>HEAD, INDEX and working directory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TW" dirty="0"/>
              <a:t>Basic work flow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TW" dirty="0"/>
              <a:t>Modify, stage and commit cycle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TW" dirty="0"/>
              <a:t>Branching and merging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TW" dirty="0"/>
              <a:t>Branch and merge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TW" dirty="0"/>
              <a:t>Remote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TW" dirty="0"/>
              <a:t>Add remote, push, pull, fetch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TW" dirty="0"/>
              <a:t>Other commands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TW" dirty="0"/>
              <a:t>Revert change, history view</a:t>
            </a:r>
          </a:p>
          <a:p>
            <a:pPr lvl="1" fontAlgn="auto">
              <a:spcAft>
                <a:spcPts val="0"/>
              </a:spcAft>
              <a:defRPr/>
            </a:pPr>
            <a:endParaRPr lang="zh-TW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05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161" y="133815"/>
            <a:ext cx="9525000" cy="1273779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altLang="en-US" sz="4900" b="1" dirty="0" smtClean="0">
                <a:solidFill>
                  <a:schemeClr val="accent2">
                    <a:lumMod val="50000"/>
                  </a:schemeClr>
                </a:solidFill>
              </a:rPr>
              <a:t>Why </a:t>
            </a:r>
            <a:r>
              <a:rPr lang="en-US" altLang="en-US" sz="49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altLang="en-US" sz="49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IN" sz="49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663" y="1407594"/>
            <a:ext cx="120693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 smtClean="0"/>
              <a:t>Distributed Version Control System</a:t>
            </a:r>
          </a:p>
          <a:p>
            <a:pPr lvl="2"/>
            <a:r>
              <a:rPr lang="en-IN" sz="2400" dirty="0" smtClean="0"/>
              <a:t>         </a:t>
            </a:r>
            <a:r>
              <a:rPr lang="en-US" altLang="en-US" sz="2000" dirty="0" smtClean="0"/>
              <a:t>An open source VCS designed for speed and efficiency</a:t>
            </a:r>
          </a:p>
          <a:p>
            <a:pPr lvl="2"/>
            <a:r>
              <a:rPr lang="en-IN" sz="2000" dirty="0" smtClean="0"/>
              <a:t>           </a:t>
            </a:r>
            <a:r>
              <a:rPr lang="en-US" altLang="en-US" sz="2000" dirty="0" smtClean="0"/>
              <a:t>Created by Linus Torvalds (for managing Linux kernel)</a:t>
            </a:r>
          </a:p>
          <a:p>
            <a:pPr lvl="3"/>
            <a:r>
              <a:rPr lang="en-IN" sz="2400" dirty="0" smtClean="0"/>
              <a:t>        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Your best insurance policy against:</a:t>
            </a:r>
          </a:p>
          <a:p>
            <a:pPr lvl="4"/>
            <a:r>
              <a:rPr lang="en-US" altLang="en-US" sz="2400" dirty="0" smtClean="0"/>
              <a:t>    </a:t>
            </a:r>
            <a:r>
              <a:rPr lang="en-US" altLang="en-US" sz="2000" dirty="0" smtClean="0"/>
              <a:t>Accidental mistakes like deleting work</a:t>
            </a:r>
          </a:p>
          <a:p>
            <a:pPr lvl="4"/>
            <a:r>
              <a:rPr lang="en-US" altLang="en-US" sz="2000" dirty="0" smtClean="0"/>
              <a:t>     Remembering what you changed, when, why</a:t>
            </a:r>
          </a:p>
          <a:p>
            <a:pPr lvl="4"/>
            <a:r>
              <a:rPr lang="en-US" altLang="en-US" sz="2000" dirty="0" smtClean="0"/>
              <a:t>     Your hard drive blowing up*</a:t>
            </a:r>
          </a:p>
          <a:p>
            <a:pPr lvl="2"/>
            <a:endParaRPr lang="en-IN" sz="2400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Performance</a:t>
            </a:r>
          </a:p>
          <a:p>
            <a:pPr lvl="2"/>
            <a:endParaRPr lang="en-IN" sz="2400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Security</a:t>
            </a:r>
          </a:p>
          <a:p>
            <a:pPr lvl="2"/>
            <a:r>
              <a:rPr lang="en-IN" sz="2400" dirty="0" smtClean="0"/>
              <a:t>         Hashing algorithm called SHA1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6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89570" y="2040673"/>
            <a:ext cx="12002429" cy="4571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Flexibility</a:t>
            </a:r>
          </a:p>
          <a:p>
            <a:pPr lvl="3"/>
            <a:endParaRPr lang="en-IN" sz="2400" dirty="0"/>
          </a:p>
          <a:p>
            <a:pPr lvl="2"/>
            <a:r>
              <a:rPr lang="en-IN" dirty="0"/>
              <a:t>     </a:t>
            </a:r>
            <a:r>
              <a:rPr lang="en-IN" sz="2000" dirty="0"/>
              <a:t>Operations that affect branches and tags (such as merging or reverting) are also stored as part of the </a:t>
            </a:r>
            <a:r>
              <a:rPr lang="en-IN" sz="2000" dirty="0" smtClean="0"/>
              <a:t>    change history.</a:t>
            </a:r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prstClr val="black"/>
                </a:solidFill>
              </a:rPr>
              <a:t>Best </a:t>
            </a:r>
            <a:r>
              <a:rPr lang="en-US" altLang="en-US" sz="2400" dirty="0" smtClean="0">
                <a:solidFill>
                  <a:prstClr val="black"/>
                </a:solidFill>
              </a:rPr>
              <a:t>competitor</a:t>
            </a:r>
          </a:p>
          <a:p>
            <a:pPr lvl="2"/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 smtClean="0">
                <a:solidFill>
                  <a:prstClr val="black"/>
                </a:solidFill>
              </a:rPr>
              <a:t>        </a:t>
            </a:r>
            <a:r>
              <a:rPr lang="en-US" altLang="en-US" sz="2000" dirty="0" smtClean="0">
                <a:solidFill>
                  <a:prstClr val="black"/>
                </a:solidFill>
              </a:rPr>
              <a:t>Mercurial</a:t>
            </a:r>
            <a:endParaRPr lang="en-US" altLang="en-US" sz="2000" dirty="0">
              <a:solidFill>
                <a:prstClr val="black"/>
              </a:solidFill>
            </a:endParaRPr>
          </a:p>
          <a:p>
            <a:pPr lvl="3"/>
            <a:r>
              <a:rPr lang="en-US" altLang="en-US" sz="2000" dirty="0" smtClean="0">
                <a:solidFill>
                  <a:prstClr val="black"/>
                </a:solidFill>
              </a:rPr>
              <a:t>Same </a:t>
            </a:r>
            <a:r>
              <a:rPr lang="en-US" altLang="en-US" sz="2000" dirty="0">
                <a:solidFill>
                  <a:prstClr val="black"/>
                </a:solidFill>
              </a:rPr>
              <a:t>concepts, slightly simpler to use</a:t>
            </a:r>
          </a:p>
          <a:p>
            <a:pPr lvl="3"/>
            <a:r>
              <a:rPr lang="en-US" altLang="en-US" sz="2000" dirty="0">
                <a:solidFill>
                  <a:prstClr val="black"/>
                </a:solidFill>
              </a:rPr>
              <a:t>Much less popular than </a:t>
            </a:r>
            <a:r>
              <a:rPr lang="en-US" altLang="en-US" sz="2000" dirty="0" err="1" smtClean="0">
                <a:solidFill>
                  <a:prstClr val="black"/>
                </a:solidFill>
              </a:rPr>
              <a:t>Git</a:t>
            </a:r>
            <a:endParaRPr lang="en-US" altLang="en-US" sz="2000" dirty="0" smtClean="0">
              <a:solidFill>
                <a:prstClr val="black"/>
              </a:solidFill>
            </a:endParaRPr>
          </a:p>
          <a:p>
            <a:pPr lvl="2"/>
            <a:endParaRPr lang="en-US" altLang="en-US" sz="2000" dirty="0">
              <a:solidFill>
                <a:prstClr val="black"/>
              </a:solidFill>
            </a:endParaRPr>
          </a:p>
          <a:p>
            <a:pPr lvl="2"/>
            <a:endParaRPr lang="en-US" altLang="en-US" sz="2000" dirty="0" smtClean="0">
              <a:solidFill>
                <a:prstClr val="black"/>
              </a:solidFill>
            </a:endParaRPr>
          </a:p>
          <a:p>
            <a:pPr lvl="2"/>
            <a:endParaRPr lang="en-US" altLang="en-US" sz="2000" dirty="0">
              <a:solidFill>
                <a:prstClr val="black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32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38" y="1103971"/>
            <a:ext cx="5363736" cy="5072992"/>
          </a:xfrm>
        </p:spPr>
        <p:txBody>
          <a:bodyPr/>
          <a:lstStyle/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400" dirty="0">
              <a:solidFill>
                <a:prstClr val="black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400" dirty="0" smtClean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Git Clients</a:t>
            </a:r>
            <a:endParaRPr lang="en-IN" dirty="0"/>
          </a:p>
          <a:p>
            <a:pPr marL="457200" lvl="1" indent="0">
              <a:buNone/>
            </a:pPr>
            <a:r>
              <a:rPr lang="en-IN" sz="1600" dirty="0" smtClean="0"/>
              <a:t>       Tortoise git,</a:t>
            </a:r>
          </a:p>
          <a:p>
            <a:pPr marL="457200" lvl="1" indent="0">
              <a:buNone/>
            </a:pPr>
            <a:r>
              <a:rPr lang="en-IN" sz="1600" dirty="0" smtClean="0"/>
              <a:t>       </a:t>
            </a:r>
            <a:r>
              <a:rPr lang="en-IN" sz="1600" dirty="0" err="1" smtClean="0"/>
              <a:t>Gitbash</a:t>
            </a:r>
            <a:r>
              <a:rPr lang="en-IN" sz="1600" dirty="0" smtClean="0"/>
              <a:t>,</a:t>
            </a:r>
          </a:p>
          <a:p>
            <a:pPr marL="457200" lvl="1" indent="0">
              <a:buNone/>
            </a:pPr>
            <a:r>
              <a:rPr lang="en-IN" sz="1600" dirty="0" smtClean="0"/>
              <a:t>       Source tree</a:t>
            </a:r>
          </a:p>
          <a:p>
            <a:pPr marL="457200" lvl="1" indent="0">
              <a:buNone/>
            </a:pPr>
            <a:endParaRPr lang="en-IN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Repository</a:t>
            </a:r>
          </a:p>
          <a:p>
            <a:pPr marL="457200" lvl="1" indent="0"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BitBucket</a:t>
            </a:r>
            <a:endParaRPr lang="en-IN" sz="1600" dirty="0" smtClean="0"/>
          </a:p>
          <a:p>
            <a:pPr marL="457200" lvl="1" indent="0"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Github</a:t>
            </a:r>
            <a:endParaRPr lang="en-IN" sz="1600" dirty="0" smtClean="0"/>
          </a:p>
          <a:p>
            <a:pPr marL="457200" lvl="1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</a:t>
            </a:r>
            <a:r>
              <a:rPr lang="en-IN" sz="1600" dirty="0" err="1" smtClean="0"/>
              <a:t>Gitlab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0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442" y="142102"/>
            <a:ext cx="2598235" cy="872660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Git Terms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1301" y="2051844"/>
            <a:ext cx="1866900" cy="3943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51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406" y="32067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Understanding </a:t>
            </a: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Git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Workflow</a:t>
            </a:r>
            <a:r>
              <a:rPr lang="en-US" altLang="en-US" dirty="0">
                <a:latin typeface="Impact" panose="020B0806030902050204" pitchFamily="34" charset="0"/>
              </a:rPr>
              <a:t/>
            </a:r>
            <a:br>
              <a:rPr lang="en-US" altLang="en-US" dirty="0">
                <a:latin typeface="Impact" panose="020B080603090205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68" y="1237785"/>
            <a:ext cx="12024732" cy="5620215"/>
          </a:xfrm>
        </p:spPr>
        <p:txBody>
          <a:bodyPr>
            <a:normAutofit/>
          </a:bodyPr>
          <a:lstStyle/>
          <a:p>
            <a:pPr lvl="1"/>
            <a:r>
              <a:rPr lang="en-US" altLang="en-US" dirty="0" smtClean="0">
                <a:latin typeface="Verdana" panose="020B0604030504040204" pitchFamily="34" charset="0"/>
              </a:rPr>
              <a:t>Obtain </a:t>
            </a:r>
            <a:r>
              <a:rPr lang="en-US" altLang="en-US" dirty="0">
                <a:latin typeface="Verdana" panose="020B0604030504040204" pitchFamily="34" charset="0"/>
              </a:rPr>
              <a:t>a repository</a:t>
            </a:r>
          </a:p>
          <a:p>
            <a:pPr lvl="2"/>
            <a:r>
              <a:rPr lang="en-US" altLang="en-US" dirty="0">
                <a:latin typeface="Verdana" panose="020B0604030504040204" pitchFamily="34" charset="0"/>
              </a:rPr>
              <a:t>Either via </a:t>
            </a:r>
            <a:r>
              <a:rPr lang="en-US" altLang="en-US" dirty="0" err="1">
                <a:latin typeface="Verdana" panose="020B060403050404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dirty="0">
                <a:latin typeface="Verdana" panose="020B0604030504040204" pitchFamily="34" charset="0"/>
                <a:sym typeface="Consolas" panose="020B0609020204030204" pitchFamily="49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sym typeface="Consolas" panose="020B0609020204030204" pitchFamily="49" charset="0"/>
              </a:rPr>
              <a:t>init</a:t>
            </a:r>
            <a:r>
              <a:rPr lang="en-US" altLang="en-US" dirty="0">
                <a:latin typeface="Verdana" panose="020B0604030504040204" pitchFamily="34" charset="0"/>
              </a:rPr>
              <a:t>, or </a:t>
            </a:r>
            <a:r>
              <a:rPr lang="en-US" altLang="en-US" dirty="0" err="1">
                <a:latin typeface="Verdana" panose="020B060403050404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dirty="0">
                <a:latin typeface="Verdana" panose="020B0604030504040204" pitchFamily="34" charset="0"/>
                <a:sym typeface="Consolas" panose="020B0609020204030204" pitchFamily="49" charset="0"/>
              </a:rPr>
              <a:t> clone, </a:t>
            </a:r>
            <a:r>
              <a:rPr lang="en-US" altLang="en-US" dirty="0">
                <a:latin typeface="Verdana" panose="020B0604030504040204" pitchFamily="34" charset="0"/>
              </a:rPr>
              <a:t>or if you already have the repo, </a:t>
            </a:r>
            <a:r>
              <a:rPr lang="en-US" altLang="en-US" dirty="0">
                <a:latin typeface="Verdana" panose="020B0604030504040204" pitchFamily="34" charset="0"/>
                <a:sym typeface="Consolas" panose="020B0609020204030204" pitchFamily="49" charset="0"/>
              </a:rPr>
              <a:t>pull</a:t>
            </a:r>
            <a:r>
              <a:rPr lang="en-US" altLang="en-US" dirty="0">
                <a:latin typeface="Verdana" panose="020B0604030504040204" pitchFamily="34" charset="0"/>
              </a:rPr>
              <a:t> changes!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Make some edits</a:t>
            </a:r>
          </a:p>
          <a:p>
            <a:pPr lvl="2"/>
            <a:r>
              <a:rPr lang="en-US" altLang="en-US" dirty="0">
                <a:latin typeface="Verdana" panose="020B0604030504040204" pitchFamily="34" charset="0"/>
              </a:rPr>
              <a:t>Use your favorite text editor or source code IDE</a:t>
            </a:r>
          </a:p>
          <a:p>
            <a:pPr lvl="3"/>
            <a:r>
              <a:rPr lang="en-US" altLang="en-US" dirty="0">
                <a:latin typeface="Verdana" panose="020B0604030504040204" pitchFamily="34" charset="0"/>
              </a:rPr>
              <a:t>Most IDEs have </a:t>
            </a:r>
            <a:r>
              <a:rPr lang="en-US" altLang="en-US" dirty="0" err="1">
                <a:latin typeface="Verdana" panose="020B0604030504040204" pitchFamily="34" charset="0"/>
              </a:rPr>
              <a:t>Git</a:t>
            </a:r>
            <a:r>
              <a:rPr lang="en-US" altLang="en-US" dirty="0">
                <a:latin typeface="Verdana" panose="020B0604030504040204" pitchFamily="34" charset="0"/>
              </a:rPr>
              <a:t> integration, including NetBeans</a:t>
            </a:r>
          </a:p>
          <a:p>
            <a:pPr lvl="2"/>
            <a:r>
              <a:rPr lang="en-US" altLang="en-US" dirty="0" err="1">
                <a:latin typeface="Verdana" panose="020B0604030504040204" pitchFamily="34" charset="0"/>
              </a:rPr>
              <a:t>git</a:t>
            </a:r>
            <a:r>
              <a:rPr lang="en-US" altLang="en-US" dirty="0">
                <a:latin typeface="Verdana" panose="020B0604030504040204" pitchFamily="34" charset="0"/>
              </a:rPr>
              <a:t> tracks changes to binary files too: images, pdf, etc.</a:t>
            </a:r>
          </a:p>
          <a:p>
            <a:pPr lvl="3"/>
            <a:r>
              <a:rPr lang="en-US" altLang="en-US" dirty="0">
                <a:latin typeface="Verdana" panose="020B0604030504040204" pitchFamily="34" charset="0"/>
              </a:rPr>
              <a:t>Less useful though, than text-based files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Stage your changes</a:t>
            </a:r>
          </a:p>
          <a:p>
            <a:pPr lvl="2"/>
            <a:r>
              <a:rPr lang="en-US" altLang="en-US" dirty="0">
                <a:latin typeface="Verdana" panose="020B0604030504040204" pitchFamily="34" charset="0"/>
              </a:rPr>
              <a:t>using </a:t>
            </a:r>
            <a:r>
              <a:rPr lang="en-US" altLang="en-US" dirty="0" err="1">
                <a:latin typeface="Verdana" panose="020B060403050404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dirty="0">
                <a:latin typeface="Verdana" panose="020B0604030504040204" pitchFamily="34" charset="0"/>
                <a:sym typeface="Consolas" panose="020B0609020204030204" pitchFamily="49" charset="0"/>
              </a:rPr>
              <a:t> add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Commit your work</a:t>
            </a:r>
          </a:p>
          <a:p>
            <a:pPr lvl="2"/>
            <a:r>
              <a:rPr lang="en-US" altLang="en-US" dirty="0" err="1">
                <a:latin typeface="Verdana" panose="020B060403050404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dirty="0">
                <a:latin typeface="Verdana" panose="020B0604030504040204" pitchFamily="34" charset="0"/>
                <a:sym typeface="Consolas" panose="020B0609020204030204" pitchFamily="49" charset="0"/>
              </a:rPr>
              <a:t> commit -m "Always write clear commit messages!"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Push to remote</a:t>
            </a:r>
          </a:p>
          <a:p>
            <a:pPr lvl="2"/>
            <a:r>
              <a:rPr lang="en-US" altLang="en-US" dirty="0" err="1">
                <a:latin typeface="Verdana" panose="020B0604030504040204" pitchFamily="34" charset="0"/>
                <a:sym typeface="Consolas" panose="020B0609020204030204" pitchFamily="49" charset="0"/>
              </a:rPr>
              <a:t>git</a:t>
            </a:r>
            <a:r>
              <a:rPr lang="en-US" altLang="en-US" dirty="0">
                <a:latin typeface="Verdana" panose="020B0604030504040204" pitchFamily="34" charset="0"/>
                <a:sym typeface="Consolas" panose="020B0609020204030204" pitchFamily="49" charset="0"/>
              </a:rPr>
              <a:t> push </a:t>
            </a:r>
            <a:r>
              <a:rPr lang="en-US" altLang="en-US" dirty="0" err="1">
                <a:latin typeface="Verdana" panose="020B0604030504040204" pitchFamily="34" charset="0"/>
                <a:sym typeface="Consolas" panose="020B0609020204030204" pitchFamily="49" charset="0"/>
              </a:rPr>
              <a:t>remotename</a:t>
            </a:r>
            <a:r>
              <a:rPr lang="en-US" altLang="en-US" dirty="0">
                <a:latin typeface="Verdana" panose="020B0604030504040204" pitchFamily="34" charset="0"/>
                <a:sym typeface="Consolas" panose="020B0609020204030204" pitchFamily="49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sym typeface="Consolas" panose="020B0609020204030204" pitchFamily="49" charset="0"/>
              </a:rPr>
              <a:t>localbranch:remotebranch</a:t>
            </a:r>
            <a:endParaRPr lang="en-US" altLang="en-US" dirty="0">
              <a:latin typeface="Verdana" panose="020B0604030504040204" pitchFamily="34" charset="0"/>
              <a:sym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0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462" y="446049"/>
            <a:ext cx="9402337" cy="1244639"/>
          </a:xfrm>
        </p:spPr>
        <p:txBody>
          <a:bodyPr>
            <a:normAutofit fontScale="90000"/>
          </a:bodyPr>
          <a:lstStyle/>
          <a:p>
            <a:r>
              <a:rPr lang="en" b="1" dirty="0" smtClean="0"/>
              <a:t>Main Branches</a:t>
            </a:r>
            <a:r>
              <a:rPr lang="en" b="1" dirty="0"/>
              <a:t/>
            </a:r>
            <a:br>
              <a:rPr lang="en" b="1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0D3-CEAB-4BA0-8355-641812EF576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Shape 83"/>
          <p:cNvSpPr txBox="1">
            <a:spLocks noGrp="1"/>
          </p:cNvSpPr>
          <p:nvPr>
            <p:ph idx="1"/>
          </p:nvPr>
        </p:nvSpPr>
        <p:spPr>
          <a:xfrm>
            <a:off x="838200" y="1940311"/>
            <a:ext cx="3042424" cy="4236651"/>
          </a:xfrm>
        </p:spPr>
        <p:txBody>
          <a:bodyPr lIns="91425" tIns="91425" rIns="91425" bIns="91425" rtlCol="0">
            <a:noAutofit/>
          </a:bodyPr>
          <a:lstStyle/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en" sz="2400" b="1" dirty="0" smtClean="0">
                <a:ea typeface="+mn-ea"/>
              </a:rPr>
              <a:t>1.Develop</a:t>
            </a:r>
          </a:p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en" sz="2400" b="1" dirty="0" smtClean="0"/>
              <a:t>2.</a:t>
            </a:r>
            <a:r>
              <a:rPr lang="en-IN" sz="2400" b="1" dirty="0"/>
              <a:t>m</a:t>
            </a:r>
            <a:r>
              <a:rPr lang="en" sz="2400" b="1" dirty="0" smtClean="0"/>
              <a:t>aster  </a:t>
            </a:r>
            <a:endParaRPr lang="en" sz="2400" b="1" dirty="0">
              <a:ea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08" y="632326"/>
            <a:ext cx="4026268" cy="60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4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</TotalTime>
  <Words>579</Words>
  <Application>Microsoft Office PowerPoint</Application>
  <PresentationFormat>Widescreen</PresentationFormat>
  <Paragraphs>165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MS PGothic</vt:lpstr>
      <vt:lpstr>Arial</vt:lpstr>
      <vt:lpstr>Calibri</vt:lpstr>
      <vt:lpstr>Calibri Light</vt:lpstr>
      <vt:lpstr>Consolas</vt:lpstr>
      <vt:lpstr>Impact</vt:lpstr>
      <vt:lpstr>新細明體</vt:lpstr>
      <vt:lpstr>Verdana</vt:lpstr>
      <vt:lpstr>Wingdings</vt:lpstr>
      <vt:lpstr>Office Theme</vt:lpstr>
      <vt:lpstr>What You Will Learn Today </vt:lpstr>
      <vt:lpstr>     VERSION CONTROL SYSTEMS</vt:lpstr>
      <vt:lpstr>     Why version control?</vt:lpstr>
      <vt:lpstr>     Why Git?</vt:lpstr>
      <vt:lpstr>PowerPoint Presentation</vt:lpstr>
      <vt:lpstr>PowerPoint Presentation</vt:lpstr>
      <vt:lpstr>Git Terms</vt:lpstr>
      <vt:lpstr>Understanding Git Workflow </vt:lpstr>
      <vt:lpstr>Main Branches </vt:lpstr>
      <vt:lpstr>         Source Tree</vt:lpstr>
      <vt:lpstr>            Initialise repository</vt:lpstr>
      <vt:lpstr>  Add files and folders</vt:lpstr>
      <vt:lpstr>         </vt:lpstr>
      <vt:lpstr>Branch Naming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Gitlab</vt:lpstr>
      <vt:lpstr>PowerPoint Presentation</vt:lpstr>
      <vt:lpstr>PowerPoint Presentation</vt:lpstr>
      <vt:lpstr>PowerPoint Presentation</vt:lpstr>
      <vt:lpstr>PowerPoint Presentation</vt:lpstr>
      <vt:lpstr>  Remote Repository</vt:lpstr>
      <vt:lpstr>            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jmshanmughan</dc:creator>
  <cp:lastModifiedBy>jmshanmughan</cp:lastModifiedBy>
  <cp:revision>70</cp:revision>
  <dcterms:created xsi:type="dcterms:W3CDTF">2017-06-21T06:53:03Z</dcterms:created>
  <dcterms:modified xsi:type="dcterms:W3CDTF">2017-07-14T14:10:10Z</dcterms:modified>
</cp:coreProperties>
</file>