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2" r:id="rId2"/>
    <p:sldId id="283" r:id="rId3"/>
    <p:sldId id="284" r:id="rId4"/>
    <p:sldId id="285" r:id="rId5"/>
    <p:sldId id="263" r:id="rId6"/>
    <p:sldId id="286" r:id="rId7"/>
    <p:sldId id="264" r:id="rId8"/>
    <p:sldId id="287" r:id="rId9"/>
    <p:sldId id="293" r:id="rId10"/>
    <p:sldId id="289" r:id="rId11"/>
    <p:sldId id="288" r:id="rId12"/>
    <p:sldId id="280" r:id="rId13"/>
    <p:sldId id="272" r:id="rId14"/>
    <p:sldId id="273" r:id="rId15"/>
    <p:sldId id="267" r:id="rId16"/>
    <p:sldId id="268" r:id="rId17"/>
    <p:sldId id="269" r:id="rId18"/>
    <p:sldId id="275" r:id="rId19"/>
    <p:sldId id="274" r:id="rId20"/>
    <p:sldId id="290" r:id="rId21"/>
    <p:sldId id="291" r:id="rId22"/>
    <p:sldId id="292"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99"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6C934-9A8A-4BCE-9FBF-4FE743C00F28}" type="datetimeFigureOut">
              <a:rPr lang="en-IN" smtClean="0"/>
              <a:t>11-07-2017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528C-B907-4F40-9AB2-D67024E40EAF}" type="slidenum">
              <a:rPr lang="en-IN" smtClean="0"/>
              <a:t>‹#›</a:t>
            </a:fld>
            <a:endParaRPr lang="en-IN"/>
          </a:p>
        </p:txBody>
      </p:sp>
    </p:spTree>
    <p:extLst>
      <p:ext uri="{BB962C8B-B14F-4D97-AF65-F5344CB8AC3E}">
        <p14:creationId xmlns:p14="http://schemas.microsoft.com/office/powerpoint/2010/main" val="178478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ebopedia.com/TERM/W/web_sit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webopedia.com/TERM/S/SERP.html" TargetMode="External"/><Relationship Id="rId4" Type="http://schemas.openxmlformats.org/officeDocument/2006/relationships/hyperlink" Target="http://www.webopedia.com/TERM/S/search_engin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Proxy_server"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Server_(computing)" TargetMode="External"/><Relationship Id="rId4" Type="http://schemas.openxmlformats.org/officeDocument/2006/relationships/hyperlink" Target="https://en.wikipedia.org/wiki/Client_(computin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Web_content_management_system#cite_note-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Markup_language"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Websit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4</a:t>
            </a:fld>
            <a:endParaRPr lang="en-IN"/>
          </a:p>
        </p:txBody>
      </p:sp>
    </p:spTree>
    <p:extLst>
      <p:ext uri="{BB962C8B-B14F-4D97-AF65-F5344CB8AC3E}">
        <p14:creationId xmlns:p14="http://schemas.microsoft.com/office/powerpoint/2010/main" val="1454384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15</a:t>
            </a:fld>
            <a:endParaRPr lang="en-IN"/>
          </a:p>
        </p:txBody>
      </p:sp>
    </p:spTree>
    <p:extLst>
      <p:ext uri="{BB962C8B-B14F-4D97-AF65-F5344CB8AC3E}">
        <p14:creationId xmlns:p14="http://schemas.microsoft.com/office/powerpoint/2010/main" val="187805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panose="020B0604020202020204" pitchFamily="34" charset="0"/>
                <a:cs typeface="Arial" panose="020B0604020202020204" pitchFamily="34" charset="0"/>
              </a:rPr>
              <a:t>Website Structure – </a:t>
            </a:r>
            <a:r>
              <a:rPr lang="en-IN" sz="1200" dirty="0" err="1">
                <a:latin typeface="Arial" panose="020B0604020202020204" pitchFamily="34" charset="0"/>
                <a:cs typeface="Arial" panose="020B0604020202020204" pitchFamily="34" charset="0"/>
              </a:rPr>
              <a:t>Masterpages</a:t>
            </a:r>
            <a:endParaRPr lang="en-I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panose="020B0604020202020204" pitchFamily="34" charset="0"/>
                <a:cs typeface="Arial" panose="020B0604020202020204" pitchFamily="34" charset="0"/>
              </a:rPr>
              <a:t>Content Categorization and Classification – Taxonomy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panose="020B0604020202020204" pitchFamily="34" charset="0"/>
                <a:cs typeface="Arial" panose="020B0604020202020204" pitchFamily="34" charset="0"/>
              </a:rPr>
              <a:t>Content Structuring – Page layouts/Templates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panose="020B0604020202020204" pitchFamily="34" charset="0"/>
                <a:cs typeface="Arial" panose="020B0604020202020204" pitchFamily="34" charset="0"/>
              </a:rPr>
              <a:t>Content Modularity - </a:t>
            </a:r>
            <a:r>
              <a:rPr lang="en-IN" sz="1200" b="0" i="0" kern="1200" dirty="0">
                <a:solidFill>
                  <a:schemeClr val="tx1"/>
                </a:solidFill>
                <a:effectLst/>
                <a:latin typeface="+mn-lt"/>
                <a:ea typeface="+mn-ea"/>
                <a:cs typeface="+mn-cs"/>
              </a:rPr>
              <a:t>modular content allows you to add any content  text or media in blocks and can be arranged and sorted easily.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Asset structuring - The asset management system offers the possibility to manage any type of media such as images, text-based documents (e.g. Word, Excel etc.), videos or any other data into</a:t>
            </a:r>
            <a:r>
              <a:rPr lang="en-IN" sz="1200" b="0" i="0" kern="1200" baseline="0" dirty="0">
                <a:solidFill>
                  <a:schemeClr val="tx1"/>
                </a:solidFill>
                <a:effectLst/>
                <a:latin typeface="+mn-lt"/>
                <a:ea typeface="+mn-ea"/>
                <a:cs typeface="+mn-cs"/>
              </a:rPr>
              <a:t> Folders. </a:t>
            </a:r>
            <a:r>
              <a:rPr lang="en-IN" sz="1200" b="0" i="0" kern="1200" dirty="0">
                <a:solidFill>
                  <a:schemeClr val="tx1"/>
                </a:solidFill>
                <a:effectLst/>
                <a:latin typeface="+mn-lt"/>
                <a:ea typeface="+mn-ea"/>
                <a:cs typeface="+mn-cs"/>
              </a:rPr>
              <a:t>Choose between a list view or large and small thumbnails</a:t>
            </a:r>
            <a:endParaRPr lang="en-I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16</a:t>
            </a:fld>
            <a:endParaRPr lang="en-IN"/>
          </a:p>
        </p:txBody>
      </p:sp>
    </p:spTree>
    <p:extLst>
      <p:ext uri="{BB962C8B-B14F-4D97-AF65-F5344CB8AC3E}">
        <p14:creationId xmlns:p14="http://schemas.microsoft.com/office/powerpoint/2010/main" val="817094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Search Engine Optimisation or SEO is the simple activity of ensuring a website can be found in search engines for words and phrases relevant to what the site is offering. Search engine optimization is a methodology of strategies, techniques and tactics used to increase the amount of visitors to a </a:t>
            </a:r>
            <a:r>
              <a:rPr lang="en-IN" sz="1200" b="0" i="0" u="none" strike="noStrike" kern="1200" dirty="0">
                <a:solidFill>
                  <a:schemeClr val="tx1"/>
                </a:solidFill>
                <a:effectLst/>
                <a:latin typeface="+mn-lt"/>
                <a:ea typeface="+mn-ea"/>
                <a:cs typeface="+mn-cs"/>
                <a:hlinkClick r:id="rId3"/>
              </a:rPr>
              <a:t>website</a:t>
            </a:r>
            <a:r>
              <a:rPr lang="en-IN" sz="1200" b="0" i="0" kern="1200" dirty="0">
                <a:solidFill>
                  <a:schemeClr val="tx1"/>
                </a:solidFill>
                <a:effectLst/>
                <a:latin typeface="+mn-lt"/>
                <a:ea typeface="+mn-ea"/>
                <a:cs typeface="+mn-cs"/>
              </a:rPr>
              <a:t> by obtaining a high-ranking placement in the search results page of a </a:t>
            </a:r>
            <a:r>
              <a:rPr lang="en-IN" sz="1200" b="0" i="0" u="none" strike="noStrike" kern="1200" dirty="0">
                <a:solidFill>
                  <a:schemeClr val="tx1"/>
                </a:solidFill>
                <a:effectLst/>
                <a:latin typeface="+mn-lt"/>
                <a:ea typeface="+mn-ea"/>
                <a:cs typeface="+mn-cs"/>
                <a:hlinkClick r:id="rId4"/>
              </a:rPr>
              <a:t>search engine</a:t>
            </a:r>
            <a:r>
              <a:rPr lang="en-IN" sz="1200" b="0" i="0"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5"/>
              </a:rPr>
              <a:t>SERP</a:t>
            </a:r>
            <a:r>
              <a:rPr lang="en-IN" sz="1200" b="0" i="0" kern="1200" dirty="0">
                <a:solidFill>
                  <a:schemeClr val="tx1"/>
                </a:solidFill>
                <a:effectLst/>
                <a:latin typeface="+mn-lt"/>
                <a:ea typeface="+mn-ea"/>
                <a:cs typeface="+mn-cs"/>
              </a:rPr>
              <a:t>) — including Google, Bing, Yahoo and other search engines.</a:t>
            </a:r>
            <a:endParaRPr lang="en-IN" dirty="0"/>
          </a:p>
          <a:p>
            <a:endParaRPr lang="en-IN" dirty="0"/>
          </a:p>
          <a:p>
            <a:r>
              <a:rPr lang="en-IN" dirty="0"/>
              <a:t>https://searchenginewatch.com/sew/how-to/2223883/10-seo-considerations-for-a-content-management-system</a:t>
            </a:r>
          </a:p>
          <a:p>
            <a:endParaRPr lang="en-IN" dirty="0"/>
          </a:p>
          <a:p>
            <a:r>
              <a:rPr lang="en-IN" sz="1200" b="0" i="0" kern="1200" dirty="0">
                <a:solidFill>
                  <a:schemeClr val="tx1"/>
                </a:solidFill>
                <a:effectLst/>
                <a:latin typeface="+mn-lt"/>
                <a:ea typeface="+mn-ea"/>
                <a:cs typeface="+mn-cs"/>
              </a:rPr>
              <a:t>If you're moving a website from one URL to another, you need to take the necessary steps to ensure your visitors get sent to the right place. In the world of tech, this is called a </a:t>
            </a:r>
            <a:r>
              <a:rPr lang="en-IN" sz="1200" b="1" i="0" kern="1200" dirty="0">
                <a:solidFill>
                  <a:schemeClr val="tx1"/>
                </a:solidFill>
                <a:effectLst/>
                <a:latin typeface="+mn-lt"/>
                <a:ea typeface="+mn-ea"/>
                <a:cs typeface="+mn-cs"/>
              </a:rPr>
              <a:t>301 redirect.</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 301 redirect is key to maintaining a website's domain authority and search rankings when the site's URL is changed for any reason. It easily sends visitors and search engines to a different URL than the one they originally requested -- without having to actually type in a different URL.</a:t>
            </a:r>
          </a:p>
        </p:txBody>
      </p:sp>
      <p:sp>
        <p:nvSpPr>
          <p:cNvPr id="4" name="Slide Number Placeholder 3"/>
          <p:cNvSpPr>
            <a:spLocks noGrp="1"/>
          </p:cNvSpPr>
          <p:nvPr>
            <p:ph type="sldNum" sz="quarter" idx="10"/>
          </p:nvPr>
        </p:nvSpPr>
        <p:spPr/>
        <p:txBody>
          <a:bodyPr/>
          <a:lstStyle/>
          <a:p>
            <a:fld id="{BB67528C-B907-4F40-9AB2-D67024E40EAF}" type="slidenum">
              <a:rPr lang="en-IN" smtClean="0"/>
              <a:t>18</a:t>
            </a:fld>
            <a:endParaRPr lang="en-IN"/>
          </a:p>
        </p:txBody>
      </p:sp>
    </p:spTree>
    <p:extLst>
      <p:ext uri="{BB962C8B-B14F-4D97-AF65-F5344CB8AC3E}">
        <p14:creationId xmlns:p14="http://schemas.microsoft.com/office/powerpoint/2010/main" val="11762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19</a:t>
            </a:fld>
            <a:endParaRPr lang="en-IN"/>
          </a:p>
        </p:txBody>
      </p:sp>
    </p:spTree>
    <p:extLst>
      <p:ext uri="{BB962C8B-B14F-4D97-AF65-F5344CB8AC3E}">
        <p14:creationId xmlns:p14="http://schemas.microsoft.com/office/powerpoint/2010/main" val="394267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This is an example of a CMS website running on IIS. Load-balancing manages multiple CMS sites that run on two or more separate web servers that run IIS. All the sites share the same database and file store. </a:t>
            </a:r>
          </a:p>
          <a:p>
            <a:r>
              <a:rPr lang="en-IN" sz="1200" b="0" i="0" kern="1200" dirty="0">
                <a:solidFill>
                  <a:schemeClr val="tx1"/>
                </a:solidFill>
                <a:effectLst/>
                <a:latin typeface="+mn-lt"/>
                <a:ea typeface="+mn-ea"/>
                <a:cs typeface="+mn-cs"/>
              </a:rPr>
              <a:t>You can load-balance </a:t>
            </a:r>
            <a:r>
              <a:rPr lang="en-IN" sz="1200" b="0" i="0" kern="1200" dirty="0" err="1">
                <a:solidFill>
                  <a:schemeClr val="tx1"/>
                </a:solidFill>
                <a:effectLst/>
                <a:latin typeface="+mn-lt"/>
                <a:ea typeface="+mn-ea"/>
                <a:cs typeface="+mn-cs"/>
              </a:rPr>
              <a:t>Episerver</a:t>
            </a:r>
            <a:r>
              <a:rPr lang="en-IN" sz="1200" b="0" i="0" kern="1200" dirty="0">
                <a:solidFill>
                  <a:schemeClr val="tx1"/>
                </a:solidFill>
                <a:effectLst/>
                <a:latin typeface="+mn-lt"/>
                <a:ea typeface="+mn-ea"/>
                <a:cs typeface="+mn-cs"/>
              </a:rPr>
              <a:t> CMS across multiple servers using the </a:t>
            </a:r>
            <a:r>
              <a:rPr lang="en-IN" sz="1200" b="0" i="0" kern="1200" dirty="0" err="1">
                <a:solidFill>
                  <a:schemeClr val="tx1"/>
                </a:solidFill>
                <a:effectLst/>
                <a:latin typeface="+mn-lt"/>
                <a:ea typeface="+mn-ea"/>
                <a:cs typeface="+mn-cs"/>
              </a:rPr>
              <a:t>Episerver</a:t>
            </a:r>
            <a:r>
              <a:rPr lang="en-IN" sz="1200" b="0" i="0" kern="1200" dirty="0">
                <a:solidFill>
                  <a:schemeClr val="tx1"/>
                </a:solidFill>
                <a:effectLst/>
                <a:latin typeface="+mn-lt"/>
                <a:ea typeface="+mn-ea"/>
                <a:cs typeface="+mn-cs"/>
              </a:rPr>
              <a:t> event management system. When an event occurs, such as a cache removal notification, that server updates the local cache and configured servers in the setup.</a:t>
            </a:r>
          </a:p>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20</a:t>
            </a:fld>
            <a:endParaRPr lang="en-IN"/>
          </a:p>
        </p:txBody>
      </p:sp>
    </p:spTree>
    <p:extLst>
      <p:ext uri="{BB962C8B-B14F-4D97-AF65-F5344CB8AC3E}">
        <p14:creationId xmlns:p14="http://schemas.microsoft.com/office/powerpoint/2010/main" val="3169415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This is an example of a CMS website running on Azure Web Site environment with multiple instances. The website instances share the same Azure SQL database, and the blob storage in Azure is used for storing of the file binary data. Load balancing is applied, and the Azure Service Bus manages events between the CMS websites. Using elastic scaling, the number of CMS sites can easily be increased or reduced depending on capacity needs at the time, from the Azure administration interface.</a:t>
            </a:r>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21</a:t>
            </a:fld>
            <a:endParaRPr lang="en-IN"/>
          </a:p>
        </p:txBody>
      </p:sp>
    </p:spTree>
    <p:extLst>
      <p:ext uri="{BB962C8B-B14F-4D97-AF65-F5344CB8AC3E}">
        <p14:creationId xmlns:p14="http://schemas.microsoft.com/office/powerpoint/2010/main" val="1637048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Reverse proxy</a:t>
            </a:r>
            <a:r>
              <a:rPr lang="en-IN" sz="1200" b="0" i="0" kern="1200" dirty="0">
                <a:solidFill>
                  <a:schemeClr val="tx1"/>
                </a:solidFill>
                <a:effectLst/>
                <a:latin typeface="+mn-lt"/>
                <a:ea typeface="+mn-ea"/>
                <a:cs typeface="+mn-cs"/>
              </a:rPr>
              <a:t> is a type of </a:t>
            </a:r>
            <a:r>
              <a:rPr lang="en-IN" sz="1200" b="0" i="0" u="none" strike="noStrike" kern="1200" dirty="0">
                <a:solidFill>
                  <a:schemeClr val="tx1"/>
                </a:solidFill>
                <a:effectLst/>
                <a:latin typeface="+mn-lt"/>
                <a:ea typeface="+mn-ea"/>
                <a:cs typeface="+mn-cs"/>
                <a:hlinkClick r:id="rId3" tooltip="Proxy server"/>
              </a:rPr>
              <a:t>proxy server</a:t>
            </a:r>
            <a:r>
              <a:rPr lang="en-IN" sz="1200" b="0" i="0" kern="1200" dirty="0">
                <a:solidFill>
                  <a:schemeClr val="tx1"/>
                </a:solidFill>
                <a:effectLst/>
                <a:latin typeface="+mn-lt"/>
                <a:ea typeface="+mn-ea"/>
                <a:cs typeface="+mn-cs"/>
              </a:rPr>
              <a:t> that retrieves resources on behalf of a </a:t>
            </a:r>
            <a:r>
              <a:rPr lang="en-IN" sz="1200" b="0" i="0" u="none" strike="noStrike" kern="1200" dirty="0">
                <a:solidFill>
                  <a:schemeClr val="tx1"/>
                </a:solidFill>
                <a:effectLst/>
                <a:latin typeface="+mn-lt"/>
                <a:ea typeface="+mn-ea"/>
                <a:cs typeface="+mn-cs"/>
                <a:hlinkClick r:id="rId4" tooltip="Client (computing)"/>
              </a:rPr>
              <a:t>client</a:t>
            </a:r>
            <a:r>
              <a:rPr lang="en-IN" sz="1200" b="0" i="0" kern="1200" dirty="0">
                <a:solidFill>
                  <a:schemeClr val="tx1"/>
                </a:solidFill>
                <a:effectLst/>
                <a:latin typeface="+mn-lt"/>
                <a:ea typeface="+mn-ea"/>
                <a:cs typeface="+mn-cs"/>
              </a:rPr>
              <a:t> from one or more </a:t>
            </a:r>
            <a:r>
              <a:rPr lang="en-IN" sz="1200" b="0" i="0" u="none" strike="noStrike" kern="1200" dirty="0">
                <a:solidFill>
                  <a:schemeClr val="tx1"/>
                </a:solidFill>
                <a:effectLst/>
                <a:latin typeface="+mn-lt"/>
                <a:ea typeface="+mn-ea"/>
                <a:cs typeface="+mn-cs"/>
                <a:hlinkClick r:id="rId5" tooltip="Server (computing)"/>
              </a:rPr>
              <a:t>servers</a:t>
            </a:r>
            <a:r>
              <a:rPr lang="en-IN" sz="1200" b="0" i="0" kern="1200" dirty="0">
                <a:solidFill>
                  <a:schemeClr val="tx1"/>
                </a:solidFill>
                <a:effectLst/>
                <a:latin typeface="+mn-lt"/>
                <a:ea typeface="+mn-ea"/>
                <a:cs typeface="+mn-cs"/>
              </a:rPr>
              <a:t>. These resources are then returned to the client like they originated from the Web server itself.</a:t>
            </a:r>
            <a:r>
              <a:rPr lang="en-IN" sz="1200" b="1" i="0" kern="1200" baseline="0" dirty="0">
                <a:solidFill>
                  <a:schemeClr val="tx1"/>
                </a:solidFill>
                <a:effectLst/>
                <a:latin typeface="+mn-lt"/>
                <a:ea typeface="+mn-ea"/>
                <a:cs typeface="+mn-cs"/>
              </a:rPr>
              <a:t>       </a:t>
            </a:r>
          </a:p>
          <a:p>
            <a:r>
              <a:rPr lang="en-IN" sz="1200" b="0" i="0" kern="1200" dirty="0">
                <a:solidFill>
                  <a:schemeClr val="tx1"/>
                </a:solidFill>
                <a:effectLst/>
                <a:latin typeface="+mn-lt"/>
                <a:ea typeface="+mn-ea"/>
                <a:cs typeface="+mn-cs"/>
              </a:rPr>
              <a:t>Search</a:t>
            </a:r>
            <a:r>
              <a:rPr lang="en-IN" sz="1200" b="0" i="0" kern="1200" baseline="0" dirty="0">
                <a:solidFill>
                  <a:schemeClr val="tx1"/>
                </a:solidFill>
                <a:effectLst/>
                <a:latin typeface="+mn-lt"/>
                <a:ea typeface="+mn-ea"/>
                <a:cs typeface="+mn-cs"/>
              </a:rPr>
              <a:t> - </a:t>
            </a:r>
            <a:r>
              <a:rPr lang="en-IN" sz="1200" b="0" i="0" kern="1200" dirty="0">
                <a:solidFill>
                  <a:schemeClr val="tx1"/>
                </a:solidFill>
                <a:effectLst/>
                <a:latin typeface="+mn-lt"/>
                <a:ea typeface="+mn-ea"/>
                <a:cs typeface="+mn-cs"/>
              </a:rPr>
              <a:t>Being able to search across both environments </a:t>
            </a:r>
          </a:p>
          <a:p>
            <a:r>
              <a:rPr lang="en-IN" sz="1200" b="0" i="0" kern="1200" dirty="0">
                <a:solidFill>
                  <a:schemeClr val="tx1"/>
                </a:solidFill>
                <a:effectLst/>
                <a:latin typeface="+mn-lt"/>
                <a:ea typeface="+mn-ea"/>
                <a:cs typeface="+mn-cs"/>
              </a:rPr>
              <a:t>BCS</a:t>
            </a:r>
            <a:r>
              <a:rPr lang="en-IN" sz="1200" b="0" i="0" kern="1200" baseline="0" dirty="0">
                <a:solidFill>
                  <a:schemeClr val="tx1"/>
                </a:solidFill>
                <a:effectLst/>
                <a:latin typeface="+mn-lt"/>
                <a:ea typeface="+mn-ea"/>
                <a:cs typeface="+mn-cs"/>
              </a:rPr>
              <a:t> - </a:t>
            </a:r>
            <a:r>
              <a:rPr lang="en-IN" sz="1200" b="0" i="0" kern="1200" dirty="0">
                <a:solidFill>
                  <a:schemeClr val="tx1"/>
                </a:solidFill>
                <a:effectLst/>
                <a:latin typeface="+mn-lt"/>
                <a:ea typeface="+mn-ea"/>
                <a:cs typeface="+mn-cs"/>
              </a:rPr>
              <a:t>Being able to access data in on-premises applications/systems from Office 365</a:t>
            </a:r>
          </a:p>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22</a:t>
            </a:fld>
            <a:endParaRPr lang="en-IN"/>
          </a:p>
        </p:txBody>
      </p:sp>
    </p:spTree>
    <p:extLst>
      <p:ext uri="{BB962C8B-B14F-4D97-AF65-F5344CB8AC3E}">
        <p14:creationId xmlns:p14="http://schemas.microsoft.com/office/powerpoint/2010/main" val="959761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23</a:t>
            </a:fld>
            <a:endParaRPr lang="en-IN"/>
          </a:p>
        </p:txBody>
      </p:sp>
    </p:spTree>
    <p:extLst>
      <p:ext uri="{BB962C8B-B14F-4D97-AF65-F5344CB8AC3E}">
        <p14:creationId xmlns:p14="http://schemas.microsoft.com/office/powerpoint/2010/main" val="298944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Arial" panose="020B0604020202020204" pitchFamily="34" charset="0"/>
                <a:cs typeface="Arial" panose="020B0604020202020204" pitchFamily="34" charset="0"/>
              </a:rPr>
              <a:t>Content Classification and Categorization </a:t>
            </a:r>
            <a:r>
              <a:rPr lang="en-IN" sz="1200" dirty="0">
                <a:latin typeface="Arial" panose="020B0604020202020204" pitchFamily="34" charset="0"/>
                <a:cs typeface="Arial" panose="020B0604020202020204" pitchFamily="34" charset="0"/>
              </a:rPr>
              <a:t>–</a:t>
            </a:r>
            <a:r>
              <a:rPr lang="en-IN" sz="1200" baseline="0" dirty="0">
                <a:latin typeface="Arial" panose="020B0604020202020204" pitchFamily="34" charset="0"/>
                <a:cs typeface="Arial" panose="020B0604020202020204" pitchFamily="34" charset="0"/>
              </a:rPr>
              <a:t> Taxonomy (Car-&gt; SUV, Sedan, Hatchback)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0" dirty="0">
                <a:latin typeface="Arial" panose="020B0604020202020204" pitchFamily="34" charset="0"/>
                <a:cs typeface="Arial" panose="020B0604020202020204" pitchFamily="34" charset="0"/>
              </a:rPr>
              <a:t>Metadata</a:t>
            </a:r>
            <a:r>
              <a:rPr lang="en-IN" sz="1200" baseline="0" dirty="0">
                <a:latin typeface="Arial" panose="020B0604020202020204" pitchFamily="34" charset="0"/>
                <a:cs typeface="Arial" panose="020B0604020202020204" pitchFamily="34" charset="0"/>
              </a:rPr>
              <a:t> - </a:t>
            </a:r>
            <a:r>
              <a:rPr lang="en-IN" sz="1200" b="0" i="0" kern="1200" dirty="0">
                <a:solidFill>
                  <a:schemeClr val="tx1"/>
                </a:solidFill>
                <a:effectLst/>
                <a:latin typeface="+mn-lt"/>
                <a:ea typeface="+mn-ea"/>
                <a:cs typeface="+mn-cs"/>
              </a:rPr>
              <a:t> set of fields and values used to describe and categorize content and managed objects. Users will often want to search for key data associated with a file such as an Author, Date Published, Key Words, Topic and so on.</a:t>
            </a:r>
            <a:endParaRPr lang="en-IN" sz="1200" baseline="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0" dirty="0">
                <a:latin typeface="Arial" panose="020B0604020202020204" pitchFamily="34" charset="0"/>
                <a:cs typeface="Arial" panose="020B0604020202020204" pitchFamily="34" charset="0"/>
              </a:rPr>
              <a:t>Content reuse </a:t>
            </a:r>
            <a:r>
              <a:rPr lang="en-IN" sz="1200" baseline="0" dirty="0">
                <a:latin typeface="Arial" panose="020B0604020202020204" pitchFamily="34" charset="0"/>
                <a:cs typeface="Arial" panose="020B0604020202020204" pitchFamily="34" charset="0"/>
              </a:rPr>
              <a:t>- </a:t>
            </a:r>
            <a:r>
              <a:rPr lang="en-IN" sz="1200" baseline="0" dirty="0" err="1">
                <a:latin typeface="Arial" panose="020B0604020202020204" pitchFamily="34" charset="0"/>
                <a:cs typeface="Arial" panose="020B0604020202020204" pitchFamily="34" charset="0"/>
              </a:rPr>
              <a:t>Webparts</a:t>
            </a:r>
            <a:endParaRPr lang="en-IN" dirty="0"/>
          </a:p>
          <a:p>
            <a:r>
              <a:rPr lang="en-IN" b="1" dirty="0"/>
              <a:t>Monitoring</a:t>
            </a:r>
            <a:r>
              <a:rPr lang="en-IN" dirty="0"/>
              <a:t> -</a:t>
            </a:r>
            <a:r>
              <a:rPr lang="en-IN" baseline="0" dirty="0"/>
              <a:t> </a:t>
            </a:r>
            <a:r>
              <a:rPr lang="en-IN" dirty="0"/>
              <a:t>Audit Logs</a:t>
            </a:r>
          </a:p>
        </p:txBody>
      </p:sp>
      <p:sp>
        <p:nvSpPr>
          <p:cNvPr id="4" name="Slide Number Placeholder 3"/>
          <p:cNvSpPr>
            <a:spLocks noGrp="1"/>
          </p:cNvSpPr>
          <p:nvPr>
            <p:ph type="sldNum" sz="quarter" idx="10"/>
          </p:nvPr>
        </p:nvSpPr>
        <p:spPr/>
        <p:txBody>
          <a:bodyPr/>
          <a:lstStyle/>
          <a:p>
            <a:fld id="{BB67528C-B907-4F40-9AB2-D67024E40EAF}" type="slidenum">
              <a:rPr lang="en-IN" smtClean="0"/>
              <a:t>5</a:t>
            </a:fld>
            <a:endParaRPr lang="en-IN"/>
          </a:p>
        </p:txBody>
      </p:sp>
    </p:spTree>
    <p:extLst>
      <p:ext uri="{BB962C8B-B14F-4D97-AF65-F5344CB8AC3E}">
        <p14:creationId xmlns:p14="http://schemas.microsoft.com/office/powerpoint/2010/main" val="378874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Multichannel publishing </a:t>
            </a:r>
            <a:r>
              <a:rPr lang="en-IN" sz="1200" b="0" i="0" kern="1200" dirty="0">
                <a:solidFill>
                  <a:schemeClr val="tx1"/>
                </a:solidFill>
                <a:effectLst/>
                <a:latin typeface="+mn-lt"/>
                <a:ea typeface="+mn-ea"/>
                <a:cs typeface="+mn-cs"/>
              </a:rPr>
              <a:t>- delivering a publication to your readers in many ways at the same time.</a:t>
            </a:r>
          </a:p>
          <a:p>
            <a:r>
              <a:rPr lang="en-IN" sz="1200" b="0" i="0" kern="1200" dirty="0">
                <a:solidFill>
                  <a:schemeClr val="tx1"/>
                </a:solidFill>
                <a:effectLst/>
                <a:latin typeface="+mn-lt"/>
                <a:ea typeface="+mn-ea"/>
                <a:cs typeface="+mn-cs"/>
              </a:rPr>
              <a:t>Some people might read your content in a book or a manual, while others might read your content on mobile phones, tablet computers, or Web sites. Visually impaired people might have access to your content through Braille or voice translation devices. Therefore, you need to publish your content in multiple ways through print and digital publishing methods to reach all of these readers.</a:t>
            </a:r>
          </a:p>
          <a:p>
            <a:r>
              <a:rPr lang="en-IN" sz="1200" b="1" i="0" kern="1200" dirty="0">
                <a:solidFill>
                  <a:schemeClr val="tx1"/>
                </a:solidFill>
                <a:effectLst/>
                <a:latin typeface="+mn-lt"/>
                <a:ea typeface="+mn-ea"/>
                <a:cs typeface="+mn-cs"/>
              </a:rPr>
              <a:t>DAM</a:t>
            </a:r>
            <a:r>
              <a:rPr lang="en-IN" sz="1200" b="0" i="0" kern="1200" dirty="0">
                <a:solidFill>
                  <a:schemeClr val="tx1"/>
                </a:solidFill>
                <a:effectLst/>
                <a:latin typeface="+mn-lt"/>
                <a:ea typeface="+mn-ea"/>
                <a:cs typeface="+mn-cs"/>
              </a:rPr>
              <a:t> - System organizes content such as documents, pictures and videos, but in the form of media files. When CMS and DAM are integrated, the media library of the CMS is usually replaced by an Asset Browser that accesses content directly from the DAM system.</a:t>
            </a: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67528C-B907-4F40-9AB2-D67024E40EAF}" type="slidenum">
              <a:rPr lang="en-IN" smtClean="0"/>
              <a:t>7</a:t>
            </a:fld>
            <a:endParaRPr lang="en-IN"/>
          </a:p>
        </p:txBody>
      </p:sp>
    </p:spTree>
    <p:extLst>
      <p:ext uri="{BB962C8B-B14F-4D97-AF65-F5344CB8AC3E}">
        <p14:creationId xmlns:p14="http://schemas.microsoft.com/office/powerpoint/2010/main" val="311548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8</a:t>
            </a:fld>
            <a:endParaRPr lang="en-IN"/>
          </a:p>
        </p:txBody>
      </p:sp>
    </p:spTree>
    <p:extLst>
      <p:ext uri="{BB962C8B-B14F-4D97-AF65-F5344CB8AC3E}">
        <p14:creationId xmlns:p14="http://schemas.microsoft.com/office/powerpoint/2010/main" val="151890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Workflow is the series of activities that are necessary to complete a task.</a:t>
            </a:r>
          </a:p>
          <a:p>
            <a:r>
              <a:rPr lang="en-IN" sz="1200" b="0" i="0" kern="1200" dirty="0">
                <a:solidFill>
                  <a:schemeClr val="tx1"/>
                </a:solidFill>
                <a:effectLst/>
                <a:latin typeface="+mn-lt"/>
                <a:ea typeface="+mn-ea"/>
                <a:cs typeface="+mn-cs"/>
              </a:rPr>
              <a:t>Each step in a workflow has a specific step before it and a specific step after it, with the exception of the first step.</a:t>
            </a:r>
          </a:p>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10</a:t>
            </a:fld>
            <a:endParaRPr lang="en-IN"/>
          </a:p>
        </p:txBody>
      </p:sp>
    </p:spTree>
    <p:extLst>
      <p:ext uri="{BB962C8B-B14F-4D97-AF65-F5344CB8AC3E}">
        <p14:creationId xmlns:p14="http://schemas.microsoft.com/office/powerpoint/2010/main" val="3992112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Web content management system</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WCMS</a:t>
            </a:r>
            <a:r>
              <a:rPr lang="en-IN" sz="1200" b="0" i="0" kern="1200" dirty="0">
                <a:solidFill>
                  <a:schemeClr val="tx1"/>
                </a:solidFill>
                <a:effectLst/>
                <a:latin typeface="+mn-lt"/>
                <a:ea typeface="+mn-ea"/>
                <a:cs typeface="+mn-cs"/>
              </a:rPr>
              <a:t>)</a:t>
            </a:r>
            <a:r>
              <a:rPr lang="en-IN" sz="1200" b="0" i="0" u="none" strike="noStrike" kern="1200" baseline="30000" dirty="0">
                <a:solidFill>
                  <a:schemeClr val="tx1"/>
                </a:solidFill>
                <a:effectLst/>
                <a:latin typeface="+mn-lt"/>
                <a:ea typeface="+mn-ea"/>
                <a:cs typeface="+mn-cs"/>
                <a:hlinkClick r:id="rId3"/>
              </a:rPr>
              <a:t>[1]</a:t>
            </a:r>
            <a:r>
              <a:rPr lang="en-IN" sz="1200" b="0" i="0" kern="1200" dirty="0">
                <a:solidFill>
                  <a:schemeClr val="tx1"/>
                </a:solidFill>
                <a:effectLst/>
                <a:latin typeface="+mn-lt"/>
                <a:ea typeface="+mn-ea"/>
                <a:cs typeface="+mn-cs"/>
              </a:rPr>
              <a:t> is a software system that provides </a:t>
            </a:r>
            <a:r>
              <a:rPr lang="en-IN" sz="1200" b="0" i="0" u="none" strike="noStrike" kern="1200" dirty="0">
                <a:solidFill>
                  <a:schemeClr val="tx1"/>
                </a:solidFill>
                <a:effectLst/>
                <a:latin typeface="+mn-lt"/>
                <a:ea typeface="+mn-ea"/>
                <a:cs typeface="+mn-cs"/>
                <a:hlinkClick r:id="rId4" tooltip="Website"/>
              </a:rPr>
              <a:t>website</a:t>
            </a:r>
            <a:r>
              <a:rPr lang="en-IN" sz="1200" b="0" i="0" kern="1200" dirty="0">
                <a:solidFill>
                  <a:schemeClr val="tx1"/>
                </a:solidFill>
                <a:effectLst/>
                <a:latin typeface="+mn-lt"/>
                <a:ea typeface="+mn-ea"/>
                <a:cs typeface="+mn-cs"/>
              </a:rPr>
              <a:t> authoring, collaboration, and administration tools designed to allow users with little knowledge of web </a:t>
            </a:r>
            <a:r>
              <a:rPr lang="en-IN" sz="1200" b="0" i="0" u="none" strike="noStrike" kern="1200" dirty="0">
                <a:solidFill>
                  <a:schemeClr val="tx1"/>
                </a:solidFill>
                <a:effectLst/>
                <a:latin typeface="+mn-lt"/>
                <a:ea typeface="+mn-ea"/>
                <a:cs typeface="+mn-cs"/>
                <a:hlinkClick r:id="rId5" tooltip="Programming language"/>
              </a:rPr>
              <a:t>programming languages</a:t>
            </a:r>
            <a:r>
              <a:rPr lang="en-IN" sz="1200" b="0" i="0" kern="1200" dirty="0">
                <a:solidFill>
                  <a:schemeClr val="tx1"/>
                </a:solidFill>
                <a:effectLst/>
                <a:latin typeface="+mn-lt"/>
                <a:ea typeface="+mn-ea"/>
                <a:cs typeface="+mn-cs"/>
              </a:rPr>
              <a:t> or </a:t>
            </a:r>
            <a:r>
              <a:rPr lang="en-IN" sz="1200" b="0" i="0" u="none" strike="noStrike" kern="1200" dirty="0" err="1">
                <a:solidFill>
                  <a:schemeClr val="tx1"/>
                </a:solidFill>
                <a:effectLst/>
                <a:latin typeface="+mn-lt"/>
                <a:ea typeface="+mn-ea"/>
                <a:cs typeface="+mn-cs"/>
                <a:hlinkClick r:id="rId6" tooltip="Markup language"/>
              </a:rPr>
              <a:t>markup</a:t>
            </a:r>
            <a:r>
              <a:rPr lang="en-IN" sz="1200" b="0" i="0" u="none" strike="noStrike" kern="1200" dirty="0">
                <a:solidFill>
                  <a:schemeClr val="tx1"/>
                </a:solidFill>
                <a:effectLst/>
                <a:latin typeface="+mn-lt"/>
                <a:ea typeface="+mn-ea"/>
                <a:cs typeface="+mn-cs"/>
                <a:hlinkClick r:id="rId6" tooltip="Markup language"/>
              </a:rPr>
              <a:t> languages</a:t>
            </a:r>
            <a:r>
              <a:rPr lang="en-IN" sz="1200" b="0" i="0" kern="1200" dirty="0">
                <a:solidFill>
                  <a:schemeClr val="tx1"/>
                </a:solidFill>
                <a:effectLst/>
                <a:latin typeface="+mn-lt"/>
                <a:ea typeface="+mn-ea"/>
                <a:cs typeface="+mn-cs"/>
              </a:rPr>
              <a:t> to create and manage website content with relative ease.</a:t>
            </a:r>
          </a:p>
          <a:p>
            <a:r>
              <a:rPr lang="en-IN" sz="1200" b="1" i="0" u="none" strike="noStrike" kern="1200" dirty="0">
                <a:solidFill>
                  <a:schemeClr val="tx1"/>
                </a:solidFill>
                <a:effectLst/>
                <a:latin typeface="+mn-lt"/>
                <a:ea typeface="+mn-ea"/>
                <a:cs typeface="+mn-cs"/>
              </a:rPr>
              <a:t>Document Management</a:t>
            </a:r>
            <a:r>
              <a:rPr lang="en-IN" sz="1200" b="0" i="0" kern="1200" dirty="0">
                <a:solidFill>
                  <a:schemeClr val="tx1"/>
                </a:solidFill>
                <a:effectLst/>
                <a:latin typeface="+mn-lt"/>
                <a:ea typeface="+mn-ea"/>
                <a:cs typeface="+mn-cs"/>
              </a:rPr>
              <a:t> involves the day-to-day capture, storage, modification and sharing of physical and/or digital files within an organization.</a:t>
            </a:r>
          </a:p>
          <a:p>
            <a:r>
              <a:rPr lang="en-IN" sz="1200" b="1" i="0" u="none" strike="noStrike" kern="1200" dirty="0">
                <a:solidFill>
                  <a:schemeClr val="tx1"/>
                </a:solidFill>
                <a:effectLst/>
                <a:latin typeface="+mn-lt"/>
                <a:ea typeface="+mn-ea"/>
                <a:cs typeface="+mn-cs"/>
              </a:rPr>
              <a:t>Records management </a:t>
            </a:r>
            <a:r>
              <a:rPr lang="en-IN" sz="1200" b="0" i="0" kern="1200" dirty="0">
                <a:solidFill>
                  <a:schemeClr val="tx1"/>
                </a:solidFill>
                <a:effectLst/>
                <a:latin typeface="+mn-lt"/>
                <a:ea typeface="+mn-ea"/>
                <a:cs typeface="+mn-cs"/>
              </a:rPr>
              <a:t>establishes policies and standards for maintaining diverse types of records. Some, but not all, documents within an organization become records.</a:t>
            </a:r>
          </a:p>
          <a:p>
            <a:r>
              <a:rPr lang="en-IN" sz="1200" b="0" i="0" kern="1200" dirty="0">
                <a:solidFill>
                  <a:schemeClr val="tx1"/>
                </a:solidFill>
                <a:effectLst/>
                <a:latin typeface="+mn-lt"/>
                <a:ea typeface="+mn-ea"/>
                <a:cs typeface="+mn-cs"/>
              </a:rPr>
              <a:t>Retention period - Number of years prescribed by a law for which certain records must be kept before their final disposition.</a:t>
            </a:r>
          </a:p>
          <a:p>
            <a:r>
              <a:rPr lang="en-IN" sz="1200" b="1" i="0" kern="1200" dirty="0">
                <a:solidFill>
                  <a:schemeClr val="tx1"/>
                </a:solidFill>
                <a:effectLst/>
                <a:latin typeface="+mn-lt"/>
                <a:ea typeface="+mn-ea"/>
                <a:cs typeface="+mn-cs"/>
              </a:rPr>
              <a:t>Portal Content Management </a:t>
            </a:r>
            <a:r>
              <a:rPr lang="en-IN" sz="1200" b="0" i="0" kern="1200" dirty="0">
                <a:solidFill>
                  <a:schemeClr val="tx1"/>
                </a:solidFill>
                <a:effectLst/>
                <a:latin typeface="+mn-lt"/>
                <a:ea typeface="+mn-ea"/>
                <a:cs typeface="+mn-cs"/>
              </a:rPr>
              <a:t>– is a framework for aggregating and integrating information,</a:t>
            </a:r>
            <a:r>
              <a:rPr lang="en-IN" sz="1200" b="0" i="0" kern="1200" baseline="0" dirty="0">
                <a:solidFill>
                  <a:schemeClr val="tx1"/>
                </a:solidFill>
                <a:effectLst/>
                <a:latin typeface="+mn-lt"/>
                <a:ea typeface="+mn-ea"/>
                <a:cs typeface="+mn-cs"/>
              </a:rPr>
              <a:t> people and processes across an organization. </a:t>
            </a:r>
            <a:r>
              <a:rPr lang="en-IN" sz="1200" b="0" i="0" kern="1200" dirty="0">
                <a:solidFill>
                  <a:schemeClr val="tx1"/>
                </a:solidFill>
                <a:effectLst/>
                <a:latin typeface="+mn-lt"/>
                <a:ea typeface="+mn-ea"/>
                <a:cs typeface="+mn-cs"/>
              </a:rPr>
              <a:t>As an example, when we think of an intranet portal, we might think about how to provide self-service access to our human resource and payroll system, which allows a user to update their benefit information and submit changes to their payroll tax withholding.  At the same time, we need to display content such as a policy or help on the page. So our main focus is to surface and integrate those </a:t>
            </a:r>
            <a:r>
              <a:rPr lang="en-IN" sz="1200" b="0" i="1" kern="1200" dirty="0">
                <a:solidFill>
                  <a:schemeClr val="tx1"/>
                </a:solidFill>
                <a:effectLst/>
                <a:latin typeface="+mn-lt"/>
                <a:ea typeface="+mn-ea"/>
                <a:cs typeface="+mn-cs"/>
              </a:rPr>
              <a:t>applications</a:t>
            </a:r>
            <a:r>
              <a:rPr lang="en-IN" sz="1200" b="0" i="0" kern="1200" dirty="0">
                <a:solidFill>
                  <a:schemeClr val="tx1"/>
                </a:solidFill>
                <a:effectLst/>
                <a:latin typeface="+mn-lt"/>
                <a:ea typeface="+mn-ea"/>
                <a:cs typeface="+mn-cs"/>
              </a:rPr>
              <a:t>, but we also want to include some placeholders for content. </a:t>
            </a:r>
            <a:r>
              <a:rPr lang="en-IN" sz="1200" b="1" i="0" kern="1200" dirty="0">
                <a:solidFill>
                  <a:schemeClr val="tx1"/>
                </a:solidFill>
                <a:effectLst/>
                <a:latin typeface="+mn-lt"/>
                <a:ea typeface="+mn-ea"/>
                <a:cs typeface="+mn-cs"/>
              </a:rPr>
              <a:t>https://india.gov.in/  </a:t>
            </a:r>
            <a:endParaRPr lang="en-IN" b="1" dirty="0"/>
          </a:p>
        </p:txBody>
      </p:sp>
      <p:sp>
        <p:nvSpPr>
          <p:cNvPr id="4" name="Slide Number Placeholder 3"/>
          <p:cNvSpPr>
            <a:spLocks noGrp="1"/>
          </p:cNvSpPr>
          <p:nvPr>
            <p:ph type="sldNum" sz="quarter" idx="10"/>
          </p:nvPr>
        </p:nvSpPr>
        <p:spPr/>
        <p:txBody>
          <a:bodyPr/>
          <a:lstStyle/>
          <a:p>
            <a:fld id="{BB67528C-B907-4F40-9AB2-D67024E40EAF}" type="slidenum">
              <a:rPr lang="en-IN" smtClean="0"/>
              <a:t>11</a:t>
            </a:fld>
            <a:endParaRPr lang="en-IN"/>
          </a:p>
        </p:txBody>
      </p:sp>
    </p:spTree>
    <p:extLst>
      <p:ext uri="{BB962C8B-B14F-4D97-AF65-F5344CB8AC3E}">
        <p14:creationId xmlns:p14="http://schemas.microsoft.com/office/powerpoint/2010/main" val="344458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12</a:t>
            </a:fld>
            <a:endParaRPr lang="en-IN"/>
          </a:p>
        </p:txBody>
      </p:sp>
    </p:spTree>
    <p:extLst>
      <p:ext uri="{BB962C8B-B14F-4D97-AF65-F5344CB8AC3E}">
        <p14:creationId xmlns:p14="http://schemas.microsoft.com/office/powerpoint/2010/main" val="402242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13</a:t>
            </a:fld>
            <a:endParaRPr lang="en-IN"/>
          </a:p>
        </p:txBody>
      </p:sp>
    </p:spTree>
    <p:extLst>
      <p:ext uri="{BB962C8B-B14F-4D97-AF65-F5344CB8AC3E}">
        <p14:creationId xmlns:p14="http://schemas.microsoft.com/office/powerpoint/2010/main" val="6790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67528C-B907-4F40-9AB2-D67024E40EAF}" type="slidenum">
              <a:rPr lang="en-IN" smtClean="0"/>
              <a:t>14</a:t>
            </a:fld>
            <a:endParaRPr lang="en-IN"/>
          </a:p>
        </p:txBody>
      </p:sp>
    </p:spTree>
    <p:extLst>
      <p:ext uri="{BB962C8B-B14F-4D97-AF65-F5344CB8AC3E}">
        <p14:creationId xmlns:p14="http://schemas.microsoft.com/office/powerpoint/2010/main" val="111278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1957D-1005-46BE-A013-66AAC01EF13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203778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1957D-1005-46BE-A013-66AAC01EF131}"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335599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1957D-1005-46BE-A013-66AAC01EF131}"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157337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1957D-1005-46BE-A013-66AAC01EF13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339313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01957D-1005-46BE-A013-66AAC01EF131}"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322477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401957D-1005-46BE-A013-66AAC01EF131}" type="datetimeFigureOut">
              <a:rPr lang="en-IN" smtClean="0"/>
              <a:t>11-07-2017</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59832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401957D-1005-46BE-A013-66AAC01EF131}" type="datetimeFigureOut">
              <a:rPr lang="en-IN" smtClean="0"/>
              <a:t>11-07-2017</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153539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401957D-1005-46BE-A013-66AAC01EF131}" type="datetimeFigureOut">
              <a:rPr lang="en-IN" smtClean="0"/>
              <a:t>11-07-2017</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82517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01957D-1005-46BE-A013-66AAC01EF131}"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157688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401957D-1005-46BE-A013-66AAC01EF131}" type="datetimeFigureOut">
              <a:rPr lang="en-IN" smtClean="0"/>
              <a:t>11-07-2017</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65918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401957D-1005-46BE-A013-66AAC01EF131}" type="datetimeFigureOut">
              <a:rPr lang="en-IN" smtClean="0"/>
              <a:t>11-07-2017</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5A5BD185-D7AC-4CB0-A376-7E7185C96A72}" type="slidenum">
              <a:rPr lang="en-IN" smtClean="0"/>
              <a:t>‹#›</a:t>
            </a:fld>
            <a:endParaRPr lang="en-IN"/>
          </a:p>
        </p:txBody>
      </p:sp>
    </p:spTree>
    <p:extLst>
      <p:ext uri="{BB962C8B-B14F-4D97-AF65-F5344CB8AC3E}">
        <p14:creationId xmlns:p14="http://schemas.microsoft.com/office/powerpoint/2010/main" val="200644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401957D-1005-46BE-A013-66AAC01EF131}" type="datetimeFigureOut">
              <a:rPr lang="en-IN" smtClean="0"/>
              <a:t>11-07-2017</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A5BD185-D7AC-4CB0-A376-7E7185C96A72}" type="slidenum">
              <a:rPr lang="en-IN" smtClean="0"/>
              <a:t>‹#›</a:t>
            </a:fld>
            <a:endParaRPr lang="en-IN"/>
          </a:p>
        </p:txBody>
      </p:sp>
    </p:spTree>
    <p:extLst>
      <p:ext uri="{BB962C8B-B14F-4D97-AF65-F5344CB8AC3E}">
        <p14:creationId xmlns:p14="http://schemas.microsoft.com/office/powerpoint/2010/main" val="903890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jpe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dirty="0">
                <a:latin typeface="Arial" panose="020B0604020202020204" pitchFamily="34" charset="0"/>
                <a:cs typeface="Arial" panose="020B0604020202020204" pitchFamily="34" charset="0"/>
              </a:rPr>
              <a:t>CMS</a:t>
            </a:r>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2418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latin typeface="Arial" panose="020B0604020202020204" pitchFamily="34" charset="0"/>
                <a:cs typeface="Arial" panose="020B0604020202020204" pitchFamily="34" charset="0"/>
              </a:rPr>
              <a:t>CMS Workflow</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11880" y="807720"/>
            <a:ext cx="8229600" cy="5455920"/>
          </a:xfrm>
        </p:spPr>
        <p:txBody>
          <a:bodyPr/>
          <a:lstStyle/>
          <a:p>
            <a:endParaRPr lang="en-IN" dirty="0"/>
          </a:p>
        </p:txBody>
      </p:sp>
      <p:sp>
        <p:nvSpPr>
          <p:cNvPr id="27" name="AutoShape 4"/>
          <p:cNvSpPr>
            <a:spLocks noChangeArrowheads="1"/>
          </p:cNvSpPr>
          <p:nvPr/>
        </p:nvSpPr>
        <p:spPr bwMode="auto">
          <a:xfrm>
            <a:off x="3611880" y="807720"/>
            <a:ext cx="8229600" cy="5888048"/>
          </a:xfrm>
          <a:prstGeom prst="flowChartProcess">
            <a:avLst/>
          </a:prstGeom>
          <a:gradFill rotWithShape="0">
            <a:gsLst>
              <a:gs pos="0">
                <a:srgbClr val="E8E8E8"/>
              </a:gs>
              <a:gs pos="100000">
                <a:srgbClr val="F7F7F7"/>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8" name="AutoShape 5"/>
          <p:cNvSpPr>
            <a:spLocks noChangeArrowheads="1"/>
          </p:cNvSpPr>
          <p:nvPr/>
        </p:nvSpPr>
        <p:spPr bwMode="auto">
          <a:xfrm>
            <a:off x="4335780" y="1347865"/>
            <a:ext cx="1563677" cy="685800"/>
          </a:xfrm>
          <a:prstGeom prst="roundRect">
            <a:avLst>
              <a:gd name="adj" fmla="val 22222"/>
            </a:avLst>
          </a:prstGeom>
          <a:solidFill>
            <a:srgbClr val="A6C8EB"/>
          </a:solidFill>
          <a:ln w="9525">
            <a:solidFill>
              <a:srgbClr val="517294"/>
            </a:solidFill>
            <a:round/>
            <a:headEnd/>
            <a:tailEnd/>
          </a:ln>
          <a:effectLst>
            <a:outerShdw dist="63500" dir="3187806" algn="ctr" rotWithShape="0">
              <a:srgbClr val="A9A9A9">
                <a:alpha val="50000"/>
              </a:srgbClr>
            </a:outerShdw>
          </a:effectLst>
        </p:spPr>
        <p:txBody>
          <a:bodyPr wrap="none" anchor="ctr"/>
          <a:lstStyle/>
          <a:p>
            <a:pPr algn="ctr" eaLnBrk="0" hangingPunct="0"/>
            <a:r>
              <a:rPr lang="en-US" altLang="en-US" sz="1100" dirty="0">
                <a:latin typeface="Tahoma" panose="020B0604030504040204" pitchFamily="34" charset="0"/>
              </a:rPr>
              <a:t>Login in the CMS</a:t>
            </a:r>
            <a:endParaRPr lang="en-US" altLang="en-US" dirty="0"/>
          </a:p>
        </p:txBody>
      </p:sp>
      <p:cxnSp>
        <p:nvCxnSpPr>
          <p:cNvPr id="29" name="AutoShape 6"/>
          <p:cNvCxnSpPr>
            <a:cxnSpLocks noChangeShapeType="1"/>
          </p:cNvCxnSpPr>
          <p:nvPr/>
        </p:nvCxnSpPr>
        <p:spPr bwMode="auto">
          <a:xfrm>
            <a:off x="7917180" y="2033665"/>
            <a:ext cx="0" cy="45720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8"/>
          <p:cNvSpPr>
            <a:spLocks noChangeArrowheads="1"/>
          </p:cNvSpPr>
          <p:nvPr/>
        </p:nvSpPr>
        <p:spPr bwMode="auto">
          <a:xfrm>
            <a:off x="7002780" y="1347865"/>
            <a:ext cx="1563677" cy="6858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a:latin typeface="Tahoma" panose="020B0604030504040204" pitchFamily="34" charset="0"/>
              </a:rPr>
              <a:t>Choose a website</a:t>
            </a:r>
          </a:p>
          <a:p>
            <a:pPr algn="ctr" eaLnBrk="0" hangingPunct="0"/>
            <a:r>
              <a:rPr lang="en-US" altLang="en-US" sz="1100">
                <a:latin typeface="Tahoma" panose="020B0604030504040204" pitchFamily="34" charset="0"/>
              </a:rPr>
              <a:t>from the weblist</a:t>
            </a:r>
            <a:endParaRPr lang="en-US" altLang="en-US"/>
          </a:p>
        </p:txBody>
      </p:sp>
      <p:cxnSp>
        <p:nvCxnSpPr>
          <p:cNvPr id="32" name="AutoShape 9"/>
          <p:cNvCxnSpPr>
            <a:cxnSpLocks noChangeShapeType="1"/>
          </p:cNvCxnSpPr>
          <p:nvPr/>
        </p:nvCxnSpPr>
        <p:spPr bwMode="auto">
          <a:xfrm>
            <a:off x="6050280" y="1728865"/>
            <a:ext cx="852914"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10"/>
          <p:cNvSpPr>
            <a:spLocks noChangeArrowheads="1"/>
          </p:cNvSpPr>
          <p:nvPr/>
        </p:nvSpPr>
        <p:spPr bwMode="auto">
          <a:xfrm>
            <a:off x="9593580" y="1043065"/>
            <a:ext cx="1847981" cy="13716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sz="1100">
                <a:latin typeface="Tahoma" panose="020B0604030504040204" pitchFamily="34" charset="0"/>
              </a:rPr>
              <a:t>1. Edit Web site properties</a:t>
            </a:r>
          </a:p>
          <a:p>
            <a:pPr eaLnBrk="0" hangingPunct="0"/>
            <a:r>
              <a:rPr lang="en-US" altLang="en-US" sz="1100">
                <a:latin typeface="Tahoma" panose="020B0604030504040204" pitchFamily="34" charset="0"/>
              </a:rPr>
              <a:t>2. Preview a site</a:t>
            </a:r>
          </a:p>
          <a:p>
            <a:pPr eaLnBrk="0" hangingPunct="0"/>
            <a:r>
              <a:rPr lang="en-US" altLang="en-US" sz="1100">
                <a:latin typeface="Tahoma" panose="020B0604030504040204" pitchFamily="34" charset="0"/>
              </a:rPr>
              <a:t>3. If administrator, set the</a:t>
            </a:r>
          </a:p>
          <a:p>
            <a:pPr eaLnBrk="0" hangingPunct="0"/>
            <a:r>
              <a:rPr lang="en-US" altLang="en-US" sz="1100">
                <a:latin typeface="Tahoma" panose="020B0604030504040204" pitchFamily="34" charset="0"/>
              </a:rPr>
              <a:t>access rights for different </a:t>
            </a:r>
          </a:p>
          <a:p>
            <a:pPr eaLnBrk="0" hangingPunct="0"/>
            <a:r>
              <a:rPr lang="en-US" altLang="en-US" sz="1100">
                <a:latin typeface="Tahoma" panose="020B0604030504040204" pitchFamily="34" charset="0"/>
              </a:rPr>
              <a:t>users</a:t>
            </a:r>
          </a:p>
        </p:txBody>
      </p:sp>
      <p:cxnSp>
        <p:nvCxnSpPr>
          <p:cNvPr id="34" name="AutoShape 11"/>
          <p:cNvCxnSpPr>
            <a:cxnSpLocks noChangeShapeType="1"/>
          </p:cNvCxnSpPr>
          <p:nvPr/>
        </p:nvCxnSpPr>
        <p:spPr bwMode="auto">
          <a:xfrm>
            <a:off x="8679180" y="1728865"/>
            <a:ext cx="827742"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12"/>
          <p:cNvSpPr>
            <a:spLocks noChangeArrowheads="1"/>
          </p:cNvSpPr>
          <p:nvPr/>
        </p:nvSpPr>
        <p:spPr bwMode="auto">
          <a:xfrm>
            <a:off x="7002780" y="2490865"/>
            <a:ext cx="1563677" cy="9144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a:latin typeface="Tahoma" panose="020B0604030504040204" pitchFamily="34" charset="0"/>
              </a:rPr>
              <a:t>Choose a predefined </a:t>
            </a:r>
          </a:p>
          <a:p>
            <a:pPr algn="ctr" eaLnBrk="0" hangingPunct="0"/>
            <a:r>
              <a:rPr lang="en-US" altLang="en-US" sz="1100">
                <a:latin typeface="Tahoma" panose="020B0604030504040204" pitchFamily="34" charset="0"/>
              </a:rPr>
              <a:t>workflow</a:t>
            </a:r>
          </a:p>
          <a:p>
            <a:pPr algn="ctr" eaLnBrk="0" hangingPunct="0"/>
            <a:r>
              <a:rPr lang="en-US" altLang="en-US" sz="1100">
                <a:latin typeface="Tahoma" panose="020B0604030504040204" pitchFamily="34" charset="0"/>
              </a:rPr>
              <a:t>OR</a:t>
            </a:r>
          </a:p>
          <a:p>
            <a:pPr algn="ctr" eaLnBrk="0" hangingPunct="0"/>
            <a:r>
              <a:rPr lang="en-US" altLang="en-US" sz="1100">
                <a:latin typeface="Tahoma" panose="020B0604030504040204" pitchFamily="34" charset="0"/>
              </a:rPr>
              <a:t>Create a new workflow</a:t>
            </a:r>
            <a:endParaRPr lang="en-US" altLang="en-US"/>
          </a:p>
        </p:txBody>
      </p:sp>
      <p:sp>
        <p:nvSpPr>
          <p:cNvPr id="36" name="AutoShape 13"/>
          <p:cNvSpPr>
            <a:spLocks noChangeArrowheads="1"/>
          </p:cNvSpPr>
          <p:nvPr/>
        </p:nvSpPr>
        <p:spPr bwMode="auto">
          <a:xfrm>
            <a:off x="9631680" y="3633865"/>
            <a:ext cx="1563677" cy="990600"/>
          </a:xfrm>
          <a:prstGeom prst="roundRect">
            <a:avLst>
              <a:gd name="adj" fmla="val 22222"/>
            </a:avLst>
          </a:prstGeom>
          <a:solidFill>
            <a:srgbClr val="A6C8EB"/>
          </a:solidFill>
          <a:ln w="9525">
            <a:solidFill>
              <a:srgbClr val="517294"/>
            </a:solidFill>
            <a:round/>
            <a:headEnd/>
            <a:tailEnd/>
          </a:ln>
          <a:effectLst>
            <a:outerShdw dist="63500" dir="3187806" algn="ctr" rotWithShape="0">
              <a:srgbClr val="A9A9A9">
                <a:alpha val="50000"/>
              </a:srgbClr>
            </a:outerShdw>
          </a:effectLst>
        </p:spPr>
        <p:txBody>
          <a:bodyPr wrap="none" anchor="ctr"/>
          <a:lstStyle/>
          <a:p>
            <a:pPr algn="ctr" eaLnBrk="0" hangingPunct="0"/>
            <a:r>
              <a:rPr lang="en-US" altLang="en-US" sz="1100">
                <a:latin typeface="Tahoma" panose="020B0604030504040204" pitchFamily="34" charset="0"/>
              </a:rPr>
              <a:t>Adding new pages in a </a:t>
            </a:r>
          </a:p>
          <a:p>
            <a:pPr algn="ctr" eaLnBrk="0" hangingPunct="0"/>
            <a:r>
              <a:rPr lang="en-US" altLang="en-US" sz="1100">
                <a:latin typeface="Tahoma" panose="020B0604030504040204" pitchFamily="34" charset="0"/>
              </a:rPr>
              <a:t>Section of a web site </a:t>
            </a:r>
          </a:p>
          <a:p>
            <a:pPr algn="ctr" eaLnBrk="0" hangingPunct="0"/>
            <a:r>
              <a:rPr lang="en-US" altLang="en-US" sz="1100">
                <a:latin typeface="Tahoma" panose="020B0604030504040204" pitchFamily="34" charset="0"/>
              </a:rPr>
              <a:t>after creating the </a:t>
            </a:r>
          </a:p>
          <a:p>
            <a:pPr algn="ctr" eaLnBrk="0" hangingPunct="0"/>
            <a:r>
              <a:rPr lang="en-US" altLang="en-US" sz="1100">
                <a:latin typeface="Tahoma" panose="020B0604030504040204" pitchFamily="34" charset="0"/>
              </a:rPr>
              <a:t>index page</a:t>
            </a:r>
            <a:endParaRPr lang="en-US" altLang="en-US"/>
          </a:p>
        </p:txBody>
      </p:sp>
      <p:sp>
        <p:nvSpPr>
          <p:cNvPr id="37" name="AutoShape 14"/>
          <p:cNvSpPr>
            <a:spLocks noChangeArrowheads="1"/>
          </p:cNvSpPr>
          <p:nvPr/>
        </p:nvSpPr>
        <p:spPr bwMode="auto">
          <a:xfrm>
            <a:off x="4373880" y="3786265"/>
            <a:ext cx="1563677" cy="8382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a:latin typeface="Tahoma" panose="020B0604030504040204" pitchFamily="34" charset="0"/>
              </a:rPr>
              <a:t>Create sections for </a:t>
            </a:r>
          </a:p>
          <a:p>
            <a:pPr algn="ctr" eaLnBrk="0" hangingPunct="0"/>
            <a:r>
              <a:rPr lang="en-US" altLang="en-US" sz="1100">
                <a:latin typeface="Tahoma" panose="020B0604030504040204" pitchFamily="34" charset="0"/>
              </a:rPr>
              <a:t>adding new content </a:t>
            </a:r>
          </a:p>
          <a:p>
            <a:pPr algn="ctr" eaLnBrk="0" hangingPunct="0"/>
            <a:r>
              <a:rPr lang="en-US" altLang="en-US" sz="1100">
                <a:latin typeface="Tahoma" panose="020B0604030504040204" pitchFamily="34" charset="0"/>
              </a:rPr>
              <a:t>in the site</a:t>
            </a:r>
            <a:endParaRPr lang="en-US" altLang="en-US"/>
          </a:p>
        </p:txBody>
      </p:sp>
      <p:cxnSp>
        <p:nvCxnSpPr>
          <p:cNvPr id="38" name="AutoShape 15"/>
          <p:cNvCxnSpPr>
            <a:cxnSpLocks noChangeShapeType="1"/>
          </p:cNvCxnSpPr>
          <p:nvPr/>
        </p:nvCxnSpPr>
        <p:spPr bwMode="auto">
          <a:xfrm>
            <a:off x="6050280" y="4243465"/>
            <a:ext cx="844030"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utoShape 16"/>
          <p:cNvSpPr>
            <a:spLocks noChangeArrowheads="1"/>
          </p:cNvSpPr>
          <p:nvPr/>
        </p:nvSpPr>
        <p:spPr bwMode="auto">
          <a:xfrm>
            <a:off x="6964680" y="3710065"/>
            <a:ext cx="1599215" cy="9906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eaLnBrk="0" hangingPunct="0"/>
            <a:r>
              <a:rPr lang="en-US" altLang="en-US" sz="1100">
                <a:latin typeface="Tahoma" panose="020B0604030504040204" pitchFamily="34" charset="0"/>
              </a:rPr>
              <a:t>Changing the order </a:t>
            </a:r>
          </a:p>
          <a:p>
            <a:pPr algn="ctr" eaLnBrk="0" hangingPunct="0"/>
            <a:r>
              <a:rPr lang="en-US" altLang="en-US" sz="1100">
                <a:latin typeface="Tahoma" panose="020B0604030504040204" pitchFamily="34" charset="0"/>
              </a:rPr>
              <a:t>of sections</a:t>
            </a:r>
          </a:p>
          <a:p>
            <a:pPr algn="ctr" eaLnBrk="0" hangingPunct="0"/>
            <a:r>
              <a:rPr lang="en-US" altLang="en-US" sz="1100">
                <a:latin typeface="Tahoma" panose="020B0604030504040204" pitchFamily="34" charset="0"/>
              </a:rPr>
              <a:t>OR</a:t>
            </a:r>
          </a:p>
          <a:p>
            <a:pPr algn="ctr" eaLnBrk="0" hangingPunct="0"/>
            <a:r>
              <a:rPr lang="en-US" altLang="en-US" sz="1100">
                <a:latin typeface="Tahoma" panose="020B0604030504040204" pitchFamily="34" charset="0"/>
              </a:rPr>
              <a:t>Changing the properties </a:t>
            </a:r>
          </a:p>
          <a:p>
            <a:pPr algn="ctr" eaLnBrk="0" hangingPunct="0"/>
            <a:r>
              <a:rPr lang="en-US" altLang="en-US" sz="1100">
                <a:latin typeface="Tahoma" panose="020B0604030504040204" pitchFamily="34" charset="0"/>
              </a:rPr>
              <a:t>of a section</a:t>
            </a:r>
          </a:p>
        </p:txBody>
      </p:sp>
      <p:cxnSp>
        <p:nvCxnSpPr>
          <p:cNvPr id="40" name="AutoShape 17"/>
          <p:cNvCxnSpPr>
            <a:cxnSpLocks noChangeShapeType="1"/>
          </p:cNvCxnSpPr>
          <p:nvPr/>
        </p:nvCxnSpPr>
        <p:spPr bwMode="auto">
          <a:xfrm>
            <a:off x="8679180" y="4243465"/>
            <a:ext cx="852914"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AutoShape 18"/>
          <p:cNvSpPr>
            <a:spLocks noChangeArrowheads="1"/>
          </p:cNvSpPr>
          <p:nvPr/>
        </p:nvSpPr>
        <p:spPr bwMode="auto">
          <a:xfrm>
            <a:off x="9631680" y="5120639"/>
            <a:ext cx="1563677" cy="9144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dirty="0">
                <a:latin typeface="Tahoma" panose="020B0604030504040204" pitchFamily="34" charset="0"/>
              </a:rPr>
              <a:t>Choose a predefined </a:t>
            </a:r>
          </a:p>
          <a:p>
            <a:pPr algn="ctr" eaLnBrk="0" hangingPunct="0"/>
            <a:r>
              <a:rPr lang="en-US" altLang="en-US" sz="1100" dirty="0">
                <a:latin typeface="Tahoma" panose="020B0604030504040204" pitchFamily="34" charset="0"/>
              </a:rPr>
              <a:t>template</a:t>
            </a:r>
          </a:p>
          <a:p>
            <a:pPr algn="ctr" eaLnBrk="0" hangingPunct="0"/>
            <a:r>
              <a:rPr lang="en-US" altLang="en-US" sz="1100" dirty="0">
                <a:latin typeface="Tahoma" panose="020B0604030504040204" pitchFamily="34" charset="0"/>
              </a:rPr>
              <a:t>OR</a:t>
            </a:r>
          </a:p>
          <a:p>
            <a:pPr algn="ctr" eaLnBrk="0" hangingPunct="0"/>
            <a:r>
              <a:rPr lang="en-US" altLang="en-US" sz="1100" dirty="0">
                <a:latin typeface="Tahoma" panose="020B0604030504040204" pitchFamily="34" charset="0"/>
              </a:rPr>
              <a:t>create a new template</a:t>
            </a:r>
            <a:endParaRPr lang="en-US" altLang="en-US" dirty="0"/>
          </a:p>
        </p:txBody>
      </p:sp>
      <p:sp>
        <p:nvSpPr>
          <p:cNvPr id="42" name="AutoShape 19"/>
          <p:cNvSpPr>
            <a:spLocks noChangeArrowheads="1"/>
          </p:cNvSpPr>
          <p:nvPr/>
        </p:nvSpPr>
        <p:spPr bwMode="auto">
          <a:xfrm>
            <a:off x="6982448" y="5234065"/>
            <a:ext cx="1563677" cy="6858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dirty="0">
                <a:latin typeface="Tahoma" panose="020B0604030504040204" pitchFamily="34" charset="0"/>
              </a:rPr>
              <a:t>Upload media files on </a:t>
            </a:r>
          </a:p>
          <a:p>
            <a:pPr algn="ctr" eaLnBrk="0" hangingPunct="0"/>
            <a:r>
              <a:rPr lang="en-US" altLang="en-US" sz="1100" dirty="0">
                <a:latin typeface="Tahoma" panose="020B0604030504040204" pitchFamily="34" charset="0"/>
              </a:rPr>
              <a:t>the Web server</a:t>
            </a:r>
            <a:endParaRPr lang="en-US" altLang="en-US" dirty="0"/>
          </a:p>
        </p:txBody>
      </p:sp>
      <p:sp>
        <p:nvSpPr>
          <p:cNvPr id="43" name="AutoShape 20"/>
          <p:cNvSpPr>
            <a:spLocks noChangeArrowheads="1"/>
          </p:cNvSpPr>
          <p:nvPr/>
        </p:nvSpPr>
        <p:spPr bwMode="auto">
          <a:xfrm>
            <a:off x="4373880" y="5234065"/>
            <a:ext cx="1563677" cy="685800"/>
          </a:xfrm>
          <a:prstGeom prst="roundRect">
            <a:avLst>
              <a:gd name="adj" fmla="val 22222"/>
            </a:avLst>
          </a:prstGeom>
          <a:solidFill>
            <a:srgbClr val="A6C8EB"/>
          </a:solidFill>
          <a:ln w="9525">
            <a:solidFill>
              <a:srgbClr val="517294"/>
            </a:solidFill>
            <a:round/>
            <a:headEnd/>
            <a:tailEnd/>
          </a:ln>
          <a:effectLst>
            <a:outerShdw dist="53882" dir="2700000" algn="ctr" rotWithShape="0">
              <a:srgbClr val="A9A9A9">
                <a:alpha val="50000"/>
              </a:srgbClr>
            </a:outerShdw>
          </a:effectLst>
        </p:spPr>
        <p:txBody>
          <a:bodyPr wrap="none" anchor="ctr"/>
          <a:lstStyle/>
          <a:p>
            <a:pPr algn="ctr" eaLnBrk="0" hangingPunct="0"/>
            <a:r>
              <a:rPr lang="en-US" altLang="en-US" sz="1100" dirty="0">
                <a:latin typeface="Tahoma" panose="020B0604030504040204" pitchFamily="34" charset="0"/>
              </a:rPr>
              <a:t>Display the content </a:t>
            </a:r>
          </a:p>
          <a:p>
            <a:pPr algn="ctr" eaLnBrk="0" hangingPunct="0"/>
            <a:r>
              <a:rPr lang="en-US" altLang="en-US" sz="1100" dirty="0">
                <a:latin typeface="Tahoma" panose="020B0604030504040204" pitchFamily="34" charset="0"/>
              </a:rPr>
              <a:t>on the screen</a:t>
            </a:r>
            <a:endParaRPr lang="en-US" altLang="en-US" dirty="0"/>
          </a:p>
        </p:txBody>
      </p:sp>
      <p:cxnSp>
        <p:nvCxnSpPr>
          <p:cNvPr id="44" name="AutoShape 21"/>
          <p:cNvCxnSpPr>
            <a:cxnSpLocks noChangeShapeType="1"/>
          </p:cNvCxnSpPr>
          <p:nvPr/>
        </p:nvCxnSpPr>
        <p:spPr bwMode="auto">
          <a:xfrm>
            <a:off x="10469880" y="4624465"/>
            <a:ext cx="0" cy="45720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3"/>
          <p:cNvCxnSpPr>
            <a:cxnSpLocks noChangeShapeType="1"/>
            <a:stCxn id="35" idx="1"/>
            <a:endCxn id="37" idx="0"/>
          </p:cNvCxnSpPr>
          <p:nvPr/>
        </p:nvCxnSpPr>
        <p:spPr bwMode="auto">
          <a:xfrm rot="10800000" flipV="1">
            <a:off x="5155720" y="2948065"/>
            <a:ext cx="1847061" cy="838200"/>
          </a:xfrm>
          <a:prstGeom prst="bentConnector2">
            <a:avLst/>
          </a:prstGeom>
          <a:noFill/>
          <a:ln w="95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p:cNvCxnSpPr>
            <a:cxnSpLocks noChangeShapeType="1"/>
          </p:cNvCxnSpPr>
          <p:nvPr/>
        </p:nvCxnSpPr>
        <p:spPr bwMode="auto">
          <a:xfrm flipH="1">
            <a:off x="6007844" y="5576965"/>
            <a:ext cx="895350"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7"/>
          <p:cNvCxnSpPr>
            <a:cxnSpLocks noChangeShapeType="1"/>
          </p:cNvCxnSpPr>
          <p:nvPr/>
        </p:nvCxnSpPr>
        <p:spPr bwMode="auto">
          <a:xfrm flipH="1">
            <a:off x="8648437" y="5607445"/>
            <a:ext cx="914400"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83106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dirty="0">
                <a:latin typeface="Arial" panose="020B0604020202020204" pitchFamily="34" charset="0"/>
                <a:cs typeface="Arial" panose="020B0604020202020204" pitchFamily="34" charset="0"/>
              </a:rPr>
              <a:t>So how come there are so many CMS solutions ?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GB" altLang="en-US" sz="2400" dirty="0">
                <a:latin typeface="Arial" panose="020B0604020202020204" pitchFamily="34" charset="0"/>
                <a:cs typeface="Arial" panose="020B0604020202020204" pitchFamily="34" charset="0"/>
              </a:rPr>
              <a:t>Given that there are many different types of digital content.…..it follows that there are many different types of CMS (some crossing over from one type to another) – these are the most common examples;</a:t>
            </a:r>
          </a:p>
          <a:p>
            <a:r>
              <a:rPr lang="en-GB" altLang="en-US" sz="2400" dirty="0">
                <a:latin typeface="Arial" panose="020B0604020202020204" pitchFamily="34" charset="0"/>
                <a:cs typeface="Arial" panose="020B0604020202020204" pitchFamily="34" charset="0"/>
              </a:rPr>
              <a:t>Web Content Management</a:t>
            </a:r>
          </a:p>
          <a:p>
            <a:r>
              <a:rPr lang="en-GB" altLang="en-US" sz="2400" dirty="0">
                <a:latin typeface="Arial" panose="020B0604020202020204" pitchFamily="34" charset="0"/>
                <a:cs typeface="Arial" panose="020B0604020202020204" pitchFamily="34" charset="0"/>
              </a:rPr>
              <a:t>Document Management</a:t>
            </a:r>
          </a:p>
          <a:p>
            <a:r>
              <a:rPr lang="en-GB" altLang="en-US" sz="2400" dirty="0">
                <a:latin typeface="Arial" panose="020B0604020202020204" pitchFamily="34" charset="0"/>
                <a:cs typeface="Arial" panose="020B0604020202020204" pitchFamily="34" charset="0"/>
              </a:rPr>
              <a:t>Records Management</a:t>
            </a:r>
          </a:p>
          <a:p>
            <a:r>
              <a:rPr lang="en-GB" altLang="en-US" sz="2400" dirty="0">
                <a:latin typeface="Arial" panose="020B0604020202020204" pitchFamily="34" charset="0"/>
                <a:cs typeface="Arial" panose="020B0604020202020204" pitchFamily="34" charset="0"/>
              </a:rPr>
              <a:t>Digital Asset Management</a:t>
            </a:r>
          </a:p>
          <a:p>
            <a:r>
              <a:rPr lang="en-GB" altLang="en-US" sz="2400" dirty="0">
                <a:latin typeface="Arial" panose="020B0604020202020204" pitchFamily="34" charset="0"/>
                <a:cs typeface="Arial" panose="020B0604020202020204" pitchFamily="34" charset="0"/>
              </a:rPr>
              <a:t>Portal Content Management</a:t>
            </a:r>
          </a:p>
          <a:p>
            <a:r>
              <a:rPr lang="en-GB" altLang="en-US" sz="2400" dirty="0">
                <a:latin typeface="Arial" panose="020B0604020202020204" pitchFamily="34" charset="0"/>
                <a:cs typeface="Arial" panose="020B0604020202020204" pitchFamily="34" charset="0"/>
              </a:rPr>
              <a:t>Enterprise Content Management (all of the above)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55547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Why do we need a CMS ?</a:t>
            </a:r>
          </a:p>
        </p:txBody>
      </p:sp>
      <p:sp>
        <p:nvSpPr>
          <p:cNvPr id="3" name="Content Placeholder 2"/>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Content of a website is rarely static</a:t>
            </a:r>
          </a:p>
          <a:p>
            <a:r>
              <a:rPr lang="en-IN" sz="2400" dirty="0">
                <a:latin typeface="Arial" panose="020B0604020202020204" pitchFamily="34" charset="0"/>
                <a:cs typeface="Arial" panose="020B0604020202020204" pitchFamily="34" charset="0"/>
              </a:rPr>
              <a:t>Content get stale; update your website on your own terms</a:t>
            </a:r>
          </a:p>
          <a:p>
            <a:r>
              <a:rPr lang="en-IN" sz="2400" dirty="0">
                <a:latin typeface="Arial" panose="020B0604020202020204" pitchFamily="34" charset="0"/>
                <a:cs typeface="Arial" panose="020B0604020202020204" pitchFamily="34" charset="0"/>
              </a:rPr>
              <a:t>No HTML knowledge? No problem!</a:t>
            </a:r>
          </a:p>
          <a:p>
            <a:r>
              <a:rPr lang="en-IN" sz="2400" dirty="0">
                <a:latin typeface="Arial" panose="020B0604020202020204" pitchFamily="34" charset="0"/>
                <a:cs typeface="Arial" panose="020B0604020202020204" pitchFamily="34" charset="0"/>
              </a:rPr>
              <a:t>Redesigning the website won’t require a complete site overhaul</a:t>
            </a:r>
          </a:p>
          <a:p>
            <a:r>
              <a:rPr lang="en-IN" sz="2400" dirty="0">
                <a:latin typeface="Arial" panose="020B0604020202020204" pitchFamily="34" charset="0"/>
                <a:cs typeface="Arial" panose="020B0604020202020204" pitchFamily="34" charset="0"/>
              </a:rPr>
              <a:t>The enterprise organizations need much more than a mere website</a:t>
            </a:r>
          </a:p>
          <a:p>
            <a:r>
              <a:rPr lang="en-IN" sz="2400" dirty="0">
                <a:latin typeface="Arial" panose="020B0604020202020204" pitchFamily="34" charset="0"/>
                <a:cs typeface="Arial" panose="020B0604020202020204" pitchFamily="34" charset="0"/>
              </a:rPr>
              <a:t>Manage entire internet marketing strategy under one roof</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7454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How CMS fits into an enterprise?</a:t>
            </a:r>
          </a:p>
        </p:txBody>
      </p:sp>
      <p:sp>
        <p:nvSpPr>
          <p:cNvPr id="3" name="Content Placeholder 2"/>
          <p:cNvSpPr>
            <a:spLocks noGrp="1"/>
          </p:cNvSpPr>
          <p:nvPr>
            <p:ph idx="1"/>
          </p:nvPr>
        </p:nvSpPr>
        <p:spPr>
          <a:xfrm>
            <a:off x="3761937" y="540774"/>
            <a:ext cx="7819812" cy="5899353"/>
          </a:xfrm>
        </p:spPr>
        <p:txBody>
          <a:bodyPr>
            <a:noAutofit/>
          </a:bodyPr>
          <a:lstStyle/>
          <a:p>
            <a:r>
              <a:rPr lang="en-IN" sz="2400" b="1" dirty="0">
                <a:latin typeface="Arial" panose="020B0604020202020204" pitchFamily="34" charset="0"/>
                <a:cs typeface="Arial" panose="020B0604020202020204" pitchFamily="34" charset="0"/>
              </a:rPr>
              <a:t>Marketing Website</a:t>
            </a:r>
          </a:p>
          <a:p>
            <a:pPr lvl="1"/>
            <a:r>
              <a:rPr lang="en-IN" sz="2400" dirty="0">
                <a:latin typeface="Arial" panose="020B0604020202020204" pitchFamily="34" charset="0"/>
                <a:cs typeface="Arial" panose="020B0604020202020204" pitchFamily="34" charset="0"/>
              </a:rPr>
              <a:t>Reflects the internet marketing strategy </a:t>
            </a:r>
          </a:p>
          <a:p>
            <a:pPr lvl="1"/>
            <a:r>
              <a:rPr lang="en-IN" sz="2400" dirty="0">
                <a:latin typeface="Arial" panose="020B0604020202020204" pitchFamily="34" charset="0"/>
                <a:cs typeface="Arial" panose="020B0604020202020204" pitchFamily="34" charset="0"/>
              </a:rPr>
              <a:t>Source of Lead Generation</a:t>
            </a:r>
          </a:p>
          <a:p>
            <a:pPr lvl="1"/>
            <a:r>
              <a:rPr lang="en-IN" sz="2400" dirty="0">
                <a:latin typeface="Arial" panose="020B0604020202020204" pitchFamily="34" charset="0"/>
                <a:cs typeface="Arial" panose="020B0604020202020204" pitchFamily="34" charset="0"/>
              </a:rPr>
              <a:t>Customer Engagement and Retention</a:t>
            </a:r>
          </a:p>
          <a:p>
            <a:r>
              <a:rPr lang="en-IN" sz="2400" b="1" dirty="0">
                <a:latin typeface="Arial" panose="020B0604020202020204" pitchFamily="34" charset="0"/>
                <a:cs typeface="Arial" panose="020B0604020202020204" pitchFamily="34" charset="0"/>
              </a:rPr>
              <a:t>Microsites</a:t>
            </a:r>
          </a:p>
          <a:p>
            <a:pPr lvl="1"/>
            <a:r>
              <a:rPr lang="en-IN" sz="2400" dirty="0">
                <a:latin typeface="Arial" panose="020B0604020202020204" pitchFamily="34" charset="0"/>
                <a:cs typeface="Arial" panose="020B0604020202020204" pitchFamily="34" charset="0"/>
              </a:rPr>
              <a:t>Small websites for a specific reason and duration</a:t>
            </a:r>
          </a:p>
          <a:p>
            <a:r>
              <a:rPr lang="en-IN" sz="2400" b="1" dirty="0">
                <a:latin typeface="Arial" panose="020B0604020202020204" pitchFamily="34" charset="0"/>
                <a:cs typeface="Arial" panose="020B0604020202020204" pitchFamily="34" charset="0"/>
              </a:rPr>
              <a:t>Multi Sites </a:t>
            </a:r>
          </a:p>
          <a:p>
            <a:pPr lvl="1"/>
            <a:r>
              <a:rPr lang="en-IN" sz="2400" dirty="0">
                <a:latin typeface="Arial" panose="020B0604020202020204" pitchFamily="34" charset="0"/>
                <a:cs typeface="Arial" panose="020B0604020202020204" pitchFamily="34" charset="0"/>
              </a:rPr>
              <a:t>Different brands under a single parent company </a:t>
            </a:r>
          </a:p>
          <a:p>
            <a:pPr lvl="1"/>
            <a:r>
              <a:rPr lang="en-IN" sz="2400" dirty="0">
                <a:latin typeface="Arial" panose="020B0604020202020204" pitchFamily="34" charset="0"/>
                <a:cs typeface="Arial" panose="020B0604020202020204" pitchFamily="34" charset="0"/>
              </a:rPr>
              <a:t>Multiple front end websites with a single content management interface</a:t>
            </a:r>
          </a:p>
          <a:p>
            <a:r>
              <a:rPr lang="en-IN" sz="2400" b="1" dirty="0">
                <a:latin typeface="Arial" panose="020B0604020202020204" pitchFamily="34" charset="0"/>
                <a:cs typeface="Arial" panose="020B0604020202020204" pitchFamily="34" charset="0"/>
              </a:rPr>
              <a:t>Intranet Portal</a:t>
            </a:r>
          </a:p>
          <a:p>
            <a:pPr lvl="1"/>
            <a:r>
              <a:rPr lang="en-IN" sz="2400" dirty="0">
                <a:latin typeface="Arial" panose="020B0604020202020204" pitchFamily="34" charset="0"/>
                <a:cs typeface="Arial" panose="020B0604020202020204" pitchFamily="34" charset="0"/>
              </a:rPr>
              <a:t>Various Services under one umbrella</a:t>
            </a:r>
          </a:p>
          <a:p>
            <a:pPr lvl="1"/>
            <a:r>
              <a:rPr lang="en-IN" sz="2400" dirty="0">
                <a:latin typeface="Arial" panose="020B0604020202020204" pitchFamily="34" charset="0"/>
                <a:cs typeface="Arial" panose="020B0604020202020204" pitchFamily="34" charset="0"/>
              </a:rPr>
              <a:t>Internal Communications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0654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A few popular CMSs</a:t>
            </a:r>
          </a:p>
        </p:txBody>
      </p:sp>
      <p:sp>
        <p:nvSpPr>
          <p:cNvPr id="4" name="Text Placeholder 3"/>
          <p:cNvSpPr>
            <a:spLocks noGrp="1"/>
          </p:cNvSpPr>
          <p:nvPr>
            <p:ph type="body" idx="1"/>
          </p:nvPr>
        </p:nvSpPr>
        <p:spPr/>
        <p:txBody>
          <a:bodyPr>
            <a:normAutofit/>
          </a:bodyPr>
          <a:lstStyle/>
          <a:p>
            <a:r>
              <a:rPr lang="en-IN" sz="2400" dirty="0">
                <a:latin typeface="Arial" panose="020B0604020202020204" pitchFamily="34" charset="0"/>
                <a:cs typeface="Arial" panose="020B0604020202020204" pitchFamily="34" charset="0"/>
              </a:rPr>
              <a:t>Proprietary</a:t>
            </a:r>
          </a:p>
        </p:txBody>
      </p:sp>
      <p:sp>
        <p:nvSpPr>
          <p:cNvPr id="5" name="Content Placeholder 4"/>
          <p:cNvSpPr>
            <a:spLocks noGrp="1"/>
          </p:cNvSpPr>
          <p:nvPr>
            <p:ph sz="half" idx="2"/>
          </p:nvPr>
        </p:nvSpPr>
        <p:spPr/>
        <p:txBody>
          <a:bodyPr>
            <a:normAutofit/>
          </a:bodyPr>
          <a:lstStyle/>
          <a:p>
            <a:r>
              <a:rPr lang="en-IN" sz="2400" dirty="0">
                <a:latin typeface="Arial" panose="020B0604020202020204" pitchFamily="34" charset="0"/>
                <a:cs typeface="Arial" panose="020B0604020202020204" pitchFamily="34" charset="0"/>
              </a:rPr>
              <a:t>EPiServer</a:t>
            </a:r>
          </a:p>
          <a:p>
            <a:r>
              <a:rPr lang="en-IN" sz="2400" dirty="0">
                <a:latin typeface="Arial" panose="020B0604020202020204" pitchFamily="34" charset="0"/>
                <a:cs typeface="Arial" panose="020B0604020202020204" pitchFamily="34" charset="0"/>
              </a:rPr>
              <a:t>Ektron</a:t>
            </a:r>
          </a:p>
          <a:p>
            <a:r>
              <a:rPr lang="en-IN" sz="2400" dirty="0" err="1">
                <a:latin typeface="Arial" panose="020B0604020202020204" pitchFamily="34" charset="0"/>
                <a:cs typeface="Arial" panose="020B0604020202020204" pitchFamily="34" charset="0"/>
              </a:rPr>
              <a:t>Sitecore</a:t>
            </a:r>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Sitefinity</a:t>
            </a:r>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Kentico</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SharePoint</a:t>
            </a:r>
          </a:p>
          <a:p>
            <a:pPr marL="0" indent="0">
              <a:buNone/>
            </a:pPr>
            <a:endParaRPr lang="en-IN" sz="2400" dirty="0">
              <a:latin typeface="Arial" panose="020B0604020202020204" pitchFamily="34" charset="0"/>
              <a:cs typeface="Arial" panose="020B0604020202020204" pitchFamily="34" charset="0"/>
            </a:endParaRPr>
          </a:p>
        </p:txBody>
      </p:sp>
      <p:sp>
        <p:nvSpPr>
          <p:cNvPr id="6" name="Text Placeholder 5"/>
          <p:cNvSpPr>
            <a:spLocks noGrp="1"/>
          </p:cNvSpPr>
          <p:nvPr>
            <p:ph type="body" sz="quarter" idx="3"/>
          </p:nvPr>
        </p:nvSpPr>
        <p:spPr/>
        <p:txBody>
          <a:bodyPr>
            <a:normAutofit/>
          </a:bodyPr>
          <a:lstStyle/>
          <a:p>
            <a:r>
              <a:rPr lang="en-IN" sz="2400" dirty="0">
                <a:latin typeface="Arial" panose="020B0604020202020204" pitchFamily="34" charset="0"/>
                <a:cs typeface="Arial" panose="020B0604020202020204" pitchFamily="34" charset="0"/>
              </a:rPr>
              <a:t>Open Source</a:t>
            </a:r>
          </a:p>
        </p:txBody>
      </p:sp>
      <p:sp>
        <p:nvSpPr>
          <p:cNvPr id="7" name="Content Placeholder 6"/>
          <p:cNvSpPr>
            <a:spLocks noGrp="1"/>
          </p:cNvSpPr>
          <p:nvPr>
            <p:ph sz="quarter" idx="4"/>
          </p:nvPr>
        </p:nvSpPr>
        <p:spPr>
          <a:xfrm>
            <a:off x="7818463" y="1889197"/>
            <a:ext cx="3474720" cy="3198997"/>
          </a:xfrm>
        </p:spPr>
        <p:txBody>
          <a:bodyPr>
            <a:normAutofit/>
          </a:bodyPr>
          <a:lstStyle/>
          <a:p>
            <a:r>
              <a:rPr lang="en-IN" sz="2400" dirty="0">
                <a:latin typeface="Arial" panose="020B0604020202020204" pitchFamily="34" charset="0"/>
                <a:cs typeface="Arial" panose="020B0604020202020204" pitchFamily="34" charset="0"/>
              </a:rPr>
              <a:t>WordPress</a:t>
            </a:r>
          </a:p>
          <a:p>
            <a:r>
              <a:rPr lang="en-IN" sz="2400" dirty="0">
                <a:latin typeface="Arial" panose="020B0604020202020204" pitchFamily="34" charset="0"/>
                <a:cs typeface="Arial" panose="020B0604020202020204" pitchFamily="34" charset="0"/>
              </a:rPr>
              <a:t>Drupal</a:t>
            </a:r>
          </a:p>
          <a:p>
            <a:r>
              <a:rPr lang="en-IN" sz="2400" dirty="0">
                <a:latin typeface="Arial" panose="020B0604020202020204" pitchFamily="34" charset="0"/>
                <a:cs typeface="Arial" panose="020B0604020202020204" pitchFamily="34" charset="0"/>
              </a:rPr>
              <a:t>Joomla</a:t>
            </a:r>
          </a:p>
          <a:p>
            <a:r>
              <a:rPr lang="en-IN" sz="2400" dirty="0" err="1">
                <a:latin typeface="Arial" panose="020B0604020202020204" pitchFamily="34" charset="0"/>
                <a:cs typeface="Arial" panose="020B0604020202020204" pitchFamily="34" charset="0"/>
              </a:rPr>
              <a:t>OpenCMS</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DNN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9152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18" y="1123837"/>
            <a:ext cx="3038921" cy="4601183"/>
          </a:xfrm>
        </p:spPr>
        <p:txBody>
          <a:bodyPr/>
          <a:lstStyle/>
          <a:p>
            <a:r>
              <a:rPr lang="en-IN" dirty="0">
                <a:latin typeface="Arial" panose="020B0604020202020204" pitchFamily="34" charset="0"/>
                <a:cs typeface="Arial" panose="020B0604020202020204" pitchFamily="34" charset="0"/>
              </a:rPr>
              <a:t>What do developers do with CMS ?</a:t>
            </a:r>
          </a:p>
        </p:txBody>
      </p:sp>
      <p:sp>
        <p:nvSpPr>
          <p:cNvPr id="5" name="Content Placeholder 4"/>
          <p:cNvSpPr>
            <a:spLocks noGrp="1"/>
          </p:cNvSpPr>
          <p:nvPr>
            <p:ph idx="1"/>
          </p:nvPr>
        </p:nvSpPr>
        <p:spPr/>
        <p:txBody>
          <a:bodyPr/>
          <a:lstStyle/>
          <a:p>
            <a:r>
              <a:rPr lang="en-IN" sz="2400" dirty="0">
                <a:latin typeface="Arial" panose="020B0604020202020204" pitchFamily="34" charset="0"/>
                <a:cs typeface="Arial" panose="020B0604020202020204" pitchFamily="34" charset="0"/>
              </a:rPr>
              <a:t>Make CMS meaningful for the marketing and business</a:t>
            </a:r>
          </a:p>
          <a:p>
            <a:r>
              <a:rPr lang="en-IN" sz="2400" dirty="0">
                <a:latin typeface="Arial" panose="020B0604020202020204" pitchFamily="34" charset="0"/>
                <a:cs typeface="Arial" panose="020B0604020202020204" pitchFamily="34" charset="0"/>
              </a:rPr>
              <a:t>Defines the information architecture – where to put (and later find) what ?</a:t>
            </a:r>
          </a:p>
          <a:p>
            <a:r>
              <a:rPr lang="en-IN" sz="2400" dirty="0">
                <a:latin typeface="Arial" panose="020B0604020202020204" pitchFamily="34" charset="0"/>
                <a:cs typeface="Arial" panose="020B0604020202020204" pitchFamily="34" charset="0"/>
              </a:rPr>
              <a:t>Build the presentation layer – the website</a:t>
            </a:r>
          </a:p>
          <a:p>
            <a:endParaRPr lang="en-IN"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97884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Information Architecture</a:t>
            </a:r>
          </a:p>
        </p:txBody>
      </p:sp>
      <p:sp>
        <p:nvSpPr>
          <p:cNvPr id="3" name="Content Placeholder 2"/>
          <p:cNvSpPr>
            <a:spLocks noGrp="1"/>
          </p:cNvSpPr>
          <p:nvPr>
            <p:ph idx="1"/>
          </p:nvPr>
        </p:nvSpPr>
        <p:spPr/>
        <p:txBody>
          <a:bodyPr/>
          <a:lstStyle/>
          <a:p>
            <a:r>
              <a:rPr lang="en-IN" sz="2400" dirty="0">
                <a:latin typeface="Arial" panose="020B0604020202020204" pitchFamily="34" charset="0"/>
                <a:cs typeface="Arial" panose="020B0604020202020204" pitchFamily="34" charset="0"/>
              </a:rPr>
              <a:t>Website Structure</a:t>
            </a:r>
          </a:p>
          <a:p>
            <a:r>
              <a:rPr lang="en-IN" sz="2400" dirty="0">
                <a:latin typeface="Arial" panose="020B0604020202020204" pitchFamily="34" charset="0"/>
                <a:cs typeface="Arial" panose="020B0604020202020204" pitchFamily="34" charset="0"/>
              </a:rPr>
              <a:t>Content Categorization and Classification</a:t>
            </a:r>
          </a:p>
          <a:p>
            <a:r>
              <a:rPr lang="en-IN" sz="2400" dirty="0">
                <a:latin typeface="Arial" panose="020B0604020202020204" pitchFamily="34" charset="0"/>
                <a:cs typeface="Arial" panose="020B0604020202020204" pitchFamily="34" charset="0"/>
              </a:rPr>
              <a:t>Content Structuring</a:t>
            </a:r>
          </a:p>
          <a:p>
            <a:r>
              <a:rPr lang="en-IN" sz="2400" dirty="0">
                <a:latin typeface="Arial" panose="020B0604020202020204" pitchFamily="34" charset="0"/>
                <a:cs typeface="Arial" panose="020B0604020202020204" pitchFamily="34" charset="0"/>
              </a:rPr>
              <a:t>Content Modularity</a:t>
            </a:r>
          </a:p>
          <a:p>
            <a:r>
              <a:rPr lang="en-IN" sz="2400" dirty="0">
                <a:latin typeface="Arial" panose="020B0604020202020204" pitchFamily="34" charset="0"/>
                <a:cs typeface="Arial" panose="020B0604020202020204" pitchFamily="34" charset="0"/>
              </a:rPr>
              <a:t>Asset Structuring</a:t>
            </a:r>
          </a:p>
          <a:p>
            <a:r>
              <a:rPr lang="en-IN" sz="2400" dirty="0">
                <a:latin typeface="Arial" panose="020B0604020202020204" pitchFamily="34" charset="0"/>
                <a:cs typeface="Arial" panose="020B0604020202020204" pitchFamily="34" charset="0"/>
              </a:rPr>
              <a:t>Document Repository</a:t>
            </a:r>
          </a:p>
          <a:p>
            <a:r>
              <a:rPr lang="en-IN" sz="2400" dirty="0">
                <a:latin typeface="Arial" panose="020B0604020202020204" pitchFamily="34" charset="0"/>
                <a:cs typeface="Arial" panose="020B0604020202020204" pitchFamily="34" charset="0"/>
              </a:rPr>
              <a:t>External Content Access</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10306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Presentation Framework</a:t>
            </a:r>
          </a:p>
        </p:txBody>
      </p:sp>
      <p:sp>
        <p:nvSpPr>
          <p:cNvPr id="3" name="Content Placeholder 2"/>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Web Application </a:t>
            </a:r>
          </a:p>
          <a:p>
            <a:r>
              <a:rPr lang="en-IN" sz="2400" dirty="0">
                <a:latin typeface="Arial" panose="020B0604020202020204" pitchFamily="34" charset="0"/>
                <a:cs typeface="Arial" panose="020B0604020202020204" pitchFamily="34" charset="0"/>
              </a:rPr>
              <a:t>Architecture</a:t>
            </a:r>
          </a:p>
          <a:p>
            <a:r>
              <a:rPr lang="en-IN" sz="2400" dirty="0">
                <a:latin typeface="Arial" panose="020B0604020202020204" pitchFamily="34" charset="0"/>
                <a:cs typeface="Arial" panose="020B0604020202020204" pitchFamily="34" charset="0"/>
              </a:rPr>
              <a:t>Templates/Page-Types</a:t>
            </a:r>
          </a:p>
          <a:p>
            <a:r>
              <a:rPr lang="en-IN" sz="2400" dirty="0">
                <a:latin typeface="Arial" panose="020B0604020202020204" pitchFamily="34" charset="0"/>
                <a:cs typeface="Arial" panose="020B0604020202020204" pitchFamily="34" charset="0"/>
              </a:rPr>
              <a:t>Blocks/Modules/Widgets</a:t>
            </a:r>
          </a:p>
          <a:p>
            <a:r>
              <a:rPr lang="en-IN" sz="2400" dirty="0">
                <a:latin typeface="Arial" panose="020B0604020202020204" pitchFamily="34" charset="0"/>
                <a:cs typeface="Arial" panose="020B0604020202020204" pitchFamily="34" charset="0"/>
              </a:rPr>
              <a:t>Content Rendering</a:t>
            </a:r>
          </a:p>
          <a:p>
            <a:r>
              <a:rPr lang="en-IN" sz="2400" dirty="0">
                <a:latin typeface="Arial" panose="020B0604020202020204" pitchFamily="34" charset="0"/>
                <a:cs typeface="Arial" panose="020B0604020202020204" pitchFamily="34" charset="0"/>
              </a:rPr>
              <a:t>Multilingual </a:t>
            </a:r>
          </a:p>
          <a:p>
            <a:r>
              <a:rPr lang="en-IN" sz="2400" dirty="0">
                <a:latin typeface="Arial" panose="020B0604020202020204" pitchFamily="34" charset="0"/>
                <a:cs typeface="Arial" panose="020B0604020202020204" pitchFamily="34" charset="0"/>
              </a:rPr>
              <a:t>Responsive / Mobile Friendly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97209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Arial" panose="020B0604020202020204" pitchFamily="34" charset="0"/>
                <a:cs typeface="Arial" panose="020B0604020202020204" pitchFamily="34" charset="0"/>
              </a:rPr>
              <a:t>SEO</a:t>
            </a:r>
          </a:p>
        </p:txBody>
      </p:sp>
      <p:sp>
        <p:nvSpPr>
          <p:cNvPr id="3" name="Content Placeholder 2"/>
          <p:cNvSpPr>
            <a:spLocks noGrp="1"/>
          </p:cNvSpPr>
          <p:nvPr>
            <p:ph idx="1"/>
          </p:nvPr>
        </p:nvSpPr>
        <p:spPr/>
        <p:txBody>
          <a:bodyPr>
            <a:normAutofit lnSpcReduction="10000"/>
          </a:bodyPr>
          <a:lstStyle/>
          <a:p>
            <a:r>
              <a:rPr lang="en-IN" sz="2400" dirty="0">
                <a:latin typeface="Arial" panose="020B0604020202020204" pitchFamily="34" charset="0"/>
                <a:cs typeface="Arial" panose="020B0604020202020204" pitchFamily="34" charset="0"/>
              </a:rPr>
              <a:t>Page Titles, Meta Data, Keywords    </a:t>
            </a:r>
          </a:p>
          <a:p>
            <a:pPr lvl="1"/>
            <a:r>
              <a:rPr lang="en-IN" dirty="0">
                <a:latin typeface="Arial" panose="020B0604020202020204" pitchFamily="34" charset="0"/>
                <a:cs typeface="Arial" panose="020B0604020202020204" pitchFamily="34" charset="0"/>
              </a:rPr>
              <a:t>Customizable</a:t>
            </a:r>
            <a:r>
              <a:rPr lang="en-IN" sz="2200" dirty="0">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Navigation Menus       </a:t>
            </a:r>
          </a:p>
          <a:p>
            <a:pPr lvl="1"/>
            <a:r>
              <a:rPr lang="en-IN" dirty="0">
                <a:latin typeface="Arial" panose="020B0604020202020204" pitchFamily="34" charset="0"/>
                <a:cs typeface="Arial" panose="020B0604020202020204" pitchFamily="34" charset="0"/>
              </a:rPr>
              <a:t>CSS Based</a:t>
            </a:r>
          </a:p>
          <a:p>
            <a:r>
              <a:rPr lang="en-IN" sz="2400" dirty="0">
                <a:latin typeface="Arial" panose="020B0604020202020204" pitchFamily="34" charset="0"/>
                <a:cs typeface="Arial" panose="020B0604020202020204" pitchFamily="34" charset="0"/>
              </a:rPr>
              <a:t>URL Structure      </a:t>
            </a:r>
          </a:p>
          <a:p>
            <a:pPr lvl="1"/>
            <a:r>
              <a:rPr lang="en-IN" dirty="0">
                <a:latin typeface="Arial" panose="020B0604020202020204" pitchFamily="34" charset="0"/>
                <a:cs typeface="Arial" panose="020B0604020202020204" pitchFamily="34" charset="0"/>
              </a:rPr>
              <a:t>Keyword based </a:t>
            </a:r>
            <a:r>
              <a:rPr lang="en-IN" sz="2000" dirty="0">
                <a:latin typeface="Arial" panose="020B0604020202020204" pitchFamily="34" charset="0"/>
                <a:cs typeface="Arial" panose="020B0604020202020204" pitchFamily="34" charset="0"/>
              </a:rPr>
              <a:t>(</a:t>
            </a:r>
            <a:r>
              <a:rPr lang="en-IN" u="sng" dirty="0">
                <a:latin typeface="Arial" panose="020B0604020202020204" pitchFamily="34" charset="0"/>
                <a:cs typeface="Arial" panose="020B0604020202020204" pitchFamily="34" charset="0"/>
              </a:rPr>
              <a:t>http://www.domain.com/keyword1/keyword2/index.html</a:t>
            </a:r>
            <a:r>
              <a:rPr lang="en-IN" sz="2000" dirty="0">
                <a:latin typeface="Arial" panose="020B0604020202020204" pitchFamily="34" charset="0"/>
                <a:cs typeface="Arial" panose="020B0604020202020204" pitchFamily="34" charset="0"/>
              </a:rPr>
              <a:t>)</a:t>
            </a:r>
          </a:p>
          <a:p>
            <a:r>
              <a:rPr lang="en-IN" sz="2400" dirty="0">
                <a:latin typeface="Arial" panose="020B0604020202020204" pitchFamily="34" charset="0"/>
                <a:cs typeface="Arial" panose="020B0604020202020204" pitchFamily="34" charset="0"/>
              </a:rPr>
              <a:t>Support for the canonical Tag     </a:t>
            </a:r>
          </a:p>
          <a:p>
            <a:pPr lvl="1"/>
            <a:r>
              <a:rPr lang="en-IN" sz="2000" dirty="0">
                <a:latin typeface="Arial" panose="020B0604020202020204" pitchFamily="34" charset="0"/>
                <a:cs typeface="Arial" panose="020B0604020202020204" pitchFamily="34" charset="0"/>
              </a:rPr>
              <a:t>Set preferred URL (</a:t>
            </a:r>
            <a:r>
              <a:rPr lang="en-IN" sz="2000" dirty="0" err="1">
                <a:latin typeface="Arial" panose="020B0604020202020204" pitchFamily="34" charset="0"/>
                <a:cs typeface="Arial" panose="020B0604020202020204" pitchFamily="34" charset="0"/>
              </a:rPr>
              <a:t>rel</a:t>
            </a:r>
            <a:r>
              <a:rPr lang="en-IN" sz="2000" dirty="0">
                <a:latin typeface="Arial" panose="020B0604020202020204" pitchFamily="34" charset="0"/>
                <a:cs typeface="Arial" panose="020B0604020202020204" pitchFamily="34" charset="0"/>
              </a:rPr>
              <a:t>=“canonical”)</a:t>
            </a:r>
          </a:p>
          <a:p>
            <a:r>
              <a:rPr lang="en-IN" sz="2400" dirty="0">
                <a:latin typeface="Arial" panose="020B0604020202020204" pitchFamily="34" charset="0"/>
                <a:cs typeface="Arial" panose="020B0604020202020204" pitchFamily="34" charset="0"/>
              </a:rPr>
              <a:t>XML Sitemap Creation      </a:t>
            </a:r>
          </a:p>
          <a:p>
            <a:pPr lvl="1"/>
            <a:r>
              <a:rPr lang="en-IN" dirty="0">
                <a:latin typeface="Arial" panose="020B0604020202020204" pitchFamily="34" charset="0"/>
                <a:cs typeface="Arial" panose="020B0604020202020204" pitchFamily="34" charset="0"/>
              </a:rPr>
              <a:t>Automated sitemap</a:t>
            </a:r>
          </a:p>
          <a:p>
            <a:r>
              <a:rPr lang="en-IN" sz="2400" dirty="0">
                <a:latin typeface="Arial" panose="020B0604020202020204" pitchFamily="34" charset="0"/>
                <a:cs typeface="Arial" panose="020B0604020202020204" pitchFamily="34" charset="0"/>
              </a:rPr>
              <a:t>Redirects       </a:t>
            </a:r>
          </a:p>
          <a:p>
            <a:pPr lvl="1"/>
            <a:r>
              <a:rPr lang="en-IN" dirty="0">
                <a:latin typeface="Arial" panose="020B0604020202020204" pitchFamily="34" charset="0"/>
                <a:cs typeface="Arial" panose="020B0604020202020204" pitchFamily="34" charset="0"/>
              </a:rPr>
              <a:t>301 Redirect</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94533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Deployment Architecture</a:t>
            </a:r>
          </a:p>
        </p:txBody>
      </p:sp>
      <p:sp>
        <p:nvSpPr>
          <p:cNvPr id="3" name="Content Placeholder 2"/>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On Premise</a:t>
            </a:r>
          </a:p>
          <a:p>
            <a:r>
              <a:rPr lang="en-IN" sz="2400" dirty="0">
                <a:latin typeface="Arial" panose="020B0604020202020204" pitchFamily="34" charset="0"/>
                <a:cs typeface="Arial" panose="020B0604020202020204" pitchFamily="34" charset="0"/>
              </a:rPr>
              <a:t>Cloud</a:t>
            </a:r>
          </a:p>
          <a:p>
            <a:r>
              <a:rPr lang="en-IN" sz="2400" dirty="0">
                <a:latin typeface="Arial" panose="020B0604020202020204" pitchFamily="34" charset="0"/>
                <a:cs typeface="Arial" panose="020B0604020202020204" pitchFamily="34" charset="0"/>
              </a:rPr>
              <a:t>Hybrid</a:t>
            </a:r>
          </a:p>
          <a:p>
            <a:pPr marL="502920" lvl="1" indent="0">
              <a:buNone/>
            </a:pPr>
            <a:endParaRPr lang="en-IN" sz="2400" dirty="0">
              <a:latin typeface="Arial" panose="020B0604020202020204" pitchFamily="34" charset="0"/>
              <a:cs typeface="Arial" panose="020B0604020202020204" pitchFamily="34" charset="0"/>
            </a:endParaRPr>
          </a:p>
          <a:p>
            <a:pPr marL="502920" lvl="1" indent="0">
              <a:buNone/>
            </a:pPr>
            <a:endParaRPr lang="en-IN" sz="2400" dirty="0">
              <a:latin typeface="Arial" panose="020B0604020202020204" pitchFamily="34" charset="0"/>
              <a:cs typeface="Arial" panose="020B0604020202020204" pitchFamily="34" charset="0"/>
            </a:endParaRPr>
          </a:p>
          <a:p>
            <a:pPr lvl="1"/>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2143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dirty="0">
                <a:latin typeface="Arial" panose="020B0604020202020204" pitchFamily="34" charset="0"/>
                <a:cs typeface="Arial" panose="020B0604020202020204" pitchFamily="34" charset="0"/>
              </a:rPr>
              <a:t>Defining a Content Management System</a:t>
            </a:r>
            <a:endParaRPr lang="en-IN" sz="32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pPr marL="0" indent="0">
              <a:buNone/>
            </a:pPr>
            <a:r>
              <a:rPr lang="en-GB" altLang="en-US" sz="2400" dirty="0">
                <a:latin typeface="Arial" panose="020B0604020202020204" pitchFamily="34" charset="0"/>
                <a:cs typeface="Arial" panose="020B0604020202020204" pitchFamily="34" charset="0"/>
              </a:rPr>
              <a:t>In order to define a content management system, we need to look at the components the term is made up of……..</a:t>
            </a:r>
          </a:p>
          <a:p>
            <a:pPr eaLnBrk="0" hangingPunct="0">
              <a:lnSpc>
                <a:spcPct val="95000"/>
              </a:lnSpc>
              <a:buClr>
                <a:srgbClr val="EA141E"/>
              </a:buClr>
            </a:pPr>
            <a:r>
              <a:rPr lang="en-GB" altLang="en-US" sz="2400" dirty="0">
                <a:latin typeface="Arial" panose="020B0604020202020204" pitchFamily="34" charset="0"/>
                <a:cs typeface="Arial" panose="020B0604020202020204" pitchFamily="34" charset="0"/>
              </a:rPr>
              <a:t>What is ‘</a:t>
            </a:r>
            <a:r>
              <a:rPr lang="en-GB" altLang="en-US" sz="2400" b="1" dirty="0">
                <a:latin typeface="Arial" panose="020B0604020202020204" pitchFamily="34" charset="0"/>
                <a:cs typeface="Arial" panose="020B0604020202020204" pitchFamily="34" charset="0"/>
              </a:rPr>
              <a:t>Content</a:t>
            </a:r>
            <a:r>
              <a:rPr lang="en-GB" altLang="en-US" sz="2400" dirty="0">
                <a:latin typeface="Arial" panose="020B0604020202020204" pitchFamily="34" charset="0"/>
                <a:cs typeface="Arial" panose="020B0604020202020204" pitchFamily="34" charset="0"/>
              </a:rPr>
              <a:t>’ ?</a:t>
            </a:r>
          </a:p>
          <a:p>
            <a:pPr eaLnBrk="0" hangingPunct="0">
              <a:lnSpc>
                <a:spcPct val="95000"/>
              </a:lnSpc>
              <a:buClr>
                <a:srgbClr val="EA141E"/>
              </a:buClr>
            </a:pPr>
            <a:r>
              <a:rPr lang="en-GB" altLang="en-US" sz="2400" dirty="0">
                <a:latin typeface="Arial" panose="020B0604020202020204" pitchFamily="34" charset="0"/>
                <a:cs typeface="Arial" panose="020B0604020202020204" pitchFamily="34" charset="0"/>
              </a:rPr>
              <a:t>What does the ‘</a:t>
            </a:r>
            <a:r>
              <a:rPr lang="en-GB" altLang="en-US" sz="2400" b="1" dirty="0">
                <a:latin typeface="Arial" panose="020B0604020202020204" pitchFamily="34" charset="0"/>
                <a:cs typeface="Arial" panose="020B0604020202020204" pitchFamily="34" charset="0"/>
              </a:rPr>
              <a:t>Management</a:t>
            </a:r>
            <a:r>
              <a:rPr lang="en-GB" altLang="en-US" sz="2400" dirty="0">
                <a:latin typeface="Arial" panose="020B0604020202020204" pitchFamily="34" charset="0"/>
                <a:cs typeface="Arial" panose="020B0604020202020204" pitchFamily="34" charset="0"/>
              </a:rPr>
              <a:t>’ of content refer to ?</a:t>
            </a:r>
          </a:p>
          <a:p>
            <a:pPr eaLnBrk="0" hangingPunct="0">
              <a:lnSpc>
                <a:spcPct val="95000"/>
              </a:lnSpc>
              <a:buClr>
                <a:srgbClr val="EA141E"/>
              </a:buClr>
            </a:pPr>
            <a:r>
              <a:rPr lang="en-GB" altLang="en-US" sz="2400" dirty="0">
                <a:latin typeface="Arial" panose="020B0604020202020204" pitchFamily="34" charset="0"/>
                <a:cs typeface="Arial" panose="020B0604020202020204" pitchFamily="34" charset="0"/>
              </a:rPr>
              <a:t>What is the ‘</a:t>
            </a:r>
            <a:r>
              <a:rPr lang="en-GB" altLang="en-US" sz="2400" b="1" dirty="0">
                <a:latin typeface="Arial" panose="020B0604020202020204" pitchFamily="34" charset="0"/>
                <a:cs typeface="Arial" panose="020B0604020202020204" pitchFamily="34" charset="0"/>
              </a:rPr>
              <a:t>System</a:t>
            </a:r>
            <a:r>
              <a:rPr lang="en-GB" altLang="en-US" sz="2400" dirty="0">
                <a:latin typeface="Arial" panose="020B0604020202020204" pitchFamily="34" charset="0"/>
                <a:cs typeface="Arial" panose="020B0604020202020204" pitchFamily="34" charset="0"/>
              </a:rPr>
              <a:t>’ that manages the content ?</a:t>
            </a:r>
          </a:p>
          <a:p>
            <a:pPr eaLnBrk="0" hangingPunct="0">
              <a:lnSpc>
                <a:spcPct val="95000"/>
              </a:lnSpc>
              <a:buClr>
                <a:srgbClr val="EA141E"/>
              </a:buClr>
            </a:pPr>
            <a:endParaRPr lang="en-GB" altLang="en-US" sz="2400" dirty="0"/>
          </a:p>
          <a:p>
            <a:pPr eaLnBrk="0" hangingPunct="0">
              <a:lnSpc>
                <a:spcPct val="95000"/>
              </a:lnSpc>
              <a:buClr>
                <a:srgbClr val="EA141E"/>
              </a:buClr>
            </a:pPr>
            <a:endParaRPr lang="en-GB" altLang="en-US" sz="2400" dirty="0"/>
          </a:p>
          <a:p>
            <a:pPr eaLnBrk="0" hangingPunct="0">
              <a:lnSpc>
                <a:spcPct val="95000"/>
              </a:lnSpc>
              <a:buClr>
                <a:srgbClr val="EA141E"/>
              </a:buClr>
            </a:pPr>
            <a:endParaRPr lang="en-GB" altLang="en-US" sz="2400" dirty="0"/>
          </a:p>
          <a:p>
            <a:endParaRPr lang="en-IN" dirty="0"/>
          </a:p>
        </p:txBody>
      </p:sp>
      <p:pic>
        <p:nvPicPr>
          <p:cNvPr id="7" name="Picture 2" descr="cms.png (962×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085844" y="3855843"/>
            <a:ext cx="2189200" cy="1706757"/>
          </a:xfrm>
          <a:prstGeom prst="rect">
            <a:avLst/>
          </a:prstGeom>
        </p:spPr>
      </p:pic>
      <p:pic>
        <p:nvPicPr>
          <p:cNvPr id="8" name="Picture 7" descr="efe8bf051f3e61cf27f94afe11d613db_blue-question-mark-icon-blue-question-mark-clipart_1024-1024.png (1024×10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194" y="4172473"/>
            <a:ext cx="1966366" cy="19663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1658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On Premise</a:t>
            </a:r>
          </a:p>
        </p:txBody>
      </p:sp>
      <p:pic>
        <p:nvPicPr>
          <p:cNvPr id="1030" name="Picture 6" descr="https://world.episerver.com/globalassets/sdkdocuments/developers-guide1/episerver-cms/75/deployment-scenarios/scenarios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58544" y="745174"/>
            <a:ext cx="6802775" cy="53660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5762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Cloud</a:t>
            </a:r>
          </a:p>
        </p:txBody>
      </p:sp>
      <p:pic>
        <p:nvPicPr>
          <p:cNvPr id="3074" name="Picture 2" descr="Azure Web Site setu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57591" y="772668"/>
            <a:ext cx="6971369" cy="5303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09751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Hybrid</a:t>
            </a:r>
          </a:p>
        </p:txBody>
      </p:sp>
      <p:pic>
        <p:nvPicPr>
          <p:cNvPr id="4098" name="Picture 2" descr="Image result for SharePoint hybrid deploym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24535" y="806472"/>
            <a:ext cx="7224465" cy="52895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07968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9848" y="1298448"/>
            <a:ext cx="7315200" cy="4630404"/>
          </a:xfrm>
        </p:spPr>
        <p:txBody>
          <a:bodyPr anchor="ctr">
            <a:normAutofit/>
          </a:bodyPr>
          <a:lstStyle/>
          <a:p>
            <a:pPr algn="ctr"/>
            <a:r>
              <a:rPr lang="en-IN" sz="4400" dirty="0">
                <a:latin typeface="Arial" panose="020B0604020202020204" pitchFamily="34" charset="0"/>
                <a:cs typeface="Arial" panose="020B0604020202020204" pitchFamily="34" charset="0"/>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5670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2" y="1154317"/>
            <a:ext cx="3464942" cy="4601183"/>
          </a:xfrm>
        </p:spPr>
        <p:txBody>
          <a:bodyPr>
            <a:normAutofit/>
          </a:bodyPr>
          <a:lstStyle/>
          <a:p>
            <a:r>
              <a:rPr lang="en-GB" altLang="en-US" sz="3200" dirty="0">
                <a:latin typeface="Arial" panose="020B0604020202020204" pitchFamily="34" charset="0"/>
                <a:cs typeface="Arial" panose="020B0604020202020204" pitchFamily="34" charset="0"/>
              </a:rPr>
              <a:t>What is ‘Content’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GB" altLang="en-US" sz="2400" dirty="0">
                <a:latin typeface="Arial" panose="020B0604020202020204" pitchFamily="34" charset="0"/>
                <a:cs typeface="Arial" panose="020B0604020202020204" pitchFamily="34" charset="0"/>
              </a:rPr>
              <a:t>Content is in essence, any type or 'unit' of digital information. </a:t>
            </a:r>
          </a:p>
          <a:p>
            <a:r>
              <a:rPr lang="en-GB" altLang="en-US" sz="2400" dirty="0">
                <a:latin typeface="Arial" panose="020B0604020202020204" pitchFamily="34" charset="0"/>
                <a:cs typeface="Arial" panose="020B0604020202020204" pitchFamily="34" charset="0"/>
              </a:rPr>
              <a:t>It can be text, images, graphics, video, sound, documents, records etc.</a:t>
            </a:r>
            <a:r>
              <a:rPr lang="en-IN" sz="2400" dirty="0">
                <a:latin typeface="Arial" panose="020B0604020202020204" pitchFamily="34" charset="0"/>
                <a:cs typeface="Arial" panose="020B0604020202020204" pitchFamily="34" charset="0"/>
              </a:rPr>
              <a:t>   </a:t>
            </a:r>
          </a:p>
          <a:p>
            <a:pPr marL="0" indent="0">
              <a:buNone/>
            </a:pPr>
            <a:r>
              <a:rPr lang="en-IN" sz="2400" dirty="0">
                <a:latin typeface="Arial" panose="020B0604020202020204" pitchFamily="34" charset="0"/>
                <a:cs typeface="Arial" panose="020B0604020202020204" pitchFamily="34" charset="0"/>
              </a:rPr>
              <a:t>                                                                                                                  </a:t>
            </a:r>
          </a:p>
          <a:p>
            <a:pPr marL="0" indent="0">
              <a:buNone/>
            </a:pPr>
            <a:endParaRPr lang="en-GB" altLang="en-US" sz="800" dirty="0">
              <a:latin typeface="Arial" panose="020B0604020202020204" pitchFamily="34" charset="0"/>
              <a:cs typeface="Arial" panose="020B0604020202020204" pitchFamily="34" charset="0"/>
            </a:endParaRPr>
          </a:p>
          <a:p>
            <a:r>
              <a:rPr lang="en-GB" altLang="en-US" sz="2400" dirty="0">
                <a:latin typeface="Arial" panose="020B0604020202020204" pitchFamily="34" charset="0"/>
                <a:cs typeface="Arial" panose="020B0604020202020204" pitchFamily="34" charset="0"/>
              </a:rPr>
              <a:t>In other words, it can be anything that is likely to be stored and managed in an electronic format</a:t>
            </a:r>
            <a:endParaRPr lang="en-IN" sz="2400" dirty="0">
              <a:latin typeface="Arial" panose="020B0604020202020204" pitchFamily="34" charset="0"/>
              <a:cs typeface="Arial" panose="020B0604020202020204" pitchFamily="34" charset="0"/>
            </a:endParaRPr>
          </a:p>
        </p:txBody>
      </p:sp>
      <p:sp>
        <p:nvSpPr>
          <p:cNvPr id="17" name="Rectangle 4"/>
          <p:cNvSpPr>
            <a:spLocks/>
          </p:cNvSpPr>
          <p:nvPr/>
        </p:nvSpPr>
        <p:spPr bwMode="auto">
          <a:xfrm>
            <a:off x="3869268" y="3792220"/>
            <a:ext cx="643413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lnSpc>
                <a:spcPct val="95000"/>
              </a:lnSpc>
              <a:spcBef>
                <a:spcPts val="1200"/>
              </a:spcBef>
              <a:buClr>
                <a:srgbClr val="EA141E"/>
              </a:buClr>
              <a:buFont typeface="Wingdings" panose="05000000000000000000" pitchFamily="2" charset="2"/>
              <a:buChar char="§"/>
            </a:pPr>
            <a:endParaRPr lang="en-GB" altLang="en-US" sz="2400" dirty="0">
              <a:cs typeface="Arial" panose="020B0604020202020204" pitchFamily="34" charset="0"/>
            </a:endParaRPr>
          </a:p>
        </p:txBody>
      </p:sp>
      <p:pic>
        <p:nvPicPr>
          <p:cNvPr id="18" name="Picture 9" descr="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317" y="3476308"/>
            <a:ext cx="5873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 descr="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6892" y="3510281"/>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m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144" y="3497581"/>
            <a:ext cx="5699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outlo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6326" y="3497581"/>
            <a:ext cx="5429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3" descr="i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3555" y="3499487"/>
            <a:ext cx="5254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exc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2034" y="3536316"/>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6" descr="firefo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6802" y="3515679"/>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flas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9308" y="3515679"/>
            <a:ext cx="5381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56489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nodePh="1">
                                  <p:stCondLst>
                                    <p:cond delay="150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2000"/>
                            </p:stCondLst>
                            <p:childTnLst>
                              <p:par>
                                <p:cTn id="9" presetID="2" presetClass="entr" presetSubtype="8" fill="hold" nodeType="afterEffect">
                                  <p:stCondLst>
                                    <p:cond delay="1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childTnLst>
                          </p:cTn>
                        </p:par>
                        <p:par>
                          <p:cTn id="23" fill="hold">
                            <p:stCondLst>
                              <p:cond delay="5000"/>
                            </p:stCondLst>
                            <p:childTnLst>
                              <p:par>
                                <p:cTn id="24" presetID="2" presetClass="entr" presetSubtype="8"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0-#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childTnLst>
                          </p:cTn>
                        </p:par>
                        <p:par>
                          <p:cTn id="28" fill="hold">
                            <p:stCondLst>
                              <p:cond delay="5500"/>
                            </p:stCondLst>
                            <p:childTnLst>
                              <p:par>
                                <p:cTn id="29" presetID="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par>
                          <p:cTn id="33" fill="hold">
                            <p:stCondLst>
                              <p:cond delay="6000"/>
                            </p:stCondLst>
                            <p:childTnLst>
                              <p:par>
                                <p:cTn id="34" presetID="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0-#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childTnLst>
                          </p:cTn>
                        </p:par>
                        <p:par>
                          <p:cTn id="38" fill="hold">
                            <p:stCondLst>
                              <p:cond delay="6500"/>
                            </p:stCondLst>
                            <p:childTnLst>
                              <p:par>
                                <p:cTn id="39" presetID="2" presetClass="entr" presetSubtype="8"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par>
                          <p:cTn id="43" fill="hold">
                            <p:stCondLst>
                              <p:cond delay="7000"/>
                            </p:stCondLst>
                            <p:childTnLst>
                              <p:par>
                                <p:cTn id="44" presetID="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0-#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dirty="0">
                <a:latin typeface="Arial" panose="020B0604020202020204" pitchFamily="34" charset="0"/>
                <a:cs typeface="Arial" panose="020B0604020202020204" pitchFamily="34" charset="0"/>
              </a:rPr>
              <a:t>What does the ‘Management’ of content refer to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just"/>
            <a:r>
              <a:rPr lang="en-GB" altLang="en-US" sz="2400" dirty="0">
                <a:latin typeface="Arial" panose="020B0604020202020204" pitchFamily="34" charset="0"/>
                <a:cs typeface="Arial" panose="020B0604020202020204" pitchFamily="34" charset="0"/>
              </a:rPr>
              <a:t>Because the information being managed is digital in nature – the method of managing is also typically conducted electronically.</a:t>
            </a:r>
          </a:p>
          <a:p>
            <a:pPr algn="just"/>
            <a:r>
              <a:rPr lang="en-GB" altLang="en-US" sz="2400" dirty="0">
                <a:latin typeface="Arial" panose="020B0604020202020204" pitchFamily="34" charset="0"/>
                <a:cs typeface="Arial" panose="020B0604020202020204" pitchFamily="34" charset="0"/>
              </a:rPr>
              <a:t>The ‘Management’ refers to the process of storing content via rules and process (or a combination of the same) - often with associated workflows - so that the content is deemed to be ‘managed’ rather than ‘unmanaged’ where it is located.</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5740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Management</a:t>
            </a:r>
          </a:p>
        </p:txBody>
      </p:sp>
      <p:sp>
        <p:nvSpPr>
          <p:cNvPr id="3" name="Content Placeholder 2"/>
          <p:cNvSpPr>
            <a:spLocks noGrp="1"/>
          </p:cNvSpPr>
          <p:nvPr>
            <p:ph sz="half" idx="1"/>
          </p:nvPr>
        </p:nvSpPr>
        <p:spPr/>
        <p:txBody>
          <a:bodyPr>
            <a:normAutofit/>
          </a:bodyPr>
          <a:lstStyle/>
          <a:p>
            <a:r>
              <a:rPr lang="en-IN" sz="2400" dirty="0">
                <a:latin typeface="Arial" panose="020B0604020202020204" pitchFamily="34" charset="0"/>
                <a:cs typeface="Arial" panose="020B0604020202020204" pitchFamily="34" charset="0"/>
              </a:rPr>
              <a:t>Authoring</a:t>
            </a:r>
          </a:p>
          <a:p>
            <a:r>
              <a:rPr lang="en-IN" sz="2400" dirty="0">
                <a:latin typeface="Arial" panose="020B0604020202020204" pitchFamily="34" charset="0"/>
                <a:cs typeface="Arial" panose="020B0604020202020204" pitchFamily="34" charset="0"/>
              </a:rPr>
              <a:t>Approval/Publishing</a:t>
            </a:r>
          </a:p>
          <a:p>
            <a:r>
              <a:rPr lang="en-IN" sz="2400" dirty="0">
                <a:latin typeface="Arial" panose="020B0604020202020204" pitchFamily="34" charset="0"/>
                <a:cs typeface="Arial" panose="020B0604020202020204" pitchFamily="34" charset="0"/>
              </a:rPr>
              <a:t>Content Classification and Categorization </a:t>
            </a:r>
          </a:p>
          <a:p>
            <a:r>
              <a:rPr lang="en-IN" sz="2400" dirty="0">
                <a:latin typeface="Arial" panose="020B0604020202020204" pitchFamily="34" charset="0"/>
                <a:cs typeface="Arial" panose="020B0604020202020204" pitchFamily="34" charset="0"/>
              </a:rPr>
              <a:t>Collaboration and Workflows</a:t>
            </a:r>
          </a:p>
          <a:p>
            <a:r>
              <a:rPr lang="en-IN" sz="2400" dirty="0">
                <a:latin typeface="Arial" panose="020B0604020202020204" pitchFamily="34" charset="0"/>
                <a:cs typeface="Arial" panose="020B0604020202020204" pitchFamily="34" charset="0"/>
              </a:rPr>
              <a:t>Tagging and Associating Metadata</a:t>
            </a:r>
          </a:p>
        </p:txBody>
      </p:sp>
      <p:sp>
        <p:nvSpPr>
          <p:cNvPr id="4" name="Content Placeholder 3"/>
          <p:cNvSpPr>
            <a:spLocks noGrp="1"/>
          </p:cNvSpPr>
          <p:nvPr>
            <p:ph sz="half" idx="2"/>
          </p:nvPr>
        </p:nvSpPr>
        <p:spPr/>
        <p:txBody>
          <a:bodyPr>
            <a:normAutofit/>
          </a:bodyPr>
          <a:lstStyle/>
          <a:p>
            <a:r>
              <a:rPr lang="en-IN" sz="2400" dirty="0">
                <a:latin typeface="Arial" panose="020B0604020202020204" pitchFamily="34" charset="0"/>
                <a:cs typeface="Arial" panose="020B0604020202020204" pitchFamily="34" charset="0"/>
              </a:rPr>
              <a:t>Content reuse</a:t>
            </a:r>
          </a:p>
          <a:p>
            <a:r>
              <a:rPr lang="en-IN" sz="2400" dirty="0">
                <a:latin typeface="Arial" panose="020B0604020202020204" pitchFamily="34" charset="0"/>
                <a:cs typeface="Arial" panose="020B0604020202020204" pitchFamily="34" charset="0"/>
              </a:rPr>
              <a:t>Versioning and History </a:t>
            </a:r>
          </a:p>
          <a:p>
            <a:r>
              <a:rPr lang="en-IN" sz="2400" dirty="0">
                <a:latin typeface="Arial" panose="020B0604020202020204" pitchFamily="34" charset="0"/>
                <a:cs typeface="Arial" panose="020B0604020202020204" pitchFamily="34" charset="0"/>
              </a:rPr>
              <a:t>Monitoring </a:t>
            </a:r>
          </a:p>
          <a:p>
            <a:r>
              <a:rPr lang="en-IN" sz="2400" dirty="0">
                <a:latin typeface="Arial" panose="020B0604020202020204" pitchFamily="34" charset="0"/>
                <a:cs typeface="Arial" panose="020B0604020202020204" pitchFamily="34" charset="0"/>
              </a:rPr>
              <a:t>User and Access Management </a:t>
            </a:r>
          </a:p>
          <a:p>
            <a:r>
              <a:rPr lang="en-IN" sz="2400" dirty="0">
                <a:latin typeface="Arial" panose="020B0604020202020204" pitchFamily="34" charset="0"/>
                <a:cs typeface="Arial" panose="020B0604020202020204" pitchFamily="34" charset="0"/>
              </a:rPr>
              <a:t>Roles and Permission</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1020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dirty="0">
                <a:latin typeface="Arial" panose="020B0604020202020204" pitchFamily="34" charset="0"/>
                <a:cs typeface="Arial" panose="020B0604020202020204" pitchFamily="34" charset="0"/>
              </a:rPr>
              <a:t>What is the ‘System’ that manages the content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just">
              <a:buNone/>
            </a:pPr>
            <a:r>
              <a:rPr lang="en-GB" altLang="en-US" sz="2400" dirty="0">
                <a:latin typeface="Arial" panose="020B0604020202020204" pitchFamily="34" charset="0"/>
                <a:cs typeface="Arial" panose="020B0604020202020204" pitchFamily="34" charset="0"/>
              </a:rPr>
              <a:t>The ‘System’ itself is definable as a software tool, or combination of software tools, that facilitate the efficient and effective management of the content so as to achieve the desired 'output‘ (which can be electronic or hardcopy).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66004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System</a:t>
            </a:r>
          </a:p>
        </p:txBody>
      </p:sp>
      <p:sp>
        <p:nvSpPr>
          <p:cNvPr id="3" name="Content Placeholder 2"/>
          <p:cNvSpPr>
            <a:spLocks noGrp="1"/>
          </p:cNvSpPr>
          <p:nvPr>
            <p:ph sz="half" idx="1"/>
          </p:nvPr>
        </p:nvSpPr>
        <p:spPr>
          <a:xfrm>
            <a:off x="3867912" y="868680"/>
            <a:ext cx="3797808" cy="5120640"/>
          </a:xfrm>
        </p:spPr>
        <p:txBody>
          <a:bodyPr>
            <a:noAutofit/>
          </a:bodyPr>
          <a:lstStyle/>
          <a:p>
            <a:r>
              <a:rPr lang="en-IN" sz="2400" dirty="0">
                <a:latin typeface="Arial" panose="020B0604020202020204" pitchFamily="34" charset="0"/>
                <a:cs typeface="Arial" panose="020B0604020202020204" pitchFamily="34" charset="0"/>
              </a:rPr>
              <a:t>Content and Page Editors</a:t>
            </a:r>
          </a:p>
          <a:p>
            <a:r>
              <a:rPr lang="en-IN" sz="2400" dirty="0">
                <a:latin typeface="Arial" panose="020B0604020202020204" pitchFamily="34" charset="0"/>
                <a:cs typeface="Arial" panose="020B0604020202020204" pitchFamily="34" charset="0"/>
              </a:rPr>
              <a:t>Template/Layout Builder</a:t>
            </a:r>
          </a:p>
          <a:p>
            <a:r>
              <a:rPr lang="en-IN" sz="2400" dirty="0">
                <a:latin typeface="Arial" panose="020B0604020202020204" pitchFamily="34" charset="0"/>
                <a:cs typeface="Arial" panose="020B0604020202020204" pitchFamily="34" charset="0"/>
              </a:rPr>
              <a:t>Graphical Workflow Builder</a:t>
            </a:r>
          </a:p>
          <a:p>
            <a:r>
              <a:rPr lang="en-IN" sz="2400" dirty="0">
                <a:latin typeface="Arial" panose="020B0604020202020204" pitchFamily="34" charset="0"/>
                <a:cs typeface="Arial" panose="020B0604020202020204" pitchFamily="34" charset="0"/>
              </a:rPr>
              <a:t>History</a:t>
            </a:r>
          </a:p>
          <a:p>
            <a:r>
              <a:rPr lang="en-IN" sz="2400" dirty="0">
                <a:latin typeface="Arial" panose="020B0604020202020204" pitchFamily="34" charset="0"/>
                <a:cs typeface="Arial" panose="020B0604020202020204" pitchFamily="34" charset="0"/>
              </a:rPr>
              <a:t>User, Roles and Permission</a:t>
            </a:r>
          </a:p>
          <a:p>
            <a:r>
              <a:rPr lang="en-IN" sz="2400" dirty="0">
                <a:latin typeface="Arial" panose="020B0604020202020204" pitchFamily="34" charset="0"/>
                <a:cs typeface="Arial" panose="020B0604020202020204" pitchFamily="34" charset="0"/>
              </a:rPr>
              <a:t>Content Synchronization</a:t>
            </a:r>
          </a:p>
          <a:p>
            <a:r>
              <a:rPr lang="en-IN" sz="2400" dirty="0">
                <a:latin typeface="Arial" panose="020B0604020202020204" pitchFamily="34" charset="0"/>
                <a:cs typeface="Arial" panose="020B0604020202020204" pitchFamily="34" charset="0"/>
              </a:rPr>
              <a:t>Multichannel publishing</a:t>
            </a:r>
          </a:p>
        </p:txBody>
      </p:sp>
      <p:sp>
        <p:nvSpPr>
          <p:cNvPr id="4" name="Content Placeholder 3"/>
          <p:cNvSpPr>
            <a:spLocks noGrp="1"/>
          </p:cNvSpPr>
          <p:nvPr>
            <p:ph sz="half" idx="2"/>
          </p:nvPr>
        </p:nvSpPr>
        <p:spPr/>
        <p:txBody>
          <a:bodyPr>
            <a:normAutofit/>
          </a:bodyPr>
          <a:lstStyle/>
          <a:p>
            <a:r>
              <a:rPr lang="en-IN" sz="2400" dirty="0">
                <a:latin typeface="Arial" panose="020B0604020202020204" pitchFamily="34" charset="0"/>
                <a:cs typeface="Arial" panose="020B0604020202020204" pitchFamily="34" charset="0"/>
              </a:rPr>
              <a:t>Content Translation and Multilanguage Support</a:t>
            </a:r>
          </a:p>
          <a:p>
            <a:r>
              <a:rPr lang="en-IN" sz="2400" dirty="0">
                <a:latin typeface="Arial" panose="020B0604020202020204" pitchFamily="34" charset="0"/>
                <a:cs typeface="Arial" panose="020B0604020202020204" pitchFamily="34" charset="0"/>
              </a:rPr>
              <a:t>Digital Asset Manager</a:t>
            </a:r>
          </a:p>
          <a:p>
            <a:r>
              <a:rPr lang="en-IN" sz="2400" dirty="0">
                <a:latin typeface="Arial" panose="020B0604020202020204" pitchFamily="34" charset="0"/>
                <a:cs typeface="Arial" panose="020B0604020202020204" pitchFamily="34" charset="0"/>
              </a:rPr>
              <a:t>Document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2476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dirty="0">
                <a:latin typeface="Arial" panose="020B0604020202020204" pitchFamily="34" charset="0"/>
                <a:cs typeface="Arial" panose="020B0604020202020204" pitchFamily="34" charset="0"/>
              </a:rPr>
              <a:t>What is a ‘Content Management System’ ?</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GB" altLang="en-US" sz="2400" dirty="0">
                <a:latin typeface="Arial" panose="020B0604020202020204" pitchFamily="34" charset="0"/>
                <a:cs typeface="Arial" panose="020B0604020202020204" pitchFamily="34" charset="0"/>
              </a:rPr>
              <a:t>Combining all three definitions we get the following;</a:t>
            </a:r>
          </a:p>
          <a:p>
            <a:pPr algn="just"/>
            <a:r>
              <a:rPr lang="en-GB" altLang="en-US" sz="2400" dirty="0">
                <a:latin typeface="Arial" panose="020B0604020202020204" pitchFamily="34" charset="0"/>
                <a:cs typeface="Arial" panose="020B0604020202020204" pitchFamily="34" charset="0"/>
              </a:rPr>
              <a:t>A CMS is a software tool that enables groups of technical and non technical staff to store, create, edit, manage and publish a variety of digital content types to an intended audience, whilst being constrained during the content process by a centralised set of rules, process and workflows that ensure coherent, validated and managed electronic content is produced.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14728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844242" cy="4601183"/>
          </a:xfrm>
        </p:spPr>
        <p:txBody>
          <a:bodyPr/>
          <a:lstStyle/>
          <a:p>
            <a:r>
              <a:rPr lang="en-IN" dirty="0"/>
              <a:t>Sample CMS Portal</a:t>
            </a:r>
          </a:p>
        </p:txBody>
      </p:sp>
      <p:pic>
        <p:nvPicPr>
          <p:cNvPr id="4" name="Content Placeholder 3"/>
          <p:cNvPicPr>
            <a:picLocks noGrp="1" noChangeAspect="1"/>
          </p:cNvPicPr>
          <p:nvPr>
            <p:ph idx="1"/>
          </p:nvPr>
        </p:nvPicPr>
        <p:blipFill>
          <a:blip r:embed="rId2"/>
          <a:stretch>
            <a:fillRect/>
          </a:stretch>
        </p:blipFill>
        <p:spPr>
          <a:xfrm>
            <a:off x="3510116" y="766477"/>
            <a:ext cx="8230636" cy="5899794"/>
          </a:xfrm>
          <a:prstGeom prst="rect">
            <a:avLst/>
          </a:prstGeom>
          <a:ln>
            <a:solidFill>
              <a:schemeClr val="bg2"/>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748176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2327</TotalTime>
  <Words>1226</Words>
  <Application>Microsoft Office PowerPoint</Application>
  <PresentationFormat>Widescreen</PresentationFormat>
  <Paragraphs>212</Paragraphs>
  <Slides>23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Corbel</vt:lpstr>
      <vt:lpstr>Tahoma</vt:lpstr>
      <vt:lpstr>Wingdings</vt:lpstr>
      <vt:lpstr>Wingdings 2</vt:lpstr>
      <vt:lpstr>Frame</vt:lpstr>
      <vt:lpstr>CMS</vt:lpstr>
      <vt:lpstr>Defining a Content Management System</vt:lpstr>
      <vt:lpstr>What is ‘Content’ ?</vt:lpstr>
      <vt:lpstr>What does the ‘Management’ of content refer to ?</vt:lpstr>
      <vt:lpstr>Management</vt:lpstr>
      <vt:lpstr>What is the ‘System’ that manages the content ?</vt:lpstr>
      <vt:lpstr>System</vt:lpstr>
      <vt:lpstr>What is a ‘Content Management System’ ?</vt:lpstr>
      <vt:lpstr>Sample CMS Portal</vt:lpstr>
      <vt:lpstr>CMS Workflow</vt:lpstr>
      <vt:lpstr>So how come there are so many CMS solutions ? </vt:lpstr>
      <vt:lpstr>Why do we need a CMS ?</vt:lpstr>
      <vt:lpstr>How CMS fits into an enterprise?</vt:lpstr>
      <vt:lpstr>A few popular CMSs</vt:lpstr>
      <vt:lpstr>What do developers do with CMS ?</vt:lpstr>
      <vt:lpstr>Information Architecture</vt:lpstr>
      <vt:lpstr>Presentation Framework</vt:lpstr>
      <vt:lpstr>SEO</vt:lpstr>
      <vt:lpstr>Deployment Architecture</vt:lpstr>
      <vt:lpstr>On Premise</vt:lpstr>
      <vt:lpstr>Cloud</vt:lpstr>
      <vt:lpstr>Hybrid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M. Sundaran</dc:creator>
  <cp:lastModifiedBy>Jinad P. Abdulkadar</cp:lastModifiedBy>
  <cp:revision>157</cp:revision>
  <dcterms:created xsi:type="dcterms:W3CDTF">2017-03-22T06:16:02Z</dcterms:created>
  <dcterms:modified xsi:type="dcterms:W3CDTF">2017-07-11T07:34:04Z</dcterms:modified>
</cp:coreProperties>
</file>