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0" r:id="rId4"/>
    <p:sldId id="300" r:id="rId5"/>
    <p:sldId id="301" r:id="rId6"/>
    <p:sldId id="302" r:id="rId7"/>
    <p:sldId id="304" r:id="rId8"/>
    <p:sldId id="274" r:id="rId9"/>
    <p:sldId id="275" r:id="rId10"/>
    <p:sldId id="277" r:id="rId11"/>
    <p:sldId id="305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7865364" cy="3781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481" y="3810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Planning And Estimation</a:t>
            </a:r>
            <a:endParaRPr lang="en-IN" sz="4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200" y="5791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Century Gothic" panose="020B0502020202020204" pitchFamily="34" charset="0"/>
              </a:rPr>
              <a:t>Arunraj R. </a:t>
            </a:r>
          </a:p>
          <a:p>
            <a:pPr algn="r"/>
            <a:r>
              <a:rPr lang="en-US" sz="2400" i="1" dirty="0">
                <a:latin typeface="Century Gothic" panose="020B0502020202020204" pitchFamily="34" charset="0"/>
              </a:rPr>
              <a:t>Business Analyst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244"/>
            <a:ext cx="7239000" cy="5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5791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Velocity Based – Story Points!</a:t>
            </a:r>
          </a:p>
        </p:txBody>
      </p:sp>
    </p:spTree>
    <p:extLst>
      <p:ext uri="{BB962C8B-B14F-4D97-AF65-F5344CB8AC3E}">
        <p14:creationId xmlns:p14="http://schemas.microsoft.com/office/powerpoint/2010/main" val="26457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"/>
            <a:ext cx="6248400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Planning Poker</a:t>
            </a:r>
          </a:p>
        </p:txBody>
      </p:sp>
      <p:pic>
        <p:nvPicPr>
          <p:cNvPr id="1026" name="Picture 2" descr="https://platinumedge.com/sites/default/files/public/Estimation-Poker-Platinum-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00"/>
            <a:ext cx="106197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risp.se/images/planningpoker/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6" y="3733800"/>
            <a:ext cx="4124325" cy="29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752600"/>
            <a:ext cx="7175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Split </a:t>
            </a:r>
            <a:r>
              <a:rPr lang="en-IN" dirty="0">
                <a:latin typeface="Century Gothic" panose="020B0502020202020204" pitchFamily="34" charset="0"/>
              </a:rPr>
              <a:t>tasks into smaller.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Track </a:t>
            </a:r>
            <a:r>
              <a:rPr lang="en-IN" dirty="0">
                <a:latin typeface="Century Gothic" panose="020B0502020202020204" pitchFamily="34" charset="0"/>
              </a:rPr>
              <a:t>your working time.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Keep </a:t>
            </a:r>
            <a:r>
              <a:rPr lang="en-IN" dirty="0">
                <a:latin typeface="Century Gothic" panose="020B0502020202020204" pitchFamily="34" charset="0"/>
              </a:rPr>
              <a:t>in mind each </a:t>
            </a:r>
            <a:r>
              <a:rPr lang="en-IN" dirty="0" smtClean="0">
                <a:latin typeface="Century Gothic" panose="020B0502020202020204" pitchFamily="34" charset="0"/>
              </a:rPr>
              <a:t>stage (testing</a:t>
            </a:r>
            <a:r>
              <a:rPr lang="en-IN" dirty="0">
                <a:latin typeface="Century Gothic" panose="020B0502020202020204" pitchFamily="34" charset="0"/>
              </a:rPr>
              <a:t>, code review, and </a:t>
            </a:r>
            <a:r>
              <a:rPr lang="en-IN" dirty="0" smtClean="0">
                <a:latin typeface="Century Gothic" panose="020B0502020202020204" pitchFamily="34" charset="0"/>
              </a:rPr>
              <a:t>etc.).</a:t>
            </a: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Each </a:t>
            </a:r>
            <a:r>
              <a:rPr lang="en-IN" dirty="0">
                <a:latin typeface="Century Gothic" panose="020B0502020202020204" pitchFamily="34" charset="0"/>
              </a:rPr>
              <a:t>Team has own </a:t>
            </a:r>
            <a:r>
              <a:rPr lang="en-IN" dirty="0" smtClean="0">
                <a:latin typeface="Century Gothic" panose="020B0502020202020204" pitchFamily="34" charset="0"/>
              </a:rPr>
              <a:t>velocity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Let whole Team estimate.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Estimation </a:t>
            </a:r>
            <a:r>
              <a:rPr lang="en-IN" dirty="0">
                <a:latin typeface="Century Gothic" panose="020B0502020202020204" pitchFamily="34" charset="0"/>
              </a:rPr>
              <a:t>also takes time.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Definition </a:t>
            </a:r>
            <a:r>
              <a:rPr lang="en-IN" dirty="0">
                <a:latin typeface="Century Gothic" panose="020B0502020202020204" pitchFamily="34" charset="0"/>
              </a:rPr>
              <a:t>of Done</a:t>
            </a:r>
            <a:r>
              <a:rPr lang="en-IN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Use best practices like </a:t>
            </a:r>
            <a:r>
              <a:rPr lang="en-IN" dirty="0">
                <a:latin typeface="Century Gothic" panose="020B0502020202020204" pitchFamily="34" charset="0"/>
              </a:rPr>
              <a:t>planningpoker.com</a:t>
            </a:r>
            <a:r>
              <a:rPr lang="en-IN" dirty="0" smtClean="0">
                <a:latin typeface="Century Gothic" panose="020B0502020202020204" pitchFamily="34" charset="0"/>
              </a:rPr>
              <a:t>.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609600"/>
            <a:ext cx="3950120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IN" sz="4400" dirty="0">
                <a:latin typeface="Century Gothic" panose="020B0502020202020204" pitchFamily="34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1894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pa.fotolog.com/photo/42/54/76/slideshopcom/13657677568811_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53253"/>
            <a:ext cx="9448800" cy="60301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2800" y="381000"/>
            <a:ext cx="5181600" cy="1930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>
                <a:latin typeface="Algerian" panose="04020705040A02060702" pitchFamily="82" charset="0"/>
                <a:ea typeface="+mj-ea"/>
                <a:cs typeface="+mj-cs"/>
              </a:defRPr>
            </a:lvl1pPr>
          </a:lstStyle>
          <a:p>
            <a:r>
              <a:rPr lang="en-US" sz="4267" dirty="0"/>
              <a:t>ANY </a:t>
            </a:r>
          </a:p>
          <a:p>
            <a:r>
              <a:rPr lang="en-US" dirty="0"/>
              <a:t>QUESTIONS/FEEDBACKS</a:t>
            </a:r>
            <a:r>
              <a:rPr lang="en-US" sz="4267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2679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storage.bauermedia.co.uk/f3/8a535/fab4b/e1a58/10026/3cc96/09623/thankyou_big_608x376.jpg?136870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12071"/>
            <a:ext cx="7924800" cy="4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0" y="6127196"/>
            <a:ext cx="5994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** All images shamelessly stolen from GOOGLE. </a:t>
            </a:r>
          </a:p>
        </p:txBody>
      </p:sp>
      <p:pic>
        <p:nvPicPr>
          <p:cNvPr id="2052" name="Picture 4" descr="http://www.ektron.com/assets/0/75/257/258/ab6f1306-6d32-4667-a2ee-0a700d12d2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95" y="381001"/>
            <a:ext cx="2949005" cy="18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0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1861"/>
            <a:ext cx="8229600" cy="769441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Importance of Estimation?</a:t>
            </a:r>
          </a:p>
        </p:txBody>
      </p:sp>
      <p:pic>
        <p:nvPicPr>
          <p:cNvPr id="2050" name="Picture 2" descr="http://s2.quickmeme.com/img/7a/7ac6c18b1bca53b88bbd8cd25a68a327396adce14cb999a7d7130cf76b07a4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7010400" cy="5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1861"/>
            <a:ext cx="8229600" cy="769441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Importance of Estimation?</a:t>
            </a:r>
          </a:p>
        </p:txBody>
      </p:sp>
      <p:pic>
        <p:nvPicPr>
          <p:cNvPr id="7" name="Picture 6" descr="http://systematicrelativestrength.com/wp-content/uploads/2013/11/plan_thinkingip1.gif"/>
          <p:cNvPicPr>
            <a:picLocks noChangeAspect="1" noChangeArrowheads="1"/>
          </p:cNvPicPr>
          <p:nvPr/>
        </p:nvPicPr>
        <p:blipFill rotWithShape="1">
          <a:blip r:embed="rId2" cstate="print"/>
          <a:srcRect b="52240"/>
          <a:stretch/>
        </p:blipFill>
        <p:spPr bwMode="auto">
          <a:xfrm>
            <a:off x="1295400" y="1371600"/>
            <a:ext cx="5715000" cy="2016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91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systematicrelativestrength.com/wp-content/uploads/2013/11/plan_thinkingip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5715000" cy="422275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01861"/>
            <a:ext cx="8229600" cy="769441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Importance of Estimation?</a:t>
            </a:r>
          </a:p>
        </p:txBody>
      </p:sp>
    </p:spTree>
    <p:extLst>
      <p:ext uri="{BB962C8B-B14F-4D97-AF65-F5344CB8AC3E}">
        <p14:creationId xmlns:p14="http://schemas.microsoft.com/office/powerpoint/2010/main" val="3300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688"/>
            <a:ext cx="9486900" cy="76944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Traditional Estimation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38201"/>
            <a:ext cx="6400800" cy="58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6944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How is it different in Scrum?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8481765" cy="31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54" y="223724"/>
            <a:ext cx="8229600" cy="76944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  <a:ea typeface="+mn-ea"/>
                <a:cs typeface="+mn-cs"/>
              </a:rPr>
              <a:t>Where do we begin?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36" y="2213050"/>
            <a:ext cx="7678165" cy="136464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72064" y="4966110"/>
            <a:ext cx="663612" cy="723447"/>
            <a:chOff x="8302777" y="1221444"/>
            <a:chExt cx="602550" cy="65687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37" name="TextBox 15"/>
            <p:cNvSpPr txBox="1"/>
            <p:nvPr/>
          </p:nvSpPr>
          <p:spPr>
            <a:xfrm>
              <a:off x="8391526" y="1318208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Move emails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91474" y="4966111"/>
            <a:ext cx="663612" cy="723447"/>
            <a:chOff x="8302777" y="1221444"/>
            <a:chExt cx="602550" cy="65687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35" name="TextBox 18"/>
            <p:cNvSpPr txBox="1"/>
            <p:nvPr/>
          </p:nvSpPr>
          <p:spPr>
            <a:xfrm>
              <a:off x="8391526" y="1349421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Search by keyword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1116" y="4132726"/>
            <a:ext cx="663612" cy="723447"/>
            <a:chOff x="8302776" y="1221444"/>
            <a:chExt cx="602550" cy="65687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6" y="1221444"/>
              <a:ext cx="602550" cy="656879"/>
            </a:xfrm>
            <a:prstGeom prst="rect">
              <a:avLst/>
            </a:prstGeom>
          </p:spPr>
        </p:pic>
        <p:sp>
          <p:nvSpPr>
            <p:cNvPr id="33" name="TextBox 21"/>
            <p:cNvSpPr txBox="1"/>
            <p:nvPr/>
          </p:nvSpPr>
          <p:spPr>
            <a:xfrm>
              <a:off x="8391526" y="1374390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Open RTF email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26529" y="4144391"/>
            <a:ext cx="663612" cy="723447"/>
            <a:chOff x="8302777" y="1221444"/>
            <a:chExt cx="602550" cy="6568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31" name="TextBox 24"/>
            <p:cNvSpPr txBox="1"/>
            <p:nvPr/>
          </p:nvSpPr>
          <p:spPr>
            <a:xfrm>
              <a:off x="8391526" y="1311966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Send RTF email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31416" y="4095395"/>
            <a:ext cx="663612" cy="723447"/>
            <a:chOff x="8302777" y="1221445"/>
            <a:chExt cx="602550" cy="65687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5"/>
              <a:ext cx="602550" cy="656879"/>
            </a:xfrm>
            <a:prstGeom prst="rect">
              <a:avLst/>
            </a:prstGeom>
          </p:spPr>
        </p:pic>
        <p:sp>
          <p:nvSpPr>
            <p:cNvPr id="29" name="TextBox 27"/>
            <p:cNvSpPr txBox="1"/>
            <p:nvPr/>
          </p:nvSpPr>
          <p:spPr>
            <a:xfrm>
              <a:off x="8391526" y="1324452"/>
              <a:ext cx="471193" cy="3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Create and send basic email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1942" y="4128583"/>
            <a:ext cx="663612" cy="723447"/>
            <a:chOff x="8302778" y="1221444"/>
            <a:chExt cx="602550" cy="65687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8" y="1221444"/>
              <a:ext cx="602550" cy="656879"/>
            </a:xfrm>
            <a:prstGeom prst="rect">
              <a:avLst/>
            </a:prstGeom>
          </p:spPr>
        </p:pic>
        <p:sp>
          <p:nvSpPr>
            <p:cNvPr id="27" name="TextBox 30"/>
            <p:cNvSpPr txBox="1"/>
            <p:nvPr/>
          </p:nvSpPr>
          <p:spPr>
            <a:xfrm>
              <a:off x="8391526" y="1343178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Delete email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31604" y="4124402"/>
            <a:ext cx="663612" cy="723447"/>
            <a:chOff x="8302777" y="1221444"/>
            <a:chExt cx="602550" cy="6568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25" name="TextBox 33"/>
            <p:cNvSpPr txBox="1"/>
            <p:nvPr/>
          </p:nvSpPr>
          <p:spPr>
            <a:xfrm>
              <a:off x="8391526" y="1330693"/>
              <a:ext cx="471193" cy="3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Open &amp; read basic email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63992" y="4968170"/>
            <a:ext cx="663612" cy="723447"/>
            <a:chOff x="8302777" y="1221445"/>
            <a:chExt cx="602550" cy="656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5"/>
              <a:ext cx="602550" cy="656879"/>
            </a:xfrm>
            <a:prstGeom prst="rect">
              <a:avLst/>
            </a:prstGeom>
          </p:spPr>
        </p:pic>
        <p:sp>
          <p:nvSpPr>
            <p:cNvPr id="23" name="TextBox 36"/>
            <p:cNvSpPr txBox="1"/>
            <p:nvPr/>
          </p:nvSpPr>
          <p:spPr>
            <a:xfrm>
              <a:off x="8391526" y="1324450"/>
              <a:ext cx="471193" cy="223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Create sub folders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89042" y="4991554"/>
            <a:ext cx="663612" cy="723447"/>
            <a:chOff x="8302777" y="1221444"/>
            <a:chExt cx="602550" cy="65687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21" name="TextBox 39"/>
            <p:cNvSpPr txBox="1"/>
            <p:nvPr/>
          </p:nvSpPr>
          <p:spPr>
            <a:xfrm>
              <a:off x="8391526" y="1311966"/>
              <a:ext cx="471193" cy="3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Send HTML 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50480" y="4968169"/>
            <a:ext cx="663612" cy="723447"/>
            <a:chOff x="8302777" y="1221444"/>
            <a:chExt cx="602550" cy="65687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19" name="TextBox 42"/>
            <p:cNvSpPr txBox="1"/>
            <p:nvPr/>
          </p:nvSpPr>
          <p:spPr>
            <a:xfrm>
              <a:off x="8391526" y="1311966"/>
              <a:ext cx="471193" cy="3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Create HTML email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9433" y="4132725"/>
            <a:ext cx="663612" cy="723447"/>
            <a:chOff x="8302777" y="1221444"/>
            <a:chExt cx="602550" cy="656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777" y="1221444"/>
              <a:ext cx="602550" cy="656879"/>
            </a:xfrm>
            <a:prstGeom prst="rect">
              <a:avLst/>
            </a:prstGeom>
          </p:spPr>
        </p:pic>
        <p:sp>
          <p:nvSpPr>
            <p:cNvPr id="17" name="TextBox 45"/>
            <p:cNvSpPr txBox="1"/>
            <p:nvPr/>
          </p:nvSpPr>
          <p:spPr>
            <a:xfrm>
              <a:off x="8391526" y="1311966"/>
              <a:ext cx="471193" cy="3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Import &amp; process contacts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791474" y="1106609"/>
            <a:ext cx="483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Email Management System </a:t>
            </a:r>
            <a:r>
              <a:rPr lang="en-US" sz="2400" dirty="0"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400800" y="1328411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10401" y="1005245"/>
            <a:ext cx="1694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Theme</a:t>
            </a:r>
          </a:p>
        </p:txBody>
      </p:sp>
      <p:sp>
        <p:nvSpPr>
          <p:cNvPr id="41" name="Right Arrow 40"/>
          <p:cNvSpPr/>
          <p:nvPr/>
        </p:nvSpPr>
        <p:spPr>
          <a:xfrm rot="3128870">
            <a:off x="8438394" y="3779445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39001" y="4020783"/>
            <a:ext cx="34070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Epics (features)</a:t>
            </a:r>
          </a:p>
        </p:txBody>
      </p:sp>
      <p:sp>
        <p:nvSpPr>
          <p:cNvPr id="43" name="Right Arrow 42"/>
          <p:cNvSpPr/>
          <p:nvPr/>
        </p:nvSpPr>
        <p:spPr>
          <a:xfrm rot="3128870">
            <a:off x="5757715" y="5394332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1852" y="5691617"/>
            <a:ext cx="26941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1317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845312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3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42" y="304800"/>
            <a:ext cx="797169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152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Comic Sans MS</vt:lpstr>
      <vt:lpstr>Wingdings</vt:lpstr>
      <vt:lpstr>Office Theme</vt:lpstr>
      <vt:lpstr>PowerPoint Presentation</vt:lpstr>
      <vt:lpstr>Importance of Estimation?</vt:lpstr>
      <vt:lpstr>Importance of Estimation?</vt:lpstr>
      <vt:lpstr>Importance of Estimation?</vt:lpstr>
      <vt:lpstr>Traditional Estimation Approach</vt:lpstr>
      <vt:lpstr>How is it different in Scrum?</vt:lpstr>
      <vt:lpstr>Where do we begin?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SCRUM</dc:title>
  <dc:creator>Praveen Prakash</dc:creator>
  <cp:lastModifiedBy>Arunraj Rajendran</cp:lastModifiedBy>
  <cp:revision>29</cp:revision>
  <dcterms:created xsi:type="dcterms:W3CDTF">2006-08-16T00:00:00Z</dcterms:created>
  <dcterms:modified xsi:type="dcterms:W3CDTF">2015-05-27T11:58:10Z</dcterms:modified>
</cp:coreProperties>
</file>