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7"/>
  </p:notesMasterIdLst>
  <p:sldIdLst>
    <p:sldId id="260" r:id="rId2"/>
    <p:sldId id="268" r:id="rId3"/>
    <p:sldId id="285" r:id="rId4"/>
    <p:sldId id="282" r:id="rId5"/>
    <p:sldId id="284" r:id="rId6"/>
    <p:sldId id="269" r:id="rId7"/>
    <p:sldId id="281" r:id="rId8"/>
    <p:sldId id="270" r:id="rId9"/>
    <p:sldId id="277" r:id="rId10"/>
    <p:sldId id="278" r:id="rId11"/>
    <p:sldId id="279" r:id="rId12"/>
    <p:sldId id="274" r:id="rId13"/>
    <p:sldId id="286" r:id="rId14"/>
    <p:sldId id="276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53A"/>
    <a:srgbClr val="549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4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7C8A1-2925-424A-B3E2-A79A5AC0F01E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011CF-AE3A-4FA4-891F-C82BF14B1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2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7861BEA-B48D-43A3-99A9-C63F34604622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586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4E3481B-C78C-4139-98AB-C16C5E65203C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310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F7DD4EF-09D6-498C-94E0-E68F0F583015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19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E86A-39FA-40FA-A001-0E415D89DDED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2337-1112-438F-9A71-94FDB840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8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E86A-39FA-40FA-A001-0E415D89DDED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2337-1112-438F-9A71-94FDB840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6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E86A-39FA-40FA-A001-0E415D89DDED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2337-1112-438F-9A71-94FDB840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82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E86A-39FA-40FA-A001-0E415D89DDED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2337-1112-438F-9A71-94FDB840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00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E86A-39FA-40FA-A001-0E415D89DDED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2337-1112-438F-9A71-94FDB840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51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E86A-39FA-40FA-A001-0E415D89DDED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2337-1112-438F-9A71-94FDB840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E86A-39FA-40FA-A001-0E415D89DDED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2337-1112-438F-9A71-94FDB840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08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E86A-39FA-40FA-A001-0E415D89DDED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2337-1112-438F-9A71-94FDB840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35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E86A-39FA-40FA-A001-0E415D89DDED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2337-1112-438F-9A71-94FDB840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70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E86A-39FA-40FA-A001-0E415D89DDED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2337-1112-438F-9A71-94FDB840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95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E86A-39FA-40FA-A001-0E415D89DDED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2337-1112-438F-9A71-94FDB840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3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3E86A-39FA-40FA-A001-0E415D89DDED}" type="datetimeFigureOut">
              <a:rPr lang="en-IN" smtClean="0"/>
              <a:t>29-06-2016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42337-1112-438F-9A71-94FDB840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00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uyati.com/wp-content/uploads/2014/11/banner6-mi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0" t="4233" r="21365"/>
          <a:stretch/>
        </p:blipFill>
        <p:spPr bwMode="auto">
          <a:xfrm>
            <a:off x="-38100" y="-76200"/>
            <a:ext cx="122301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8" y="5543550"/>
            <a:ext cx="2144769" cy="1177416"/>
          </a:xfrm>
          <a:prstGeom prst="rect">
            <a:avLst/>
          </a:prstGeom>
        </p:spPr>
      </p:pic>
      <p:pic>
        <p:nvPicPr>
          <p:cNvPr id="1026" name="Picture 2" descr="http://suyati.com/wp-content/themes/suyati/img/img-logo-he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8" y="133350"/>
            <a:ext cx="151892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81500" y="4332510"/>
            <a:ext cx="76586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2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Planning and Estimation</a:t>
            </a:r>
            <a:endParaRPr lang="en-IN" sz="52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87126" y="5716759"/>
            <a:ext cx="2953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Ramhari Narayanan</a:t>
            </a:r>
          </a:p>
          <a:p>
            <a:pPr algn="r"/>
            <a:r>
              <a:rPr lang="en-US" sz="2000" i="1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Business Analyst</a:t>
            </a:r>
          </a:p>
        </p:txBody>
      </p:sp>
    </p:spTree>
    <p:extLst>
      <p:ext uri="{BB962C8B-B14F-4D97-AF65-F5344CB8AC3E}">
        <p14:creationId xmlns:p14="http://schemas.microsoft.com/office/powerpoint/2010/main" val="12590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How do we estimate?</a:t>
            </a:r>
            <a:br>
              <a:rPr lang="en-US" altLang="en-US" b="1" dirty="0" smtClean="0"/>
            </a:br>
            <a:r>
              <a:rPr lang="en-US" altLang="en-US" sz="2400" dirty="0"/>
              <a:t>Estimation techniques</a:t>
            </a:r>
            <a:endParaRPr lang="en-US" alt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129148" y="1662977"/>
            <a:ext cx="7354624" cy="4351338"/>
          </a:xfrm>
        </p:spPr>
        <p:txBody>
          <a:bodyPr>
            <a:normAutofit/>
          </a:bodyPr>
          <a:lstStyle/>
          <a:p>
            <a:r>
              <a:rPr lang="en-US" altLang="en-US" sz="2400" b="1" dirty="0" smtClean="0"/>
              <a:t>Three point </a:t>
            </a:r>
            <a:r>
              <a:rPr lang="en-US" altLang="en-US" sz="2400" b="1" dirty="0"/>
              <a:t>Estimate </a:t>
            </a:r>
            <a:r>
              <a:rPr lang="en-US" altLang="en-US" sz="2400" b="1" dirty="0" smtClean="0"/>
              <a:t>(PERT)* - </a:t>
            </a:r>
            <a:r>
              <a:rPr lang="en-US" altLang="en-US" sz="2400" b="1" dirty="0"/>
              <a:t>Triangular Distribution</a:t>
            </a:r>
            <a:endParaRPr lang="en-US" altLang="en-US" sz="2400" b="1" dirty="0" smtClean="0"/>
          </a:p>
          <a:p>
            <a:pPr lvl="1"/>
            <a:r>
              <a:rPr lang="en-US" altLang="en-US" sz="2000" dirty="0" smtClean="0"/>
              <a:t>We take three estimates per task</a:t>
            </a:r>
          </a:p>
          <a:p>
            <a:pPr lvl="2"/>
            <a:r>
              <a:rPr lang="en-US" altLang="en-US" sz="1800" dirty="0" smtClean="0"/>
              <a:t>Optimistic Estimate – Best Case Scenario</a:t>
            </a:r>
          </a:p>
          <a:p>
            <a:pPr lvl="2"/>
            <a:r>
              <a:rPr lang="en-US" altLang="en-US" sz="1800" dirty="0" smtClean="0"/>
              <a:t>Pessimistic Estimate – Worst Case Scenario</a:t>
            </a:r>
          </a:p>
          <a:p>
            <a:pPr lvl="2"/>
            <a:r>
              <a:rPr lang="en-US" altLang="en-US" sz="1800" dirty="0" smtClean="0"/>
              <a:t>Most Likely Estimate</a:t>
            </a:r>
          </a:p>
          <a:p>
            <a:pPr lvl="1"/>
            <a:r>
              <a:rPr lang="en-US" altLang="en-US" sz="2000" dirty="0" smtClean="0"/>
              <a:t>Average the three estimates to get a three point estimate</a:t>
            </a:r>
          </a:p>
          <a:p>
            <a:pPr marL="0" indent="0">
              <a:buNone/>
            </a:pPr>
            <a:endParaRPr lang="en-US" altLang="en-US" sz="2000" dirty="0" smtClean="0"/>
          </a:p>
          <a:p>
            <a:pPr marL="0" indent="0">
              <a:buNone/>
            </a:pPr>
            <a:r>
              <a:rPr lang="en-US" altLang="en-US" sz="2000" b="1" dirty="0" smtClean="0"/>
              <a:t>Example</a:t>
            </a:r>
            <a:r>
              <a:rPr lang="en-US" altLang="en-US" sz="2000" b="1" dirty="0"/>
              <a:t>:</a:t>
            </a:r>
          </a:p>
          <a:p>
            <a:pPr lvl="1" eaLnBrk="1" hangingPunct="1"/>
            <a:r>
              <a:rPr lang="en-US" altLang="en-US" sz="2000" dirty="0" smtClean="0"/>
              <a:t>Optimistic = 6 hours</a:t>
            </a:r>
          </a:p>
          <a:p>
            <a:pPr lvl="1" eaLnBrk="1" hangingPunct="1"/>
            <a:r>
              <a:rPr lang="en-US" altLang="en-US" sz="2000" dirty="0" smtClean="0"/>
              <a:t>Pessimistic = 10 hours</a:t>
            </a:r>
          </a:p>
          <a:p>
            <a:pPr lvl="1" eaLnBrk="1" hangingPunct="1"/>
            <a:r>
              <a:rPr lang="en-US" altLang="en-US" sz="2000" dirty="0" smtClean="0"/>
              <a:t>Most Likely = 8 hours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The three point estimate is (6+10+8)/3 = 8 </a:t>
            </a:r>
            <a:r>
              <a:rPr lang="en-US" altLang="en-US" sz="2000" dirty="0" smtClean="0"/>
              <a:t>hours</a:t>
            </a:r>
            <a:endParaRPr lang="en-US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9" y="6057900"/>
            <a:ext cx="1207834" cy="663066"/>
          </a:xfrm>
          <a:prstGeom prst="rect">
            <a:avLst/>
          </a:prstGeom>
        </p:spPr>
      </p:pic>
      <p:pic>
        <p:nvPicPr>
          <p:cNvPr id="5" name="Picture 4" descr="http://suyati.com/wp-content/themes/suyati/img/img-logo-he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634" y="6057900"/>
            <a:ext cx="1149314" cy="6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s://lh4.ggpht.com/6_TkieDPRgtzAqnzE4BFe-dezZl_a92QcRlZUcxLNmQ9_VmzeRiptdJncu9eWjRsHWtL=w3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824" y="2057231"/>
            <a:ext cx="3618251" cy="361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14518" y="6380858"/>
            <a:ext cx="3404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* </a:t>
            </a:r>
            <a:r>
              <a:rPr lang="en-IN" sz="1400" i="1" dirty="0"/>
              <a:t>Program Evaluation and Review Technique</a:t>
            </a:r>
          </a:p>
        </p:txBody>
      </p:sp>
    </p:spTree>
    <p:extLst>
      <p:ext uri="{BB962C8B-B14F-4D97-AF65-F5344CB8AC3E}">
        <p14:creationId xmlns:p14="http://schemas.microsoft.com/office/powerpoint/2010/main" val="4147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How do we estimate?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400" dirty="0"/>
              <a:t>Estimation techniques</a:t>
            </a:r>
            <a:endParaRPr lang="en-US" alt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136713" y="1704543"/>
            <a:ext cx="709155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/>
              <a:t>Three point Estimate </a:t>
            </a:r>
            <a:r>
              <a:rPr lang="en-US" altLang="en-US" b="1" dirty="0" smtClean="0"/>
              <a:t>(PERT)*- </a:t>
            </a:r>
            <a:r>
              <a:rPr lang="en-IN" b="1" dirty="0"/>
              <a:t>Beta Distribution</a:t>
            </a:r>
            <a:endParaRPr lang="en-US" altLang="en-US" b="1" dirty="0"/>
          </a:p>
          <a:p>
            <a:pPr lvl="1" eaLnBrk="1" hangingPunct="1"/>
            <a:r>
              <a:rPr lang="en-US" altLang="en-US" dirty="0" smtClean="0"/>
              <a:t>We take three estimates per task</a:t>
            </a:r>
          </a:p>
          <a:p>
            <a:pPr lvl="2" eaLnBrk="1" hangingPunct="1"/>
            <a:r>
              <a:rPr lang="en-US" altLang="en-US" dirty="0" smtClean="0"/>
              <a:t>Optimistic Estimate – Best Case Scenario</a:t>
            </a:r>
          </a:p>
          <a:p>
            <a:pPr lvl="2" eaLnBrk="1" hangingPunct="1"/>
            <a:r>
              <a:rPr lang="en-US" altLang="en-US" dirty="0" smtClean="0"/>
              <a:t>Pessimistic Estimate – Worst Case Scenario</a:t>
            </a:r>
          </a:p>
          <a:p>
            <a:pPr lvl="2" eaLnBrk="1" hangingPunct="1"/>
            <a:r>
              <a:rPr lang="en-US" altLang="en-US" dirty="0" smtClean="0"/>
              <a:t>Most Likely Estimate</a:t>
            </a:r>
          </a:p>
          <a:p>
            <a:pPr lvl="1" eaLnBrk="1" hangingPunct="1"/>
            <a:r>
              <a:rPr lang="en-US" altLang="en-US" sz="2200" dirty="0" smtClean="0"/>
              <a:t>Multiply the Most Likely estimate by 4, add to the Optimistic and Pessimistic estimates and divide by 6</a:t>
            </a:r>
          </a:p>
          <a:p>
            <a:pPr lvl="1" eaLnBrk="1" hangingPunct="1"/>
            <a:endParaRPr lang="en-US" altLang="en-US" b="1" dirty="0"/>
          </a:p>
          <a:p>
            <a:pPr marL="457200" lvl="1" indent="0" eaLnBrk="1" hangingPunct="1">
              <a:buNone/>
            </a:pPr>
            <a:r>
              <a:rPr lang="en-US" altLang="en-US" b="1" dirty="0" smtClean="0"/>
              <a:t>Example</a:t>
            </a:r>
            <a:r>
              <a:rPr lang="en-US" altLang="en-US" b="1" dirty="0"/>
              <a:t>:</a:t>
            </a:r>
          </a:p>
          <a:p>
            <a:pPr lvl="1"/>
            <a:r>
              <a:rPr lang="en-US" altLang="en-US" dirty="0" smtClean="0"/>
              <a:t>Optimistic = 6 hours</a:t>
            </a:r>
          </a:p>
          <a:p>
            <a:pPr lvl="1"/>
            <a:r>
              <a:rPr lang="en-US" altLang="en-US" dirty="0" smtClean="0"/>
              <a:t>Pessimistic = 10 hours</a:t>
            </a:r>
          </a:p>
          <a:p>
            <a:pPr lvl="1"/>
            <a:r>
              <a:rPr lang="en-US" altLang="en-US" dirty="0" smtClean="0"/>
              <a:t>Most Likely = 8 hours</a:t>
            </a:r>
          </a:p>
          <a:p>
            <a:pPr marL="0" indent="0">
              <a:buNone/>
            </a:pPr>
            <a:r>
              <a:rPr lang="en-US" altLang="en-US" sz="2400" dirty="0" smtClean="0"/>
              <a:t>The three point estimate is (6+10+4x8)/6 = </a:t>
            </a:r>
            <a:r>
              <a:rPr lang="en-US" altLang="en-US" sz="2400" b="1" dirty="0" smtClean="0"/>
              <a:t>8 hours</a:t>
            </a:r>
          </a:p>
          <a:p>
            <a:pPr lvl="1" eaLnBrk="1" hangingPunct="1"/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9" y="6057900"/>
            <a:ext cx="1207834" cy="663066"/>
          </a:xfrm>
          <a:prstGeom prst="rect">
            <a:avLst/>
          </a:prstGeom>
        </p:spPr>
      </p:pic>
      <p:pic>
        <p:nvPicPr>
          <p:cNvPr id="5" name="Picture 4" descr="http://suyati.com/wp-content/themes/suyati/img/img-logo-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634" y="6057900"/>
            <a:ext cx="1149314" cy="6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www.vista-industrial.com/blog/wp-content/uploads/2014/04/Estimating-and-plann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498" y="2615065"/>
            <a:ext cx="3652175" cy="298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14518" y="6380858"/>
            <a:ext cx="3404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* </a:t>
            </a:r>
            <a:r>
              <a:rPr lang="en-IN" sz="1400" i="1" dirty="0"/>
              <a:t>Program Evaluation and Review Technique</a:t>
            </a:r>
          </a:p>
        </p:txBody>
      </p:sp>
    </p:spTree>
    <p:extLst>
      <p:ext uri="{BB962C8B-B14F-4D97-AF65-F5344CB8AC3E}">
        <p14:creationId xmlns:p14="http://schemas.microsoft.com/office/powerpoint/2010/main" val="6283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When do we estimate?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12768" y="1552142"/>
            <a:ext cx="8766464" cy="3833168"/>
            <a:chOff x="1905000" y="879760"/>
            <a:chExt cx="8766464" cy="3833168"/>
          </a:xfrm>
        </p:grpSpPr>
        <p:sp>
          <p:nvSpPr>
            <p:cNvPr id="6" name="Rectangle 5"/>
            <p:cNvSpPr/>
            <p:nvPr/>
          </p:nvSpPr>
          <p:spPr bwMode="auto">
            <a:xfrm>
              <a:off x="1981200" y="2384426"/>
              <a:ext cx="2057400" cy="27146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500" b="1" dirty="0">
                  <a:solidFill>
                    <a:schemeClr val="bg1"/>
                  </a:solidFill>
                </a:rPr>
                <a:t>Initiation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038600" y="2384426"/>
              <a:ext cx="2057400" cy="2714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500" b="1" dirty="0">
                  <a:solidFill>
                    <a:schemeClr val="bg1"/>
                  </a:solidFill>
                </a:rPr>
                <a:t>Planning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96000" y="2384426"/>
              <a:ext cx="2057400" cy="27146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500" b="1" dirty="0">
                  <a:solidFill>
                    <a:schemeClr val="bg1"/>
                  </a:solidFill>
                </a:rPr>
                <a:t>Execution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8153400" y="2384426"/>
              <a:ext cx="2057400" cy="27146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500" b="1" dirty="0">
                  <a:solidFill>
                    <a:schemeClr val="bg1"/>
                  </a:solidFill>
                </a:rPr>
                <a:t>Closure</a:t>
              </a:r>
            </a:p>
          </p:txBody>
        </p:sp>
        <p:grpSp>
          <p:nvGrpSpPr>
            <p:cNvPr id="2" name="Group 28"/>
            <p:cNvGrpSpPr>
              <a:grpSpLocks/>
            </p:cNvGrpSpPr>
            <p:nvPr/>
          </p:nvGrpSpPr>
          <p:grpSpPr bwMode="auto">
            <a:xfrm>
              <a:off x="1981200" y="2884487"/>
              <a:ext cx="2057400" cy="1828441"/>
              <a:chOff x="457200" y="3200342"/>
              <a:chExt cx="2057401" cy="1828484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457200" y="3200342"/>
                <a:ext cx="2057401" cy="18284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1500"/>
              </a:p>
            </p:txBody>
          </p:sp>
          <p:sp>
            <p:nvSpPr>
              <p:cNvPr id="22547" name="TextBox 11"/>
              <p:cNvSpPr txBox="1">
                <a:spLocks noChangeArrowheads="1"/>
              </p:cNvSpPr>
              <p:nvPr/>
            </p:nvSpPr>
            <p:spPr bwMode="auto">
              <a:xfrm>
                <a:off x="457201" y="3212898"/>
                <a:ext cx="2057400" cy="738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Char char="•"/>
                </a:pPr>
                <a:r>
                  <a:rPr lang="en-US" altLang="en-US" sz="1400" dirty="0"/>
                  <a:t>Start of a project</a:t>
                </a:r>
              </a:p>
              <a:p>
                <a:pPr eaLnBrk="1" hangingPunct="1">
                  <a:buFont typeface="Arial" panose="020B0604020202020204" pitchFamily="34" charset="0"/>
                  <a:buChar char="•"/>
                </a:pPr>
                <a:r>
                  <a:rPr lang="en-US" altLang="en-US" sz="1400" dirty="0"/>
                  <a:t>Very Little information is available</a:t>
                </a:r>
              </a:p>
            </p:txBody>
          </p:sp>
        </p:grp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4038600" y="2897045"/>
              <a:ext cx="2057400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buFont typeface="Arial" panose="020B0604020202020204" pitchFamily="34" charset="0"/>
                <a:buChar char="•"/>
              </a:pPr>
              <a:r>
                <a:rPr lang="en-US" altLang="en-US" sz="1400" dirty="0"/>
                <a:t>Requirements are defined</a:t>
              </a:r>
            </a:p>
            <a:p>
              <a:pPr eaLnBrk="1" hangingPunct="1">
                <a:buFont typeface="Arial" panose="020B0604020202020204" pitchFamily="34" charset="0"/>
                <a:buChar char="•"/>
              </a:pPr>
              <a:r>
                <a:rPr lang="en-US" altLang="en-US" sz="1400" dirty="0"/>
                <a:t>Tasks are defined</a:t>
              </a:r>
            </a:p>
            <a:p>
              <a:pPr eaLnBrk="1" hangingPunct="1">
                <a:buFont typeface="Arial" panose="020B0604020202020204" pitchFamily="34" charset="0"/>
                <a:buChar char="•"/>
              </a:pPr>
              <a:r>
                <a:rPr lang="en-US" altLang="en-US" sz="1400" dirty="0"/>
                <a:t>Project Schedule and plan is created</a:t>
              </a:r>
            </a:p>
            <a:p>
              <a:pPr eaLnBrk="1" hangingPunct="1">
                <a:buFont typeface="Arial" panose="020B0604020202020204" pitchFamily="34" charset="0"/>
                <a:buChar char="•"/>
              </a:pPr>
              <a:r>
                <a:rPr lang="en-US" altLang="en-US" sz="1400" dirty="0"/>
                <a:t>A lot more information is available</a:t>
              </a:r>
            </a:p>
          </p:txBody>
        </p:sp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6096000" y="2884487"/>
              <a:ext cx="2057400" cy="1828441"/>
              <a:chOff x="4572000" y="3200342"/>
              <a:chExt cx="2057400" cy="1828484"/>
            </a:xfrm>
          </p:grpSpPr>
          <p:sp>
            <p:nvSpPr>
              <p:cNvPr id="27" name="Rectangle 26"/>
              <p:cNvSpPr/>
              <p:nvPr/>
            </p:nvSpPr>
            <p:spPr bwMode="auto">
              <a:xfrm>
                <a:off x="4572000" y="3200342"/>
                <a:ext cx="2057400" cy="18284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1500"/>
              </a:p>
            </p:txBody>
          </p:sp>
          <p:sp>
            <p:nvSpPr>
              <p:cNvPr id="22545" name="TextBox 13"/>
              <p:cNvSpPr txBox="1">
                <a:spLocks noChangeArrowheads="1"/>
              </p:cNvSpPr>
              <p:nvPr/>
            </p:nvSpPr>
            <p:spPr bwMode="auto">
              <a:xfrm>
                <a:off x="4572000" y="3212898"/>
                <a:ext cx="2057400" cy="1169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Char char="•"/>
                </a:pPr>
                <a:r>
                  <a:rPr lang="en-US" altLang="en-US" sz="1400" dirty="0"/>
                  <a:t>Main body of work is performed here</a:t>
                </a:r>
              </a:p>
              <a:p>
                <a:pPr eaLnBrk="1" hangingPunct="1">
                  <a:buFont typeface="Arial" panose="020B0604020202020204" pitchFamily="34" charset="0"/>
                  <a:buChar char="•"/>
                </a:pPr>
                <a:r>
                  <a:rPr lang="en-US" altLang="en-US" sz="1400" dirty="0"/>
                  <a:t>Coding, Testing, Installation et al.</a:t>
                </a:r>
              </a:p>
              <a:p>
                <a:pPr eaLnBrk="1" hangingPunct="1"/>
                <a:endParaRPr lang="en-US" altLang="en-US" sz="1400" dirty="0"/>
              </a:p>
            </p:txBody>
          </p:sp>
        </p:grp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8153400" y="2897046"/>
              <a:ext cx="2057400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buFont typeface="Arial" panose="020B0604020202020204" pitchFamily="34" charset="0"/>
                <a:buChar char="•"/>
              </a:pPr>
              <a:r>
                <a:rPr lang="en-US" altLang="en-US" sz="1400" dirty="0"/>
                <a:t>We say Goodbye and </a:t>
              </a:r>
              <a:r>
                <a:rPr lang="en-US" altLang="en-US" sz="1400" dirty="0" smtClean="0"/>
                <a:t>Good Luck</a:t>
              </a:r>
              <a:endParaRPr lang="en-US" altLang="en-US" sz="1400" dirty="0"/>
            </a:p>
            <a:p>
              <a:pPr eaLnBrk="1" hangingPunct="1">
                <a:buFont typeface="Arial" panose="020B0604020202020204" pitchFamily="34" charset="0"/>
                <a:buChar char="•"/>
              </a:pPr>
              <a:r>
                <a:rPr lang="en-US" altLang="en-US" sz="1400" dirty="0"/>
                <a:t>Formally change product or service state to “in production” and “in maintenance” mode</a:t>
              </a:r>
            </a:p>
            <a:p>
              <a:pPr eaLnBrk="1" hangingPunct="1">
                <a:buFont typeface="Arial" panose="020B0604020202020204" pitchFamily="34" charset="0"/>
                <a:buChar char="•"/>
              </a:pPr>
              <a:r>
                <a:rPr lang="en-US" altLang="en-US" sz="1400" dirty="0"/>
                <a:t>Lessons learnt</a:t>
              </a:r>
            </a:p>
            <a:p>
              <a:pPr eaLnBrk="1" hangingPunct="1"/>
              <a:endParaRPr lang="en-US" altLang="en-US" sz="1400" dirty="0"/>
            </a:p>
          </p:txBody>
        </p:sp>
        <p:sp>
          <p:nvSpPr>
            <p:cNvPr id="20" name="Left Brace 19"/>
            <p:cNvSpPr/>
            <p:nvPr/>
          </p:nvSpPr>
          <p:spPr bwMode="auto">
            <a:xfrm rot="5400000">
              <a:off x="3276600" y="860425"/>
              <a:ext cx="304800" cy="2895600"/>
            </a:xfrm>
            <a:prstGeom prst="leftBrace">
              <a:avLst/>
            </a:prstGeom>
            <a:noFill/>
            <a:ln w="349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1500"/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1905001" y="879760"/>
              <a:ext cx="421519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buFont typeface="Arial" panose="020B0604020202020204" pitchFamily="34" charset="0"/>
                <a:buChar char="•"/>
              </a:pPr>
              <a:r>
                <a:rPr lang="en-US" altLang="en-US" sz="1500" dirty="0" smtClean="0"/>
                <a:t> An </a:t>
              </a:r>
              <a:r>
                <a:rPr lang="en-US" altLang="en-US" sz="1500" dirty="0"/>
                <a:t>estimate can be calculated during initiation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1905000" y="1173448"/>
              <a:ext cx="876646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buFont typeface="Arial" panose="020B0604020202020204" pitchFamily="34" charset="0"/>
                <a:buChar char="•"/>
              </a:pPr>
              <a:r>
                <a:rPr lang="en-US" altLang="en-US" sz="1500" dirty="0" smtClean="0"/>
                <a:t> An </a:t>
              </a:r>
              <a:r>
                <a:rPr lang="en-US" altLang="en-US" sz="1500" dirty="0"/>
                <a:t>estimate can also be calculated during planning but before </a:t>
              </a:r>
              <a:r>
                <a:rPr lang="en-US" altLang="en-US" sz="1500" dirty="0" smtClean="0"/>
                <a:t>project </a:t>
              </a:r>
              <a:r>
                <a:rPr lang="en-US" altLang="en-US" sz="1500" dirty="0"/>
                <a:t>plan is created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1200" y="2655888"/>
              <a:ext cx="82296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Project Lifecycle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1905000" y="1484101"/>
              <a:ext cx="483632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buFont typeface="Arial" panose="020B0604020202020204" pitchFamily="34" charset="0"/>
                <a:buChar char="•"/>
              </a:pPr>
              <a:r>
                <a:rPr lang="en-US" altLang="en-US" sz="1500" dirty="0" smtClean="0"/>
                <a:t> The </a:t>
              </a:r>
              <a:r>
                <a:rPr lang="en-US" altLang="en-US" sz="1500" dirty="0"/>
                <a:t>later the estimate is done the more accurate it </a:t>
              </a:r>
              <a:r>
                <a:rPr lang="en-US" altLang="en-US" sz="1500" dirty="0" smtClean="0"/>
                <a:t>is.</a:t>
              </a:r>
              <a:endParaRPr lang="en-US" altLang="en-US" sz="1500" dirty="0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9" y="6057900"/>
            <a:ext cx="1207834" cy="663066"/>
          </a:xfrm>
          <a:prstGeom prst="rect">
            <a:avLst/>
          </a:prstGeom>
        </p:spPr>
      </p:pic>
      <p:pic>
        <p:nvPicPr>
          <p:cNvPr id="24" name="Picture 23" descr="http://suyati.com/wp-content/themes/suyati/img/img-logo-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634" y="6057900"/>
            <a:ext cx="1149314" cy="6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commons/thumb/9/94/End_CEST.svg/2000px-End_CEST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493" y="444313"/>
            <a:ext cx="1690282" cy="169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0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6480" y="1504951"/>
            <a:ext cx="7466970" cy="350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dirty="0"/>
              <a:t>Split tasks into smaller.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dirty="0"/>
              <a:t>Track your working time.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dirty="0"/>
              <a:t>Keep in mind each stage (testing, code review, and etc.).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dirty="0"/>
              <a:t>Each Team has own velocity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dirty="0"/>
              <a:t>Let whole Team estimate.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dirty="0"/>
              <a:t>Estimation also takes time.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dirty="0"/>
              <a:t>Definition of </a:t>
            </a:r>
            <a:r>
              <a:rPr lang="en-IN" sz="2400" dirty="0" smtClean="0"/>
              <a:t>Done</a:t>
            </a:r>
            <a:r>
              <a:rPr lang="en-IN" sz="24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698855"/>
            <a:ext cx="395012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3600" b="1" dirty="0">
                <a:latin typeface="+mj-lt"/>
                <a:ea typeface="+mj-ea"/>
                <a:cs typeface="+mj-cs"/>
              </a:rPr>
              <a:t>Best </a:t>
            </a:r>
            <a:r>
              <a:rPr lang="en-IN" sz="3600" b="1" dirty="0" smtClean="0">
                <a:latin typeface="+mj-lt"/>
                <a:ea typeface="+mj-ea"/>
                <a:cs typeface="+mj-cs"/>
              </a:rPr>
              <a:t>Practices</a:t>
            </a:r>
            <a:endParaRPr lang="en-IN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9" y="6057900"/>
            <a:ext cx="1207834" cy="663066"/>
          </a:xfrm>
          <a:prstGeom prst="rect">
            <a:avLst/>
          </a:prstGeom>
        </p:spPr>
      </p:pic>
      <p:pic>
        <p:nvPicPr>
          <p:cNvPr id="5" name="Picture 4" descr="http://suyati.com/wp-content/themes/suyati/img/img-logo-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634" y="6057900"/>
            <a:ext cx="1149314" cy="6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vetshelpingheroes.org/images/who-what-wh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850" y="1426820"/>
            <a:ext cx="2019284" cy="54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2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 smtClean="0"/>
              <a:t>Remember!</a:t>
            </a:r>
            <a:endParaRPr lang="en-US" altLang="en-US" sz="3600" b="1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032813" y="1690688"/>
            <a:ext cx="6400800" cy="301307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en-US" sz="2400" dirty="0"/>
              <a:t>Estimations are </a:t>
            </a:r>
            <a:r>
              <a:rPr lang="en-US" altLang="en-US" sz="2400" dirty="0" smtClean="0"/>
              <a:t>guesses.</a:t>
            </a:r>
            <a:endParaRPr lang="en-US" altLang="en-US" sz="2400" dirty="0"/>
          </a:p>
          <a:p>
            <a:r>
              <a:rPr lang="en-US" altLang="en-US" sz="2400" dirty="0"/>
              <a:t>No two projects are alike and context plays a big part in </a:t>
            </a:r>
            <a:r>
              <a:rPr lang="en-US" altLang="en-US" sz="2400" dirty="0" smtClean="0"/>
              <a:t>estimates.</a:t>
            </a:r>
            <a:endParaRPr lang="en-US" altLang="en-US" sz="2400" dirty="0"/>
          </a:p>
          <a:p>
            <a:r>
              <a:rPr lang="en-US" altLang="en-US" sz="2400" dirty="0"/>
              <a:t>Always find a Knowledge Expert for a task and obtain their </a:t>
            </a:r>
            <a:r>
              <a:rPr lang="en-US" altLang="en-US" sz="2400" dirty="0" smtClean="0"/>
              <a:t>estimate.</a:t>
            </a:r>
            <a:endParaRPr lang="en-US" altLang="en-US" sz="2400" dirty="0"/>
          </a:p>
          <a:p>
            <a:r>
              <a:rPr lang="en-US" altLang="en-US" sz="2400" dirty="0"/>
              <a:t>With a process our guesses can improve by measuring Actual for every </a:t>
            </a:r>
            <a:r>
              <a:rPr lang="en-US" altLang="en-US" sz="2400" dirty="0" smtClean="0"/>
              <a:t>project.</a:t>
            </a:r>
            <a:endParaRPr lang="en-US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9" y="6057900"/>
            <a:ext cx="1207834" cy="663066"/>
          </a:xfrm>
          <a:prstGeom prst="rect">
            <a:avLst/>
          </a:prstGeom>
        </p:spPr>
      </p:pic>
      <p:pic>
        <p:nvPicPr>
          <p:cNvPr id="5" name="Picture 4" descr="http://suyati.com/wp-content/themes/suyati/img/img-logo-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634" y="6057900"/>
            <a:ext cx="1149314" cy="6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jurassicworld.com/media/creation-lab/mrdna/5-nursery-mr-dna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 t="5896" r="21286" b="6636"/>
          <a:stretch/>
        </p:blipFill>
        <p:spPr bwMode="auto">
          <a:xfrm>
            <a:off x="8357750" y="1690688"/>
            <a:ext cx="3314700" cy="281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6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ediastorage.bauermedia.co.uk/f3/8a535/fab4b/e1a58/10026/3cc96/09623/thankyou_big_608x376.jpg?1368703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36" y="1157037"/>
            <a:ext cx="7924800" cy="49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96036" y="6382412"/>
            <a:ext cx="3394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** All images </a:t>
            </a:r>
            <a:r>
              <a:rPr lang="en-US" sz="1600" i="1" dirty="0" smtClean="0"/>
              <a:t>are taken from </a:t>
            </a:r>
            <a:r>
              <a:rPr lang="en-US" sz="1600" i="1" dirty="0"/>
              <a:t>GOOGLE. </a:t>
            </a:r>
          </a:p>
        </p:txBody>
      </p:sp>
      <p:pic>
        <p:nvPicPr>
          <p:cNvPr id="2052" name="Picture 4" descr="http://www.ektron.com/assets/0/75/257/258/ab6f1306-6d32-4667-a2ee-0a700d12d24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395" y="381001"/>
            <a:ext cx="2949005" cy="18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9" y="5677969"/>
            <a:ext cx="1899912" cy="104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What is a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 Project is a temporary undertaking to create a unique product or service with a defined start and end point and specific objectives that, when attained, signify completion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9" y="6057900"/>
            <a:ext cx="1207834" cy="663066"/>
          </a:xfrm>
          <a:prstGeom prst="rect">
            <a:avLst/>
          </a:prstGeom>
        </p:spPr>
      </p:pic>
      <p:pic>
        <p:nvPicPr>
          <p:cNvPr id="5" name="Picture 4" descr="http://suyati.com/wp-content/themes/suyati/img/img-logo-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634" y="6057900"/>
            <a:ext cx="1149314" cy="6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3139566"/>
            <a:ext cx="37052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1B3DA1E-C45F-4AF4-A8E9-6F6F1156BA2F}" type="slidenum">
              <a:rPr lang="en-US" altLang="en-US" sz="1400" u="none"/>
              <a:pPr eaLnBrk="1" hangingPunct="1"/>
              <a:t>3</a:t>
            </a:fld>
            <a:endParaRPr lang="en-US" altLang="en-US" sz="1400" u="none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Project Planning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9" y="6057900"/>
            <a:ext cx="1207834" cy="663066"/>
          </a:xfrm>
          <a:prstGeom prst="rect">
            <a:avLst/>
          </a:prstGeom>
        </p:spPr>
      </p:pic>
      <p:pic>
        <p:nvPicPr>
          <p:cNvPr id="6" name="Picture 5" descr="http://suyati.com/wp-content/themes/suyati/img/img-logo-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634" y="6057900"/>
            <a:ext cx="1149314" cy="6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systematicrelativestrength.com/wp-content/uploads/2013/11/plan_thinkingip1.gif"/>
          <p:cNvPicPr>
            <a:picLocks noChangeAspect="1" noChangeArrowheads="1"/>
          </p:cNvPicPr>
          <p:nvPr/>
        </p:nvPicPr>
        <p:blipFill rotWithShape="1">
          <a:blip r:embed="rId4" cstate="print"/>
          <a:srcRect l="2333" t="3082" r="2667" b="51354"/>
          <a:stretch/>
        </p:blipFill>
        <p:spPr bwMode="auto">
          <a:xfrm>
            <a:off x="3429000" y="1733551"/>
            <a:ext cx="5429250" cy="1924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84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1B3DA1E-C45F-4AF4-A8E9-6F6F1156BA2F}" type="slidenum">
              <a:rPr lang="en-US" altLang="en-US" sz="1400" u="none"/>
              <a:pPr eaLnBrk="1" hangingPunct="1"/>
              <a:t>4</a:t>
            </a:fld>
            <a:endParaRPr lang="en-US" altLang="en-US" sz="1400" u="none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Project Planning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9" y="6057900"/>
            <a:ext cx="1207834" cy="663066"/>
          </a:xfrm>
          <a:prstGeom prst="rect">
            <a:avLst/>
          </a:prstGeom>
        </p:spPr>
      </p:pic>
      <p:pic>
        <p:nvPicPr>
          <p:cNvPr id="6" name="Picture 5" descr="http://suyati.com/wp-content/themes/suyati/img/img-logo-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634" y="6057900"/>
            <a:ext cx="1149314" cy="6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systematicrelativestrength.com/wp-content/uploads/2013/11/plan_thinkingip1.gif"/>
          <p:cNvPicPr>
            <a:picLocks noChangeAspect="1" noChangeArrowheads="1"/>
          </p:cNvPicPr>
          <p:nvPr/>
        </p:nvPicPr>
        <p:blipFill rotWithShape="1">
          <a:blip r:embed="rId4" cstate="print"/>
          <a:srcRect l="2333" t="3082" r="2667" b="4887"/>
          <a:stretch/>
        </p:blipFill>
        <p:spPr bwMode="auto">
          <a:xfrm>
            <a:off x="3429000" y="1733551"/>
            <a:ext cx="542925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0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1B3DA1E-C45F-4AF4-A8E9-6F6F1156BA2F}" type="slidenum">
              <a:rPr lang="en-US" altLang="en-US" sz="1400" u="none"/>
              <a:pPr eaLnBrk="1" hangingPunct="1"/>
              <a:t>5</a:t>
            </a:fld>
            <a:endParaRPr lang="en-US" altLang="en-US" sz="1400" u="none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Why Project Planning?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90650"/>
            <a:ext cx="6302829" cy="41148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Software project planning encompasses five major activities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Estimation, scheduling, risk analysis, quality management planning, and change management planning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Estimation determines how much money, effort, resources, and time it will take to build a specific system or 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software team first estimates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work to be done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resources required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time that will elapse from start to finish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Then they establish a project schedule that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Defines tasks and milestones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Identifies who is responsible for conducting each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Specifies the inter-task dependencies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9" y="6057900"/>
            <a:ext cx="1207834" cy="663066"/>
          </a:xfrm>
          <a:prstGeom prst="rect">
            <a:avLst/>
          </a:prstGeom>
        </p:spPr>
      </p:pic>
      <p:pic>
        <p:nvPicPr>
          <p:cNvPr id="6" name="Picture 5" descr="http://suyati.com/wp-content/themes/suyati/img/img-logo-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634" y="6057900"/>
            <a:ext cx="1149314" cy="6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52" y="1347376"/>
            <a:ext cx="4287416" cy="387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8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What is an estimate?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8886" cy="43513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According to Webster,</a:t>
            </a:r>
          </a:p>
          <a:p>
            <a:pPr lvl="1" eaLnBrk="1" hangingPunct="1"/>
            <a:r>
              <a:rPr lang="en-US" altLang="en-US" dirty="0" smtClean="0"/>
              <a:t>“the act of appraising or valuing”</a:t>
            </a:r>
          </a:p>
          <a:p>
            <a:pPr lvl="1" eaLnBrk="1" hangingPunct="1"/>
            <a:r>
              <a:rPr lang="en-US" altLang="en-US" dirty="0" smtClean="0"/>
              <a:t>“a statement of the cost of work to be done”</a:t>
            </a:r>
          </a:p>
          <a:p>
            <a:pPr eaLnBrk="1" hangingPunct="1">
              <a:buFontTx/>
              <a:buNone/>
            </a:pPr>
            <a:endParaRPr lang="en-US" altLang="en-US" sz="1100" dirty="0" smtClean="0"/>
          </a:p>
          <a:p>
            <a:pPr eaLnBrk="1" hangingPunct="1"/>
            <a:r>
              <a:rPr lang="en-US" altLang="en-US" dirty="0" smtClean="0"/>
              <a:t>PMO defines an estimate as,</a:t>
            </a:r>
          </a:p>
          <a:p>
            <a:pPr lvl="1" eaLnBrk="1" hangingPunct="1"/>
            <a:r>
              <a:rPr lang="en-US" altLang="en-US" dirty="0" smtClean="0"/>
              <a:t>a rough calculation of the costs and the amount of work </a:t>
            </a:r>
            <a:r>
              <a:rPr lang="en-US" altLang="en-US" b="1" dirty="0" smtClean="0"/>
              <a:t>prior</a:t>
            </a:r>
            <a:r>
              <a:rPr lang="en-US" altLang="en-US" dirty="0" smtClean="0"/>
              <a:t> to the commencement of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9" y="6057900"/>
            <a:ext cx="1207834" cy="663066"/>
          </a:xfrm>
          <a:prstGeom prst="rect">
            <a:avLst/>
          </a:prstGeom>
        </p:spPr>
      </p:pic>
      <p:pic>
        <p:nvPicPr>
          <p:cNvPr id="5" name="Picture 4" descr="http://suyati.com/wp-content/themes/suyati/img/img-logo-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634" y="6057900"/>
            <a:ext cx="1149314" cy="6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79" y="737626"/>
            <a:ext cx="3096921" cy="3841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12512" y="5063268"/>
            <a:ext cx="821556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 smtClean="0"/>
              <a:t>“The single most important task of a project is setting realistic expectations. Unrealistic expectations based on inaccurate estimates are the single largest cause of software failure.” </a:t>
            </a:r>
            <a:br>
              <a:rPr lang="en-US" altLang="en-US" sz="1400" dirty="0" smtClean="0"/>
            </a:br>
            <a:endParaRPr lang="en-US" altLang="en-US" sz="1050" dirty="0" smtClean="0"/>
          </a:p>
          <a:p>
            <a:pPr algn="r"/>
            <a:r>
              <a:rPr lang="en-US" altLang="en-US" sz="1050" i="1" dirty="0" smtClean="0"/>
              <a:t>Futrell, Shafer and Shafer, “Quality Software Project Management”</a:t>
            </a:r>
            <a:endParaRPr lang="en-US" alt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66944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381000"/>
            <a:ext cx="7772400" cy="1143000"/>
          </a:xfrm>
        </p:spPr>
        <p:txBody>
          <a:bodyPr/>
          <a:lstStyle/>
          <a:p>
            <a:r>
              <a:rPr lang="en-US" altLang="en-US" b="1" dirty="0"/>
              <a:t>Why </a:t>
            </a:r>
            <a:r>
              <a:rPr lang="en-US" altLang="en-US" b="1" dirty="0" smtClean="0"/>
              <a:t>Estimation is important?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001969" y="1780607"/>
            <a:ext cx="6454322" cy="3547836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 smtClean="0"/>
              <a:t>Globally, program </a:t>
            </a:r>
            <a:r>
              <a:rPr lang="en-US" altLang="en-US" sz="2400" dirty="0"/>
              <a:t>development of large software systems normally experience  200-300% </a:t>
            </a:r>
            <a:r>
              <a:rPr lang="en-US" altLang="en-US" sz="2400" dirty="0" smtClean="0"/>
              <a:t>cost </a:t>
            </a:r>
            <a:r>
              <a:rPr lang="en-US" altLang="en-US" sz="2400" dirty="0"/>
              <a:t>overruns and a 100% schedule slip</a:t>
            </a:r>
          </a:p>
          <a:p>
            <a:pPr algn="just"/>
            <a:r>
              <a:rPr lang="en-US" altLang="en-US" sz="2400" dirty="0"/>
              <a:t>15% of large projects </a:t>
            </a:r>
            <a:r>
              <a:rPr lang="en-US" altLang="en-US" sz="2400" dirty="0" smtClean="0"/>
              <a:t>deliver…Unexpected Results only!</a:t>
            </a:r>
            <a:endParaRPr lang="en-US" altLang="en-US" sz="2400" dirty="0"/>
          </a:p>
          <a:p>
            <a:pPr algn="just"/>
            <a:r>
              <a:rPr lang="en-US" altLang="en-US" sz="2400" dirty="0"/>
              <a:t>Key reasons…poor management and inaccurate estimations of development cost and schedule</a:t>
            </a:r>
          </a:p>
          <a:p>
            <a:pPr algn="just"/>
            <a:r>
              <a:rPr lang="en-US" altLang="en-US" sz="2400" dirty="0"/>
              <a:t>If not meeting schedules, developers often pay the price!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9" y="6057900"/>
            <a:ext cx="1207834" cy="663066"/>
          </a:xfrm>
          <a:prstGeom prst="rect">
            <a:avLst/>
          </a:prstGeom>
        </p:spPr>
      </p:pic>
      <p:pic>
        <p:nvPicPr>
          <p:cNvPr id="5" name="Picture 4" descr="http://suyati.com/wp-content/themes/suyati/img/img-logo-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634" y="6057900"/>
            <a:ext cx="1149314" cy="6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9" y="2151061"/>
            <a:ext cx="4025621" cy="280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Why do we need to estimate?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68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To get an idea of the costs of a project</a:t>
            </a:r>
          </a:p>
          <a:p>
            <a:pPr eaLnBrk="1" hangingPunct="1"/>
            <a:r>
              <a:rPr lang="en-US" altLang="en-US" sz="2400" dirty="0" smtClean="0"/>
              <a:t>To get an idea of the time needed to complete the project </a:t>
            </a:r>
          </a:p>
          <a:p>
            <a:pPr eaLnBrk="1" hangingPunct="1"/>
            <a:r>
              <a:rPr lang="en-US" altLang="en-US" sz="2400" dirty="0" smtClean="0"/>
              <a:t>To identify resource needs</a:t>
            </a:r>
          </a:p>
          <a:p>
            <a:pPr eaLnBrk="1" hangingPunct="1"/>
            <a:r>
              <a:rPr lang="en-US" altLang="en-US" sz="2400" dirty="0" smtClean="0"/>
              <a:t>To identify </a:t>
            </a:r>
            <a:r>
              <a:rPr lang="en-US" altLang="en-US" sz="2400" b="1" dirty="0" smtClean="0"/>
              <a:t>ongoing</a:t>
            </a:r>
            <a:r>
              <a:rPr lang="en-US" altLang="en-US" sz="2400" dirty="0" smtClean="0"/>
              <a:t> costs and resource needs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9" y="6057900"/>
            <a:ext cx="1207834" cy="663066"/>
          </a:xfrm>
          <a:prstGeom prst="rect">
            <a:avLst/>
          </a:prstGeom>
        </p:spPr>
      </p:pic>
      <p:pic>
        <p:nvPicPr>
          <p:cNvPr id="5" name="Picture 4" descr="http://suyati.com/wp-content/themes/suyati/img/img-logo-he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634" y="6057900"/>
            <a:ext cx="1149314" cy="6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http://3.imimg.com/data3/CB/BC/MY-4407678/one-shot-risk-estimation-250x250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" t="4542" r="6213" b="5460"/>
          <a:stretch/>
        </p:blipFill>
        <p:spPr bwMode="auto">
          <a:xfrm>
            <a:off x="7064375" y="2757714"/>
            <a:ext cx="3918857" cy="296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2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How do we estimate?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400" dirty="0"/>
              <a:t>Estimation techniques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348" y="1706562"/>
            <a:ext cx="9366286" cy="4351338"/>
          </a:xfrm>
        </p:spPr>
        <p:txBody>
          <a:bodyPr/>
          <a:lstStyle/>
          <a:p>
            <a:r>
              <a:rPr lang="en-US" altLang="en-US" dirty="0" smtClean="0"/>
              <a:t>Single Point </a:t>
            </a:r>
            <a:r>
              <a:rPr lang="en-US" altLang="en-US" dirty="0"/>
              <a:t>Estimate - PMO currently uses a single point estimate</a:t>
            </a:r>
          </a:p>
          <a:p>
            <a:pPr lvl="1" eaLnBrk="1" hangingPunct="1"/>
            <a:r>
              <a:rPr lang="en-US" altLang="en-US" dirty="0" smtClean="0"/>
              <a:t>We take a single estimate per task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9" y="6057900"/>
            <a:ext cx="1207834" cy="663066"/>
          </a:xfrm>
          <a:prstGeom prst="rect">
            <a:avLst/>
          </a:prstGeom>
        </p:spPr>
      </p:pic>
      <p:pic>
        <p:nvPicPr>
          <p:cNvPr id="5" name="Picture 4" descr="http://suyati.com/wp-content/themes/suyati/img/img-logo-he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634" y="6057900"/>
            <a:ext cx="1149314" cy="6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98" y="2844800"/>
            <a:ext cx="3697793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</TotalTime>
  <Words>723</Words>
  <Application>Microsoft Office PowerPoint</Application>
  <PresentationFormat>Widescreen</PresentationFormat>
  <Paragraphs>109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 Unicode MS</vt:lpstr>
      <vt:lpstr>MS PGothic</vt:lpstr>
      <vt:lpstr>Arial</vt:lpstr>
      <vt:lpstr>Britannic Bold</vt:lpstr>
      <vt:lpstr>Calibri</vt:lpstr>
      <vt:lpstr>Calibri Light</vt:lpstr>
      <vt:lpstr>Times New Roman</vt:lpstr>
      <vt:lpstr>Office Theme</vt:lpstr>
      <vt:lpstr>PowerPoint Presentation</vt:lpstr>
      <vt:lpstr>What is a project?</vt:lpstr>
      <vt:lpstr>Project Planning</vt:lpstr>
      <vt:lpstr>Project Planning</vt:lpstr>
      <vt:lpstr>Why Project Planning?</vt:lpstr>
      <vt:lpstr>What is an estimate?</vt:lpstr>
      <vt:lpstr>Why Estimation is important?</vt:lpstr>
      <vt:lpstr>Why do we need to estimate?</vt:lpstr>
      <vt:lpstr>How do we estimate? Estimation techniques</vt:lpstr>
      <vt:lpstr>How do we estimate? Estimation techniques</vt:lpstr>
      <vt:lpstr>How do we estimate? Estimation techniques</vt:lpstr>
      <vt:lpstr>When do we estimate?</vt:lpstr>
      <vt:lpstr>PowerPoint Presentation</vt:lpstr>
      <vt:lpstr>Remember!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Ramhari Narayanan</dc:creator>
  <cp:lastModifiedBy>Ramhari Narayanan</cp:lastModifiedBy>
  <cp:revision>41</cp:revision>
  <dcterms:created xsi:type="dcterms:W3CDTF">2016-06-28T06:06:11Z</dcterms:created>
  <dcterms:modified xsi:type="dcterms:W3CDTF">2016-06-29T10:15:54Z</dcterms:modified>
</cp:coreProperties>
</file>