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6" r:id="rId6"/>
    <p:sldId id="257" r:id="rId7"/>
    <p:sldId id="267" r:id="rId8"/>
    <p:sldId id="269" r:id="rId9"/>
    <p:sldId id="270" r:id="rId10"/>
    <p:sldId id="272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8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5C81-448C-411B-8CF1-8547F9E01627}" type="datetimeFigureOut">
              <a:rPr lang="en-US" smtClean="0"/>
              <a:t>13/Oct/2015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D25D-FC2F-47B0-9267-3BD4BD06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0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5C81-448C-411B-8CF1-8547F9E01627}" type="datetimeFigureOut">
              <a:rPr lang="en-US" smtClean="0"/>
              <a:t>13/Oct/2015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D25D-FC2F-47B0-9267-3BD4BD06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8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5C81-448C-411B-8CF1-8547F9E01627}" type="datetimeFigureOut">
              <a:rPr lang="en-US" smtClean="0"/>
              <a:t>13/Oct/2015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D25D-FC2F-47B0-9267-3BD4BD06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2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5C81-448C-411B-8CF1-8547F9E01627}" type="datetimeFigureOut">
              <a:rPr lang="en-US" smtClean="0"/>
              <a:t>13/Oct/2015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D25D-FC2F-47B0-9267-3BD4BD06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3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5C81-448C-411B-8CF1-8547F9E01627}" type="datetimeFigureOut">
              <a:rPr lang="en-US" smtClean="0"/>
              <a:t>13/Oct/2015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D25D-FC2F-47B0-9267-3BD4BD06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2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5C81-448C-411B-8CF1-8547F9E01627}" type="datetimeFigureOut">
              <a:rPr lang="en-US" smtClean="0"/>
              <a:t>13/Oct/2015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D25D-FC2F-47B0-9267-3BD4BD06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6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5C81-448C-411B-8CF1-8547F9E01627}" type="datetimeFigureOut">
              <a:rPr lang="en-US" smtClean="0"/>
              <a:t>13/Oct/2015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D25D-FC2F-47B0-9267-3BD4BD06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6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5C81-448C-411B-8CF1-8547F9E01627}" type="datetimeFigureOut">
              <a:rPr lang="en-US" smtClean="0"/>
              <a:t>13/Oct/2015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D25D-FC2F-47B0-9267-3BD4BD06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5C81-448C-411B-8CF1-8547F9E01627}" type="datetimeFigureOut">
              <a:rPr lang="en-US" smtClean="0"/>
              <a:t>13/Oct/2015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D25D-FC2F-47B0-9267-3BD4BD06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9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5C81-448C-411B-8CF1-8547F9E01627}" type="datetimeFigureOut">
              <a:rPr lang="en-US" smtClean="0"/>
              <a:t>13/Oct/2015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D25D-FC2F-47B0-9267-3BD4BD06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2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5C81-448C-411B-8CF1-8547F9E01627}" type="datetimeFigureOut">
              <a:rPr lang="en-US" smtClean="0"/>
              <a:t>13/Oct/2015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D25D-FC2F-47B0-9267-3BD4BD06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35C81-448C-411B-8CF1-8547F9E01627}" type="datetimeFigureOut">
              <a:rPr lang="en-US" smtClean="0"/>
              <a:t>13/Oct/2015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7D25D-FC2F-47B0-9267-3BD4BD06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3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905000" y="3048000"/>
            <a:ext cx="6548284" cy="76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Engineering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7690" y="0"/>
            <a:ext cx="27432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2500" y="0"/>
            <a:ext cx="18288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45870" y="0"/>
            <a:ext cx="9144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36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Engineering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grayWhite">
          <a:xfrm>
            <a:off x="503903" y="4572000"/>
            <a:ext cx="1371600" cy="1800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tIns="0" bIns="0" anchor="ctr">
            <a:noAutofit/>
          </a:bodyPr>
          <a:lstStyle/>
          <a:p>
            <a:pPr algn="ctr"/>
            <a:endParaRPr lang="en-US" sz="1600" b="1" dirty="0">
              <a:solidFill>
                <a:srgbClr val="C00000"/>
              </a:solidFill>
            </a:endParaRPr>
          </a:p>
        </p:txBody>
      </p:sp>
      <p:pic>
        <p:nvPicPr>
          <p:cNvPr id="7" name="Picture 4" descr="MCj0434411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71600"/>
            <a:ext cx="3810000" cy="428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86800" y="6479458"/>
            <a:ext cx="4572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E90609-3873-4938-82E3-6AC3832C4BB6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5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905000" y="3048000"/>
            <a:ext cx="6548284" cy="762000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7690" y="0"/>
            <a:ext cx="274320" cy="6858000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2500" y="0"/>
            <a:ext cx="182880" cy="6858000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45870" y="0"/>
            <a:ext cx="91440" cy="6858000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23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Engineering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86800" y="6479458"/>
            <a:ext cx="4572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E90609-3873-4938-82E3-6AC3832C4BB6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60" b="50000"/>
          <a:stretch/>
        </p:blipFill>
        <p:spPr bwMode="auto">
          <a:xfrm>
            <a:off x="160338" y="1568245"/>
            <a:ext cx="208557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6" r="59664" b="50000"/>
          <a:stretch/>
        </p:blipFill>
        <p:spPr bwMode="auto">
          <a:xfrm>
            <a:off x="2435749" y="1568245"/>
            <a:ext cx="208557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0" t="262" r="39930" b="49738"/>
          <a:stretch/>
        </p:blipFill>
        <p:spPr bwMode="auto">
          <a:xfrm>
            <a:off x="4652168" y="1597742"/>
            <a:ext cx="208557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15" r="19945" b="50000"/>
          <a:stretch/>
        </p:blipFill>
        <p:spPr bwMode="auto">
          <a:xfrm>
            <a:off x="6912831" y="1568245"/>
            <a:ext cx="208557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ight Arrow 41"/>
          <p:cNvSpPr/>
          <p:nvPr/>
        </p:nvSpPr>
        <p:spPr>
          <a:xfrm>
            <a:off x="2194560" y="3259885"/>
            <a:ext cx="274320" cy="27432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4434840" y="3259885"/>
            <a:ext cx="274320" cy="27432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6737745" y="3247595"/>
            <a:ext cx="274320" cy="27432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338" y="1477297"/>
            <a:ext cx="8823322" cy="3856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93" t="50000" r="-233"/>
          <a:stretch/>
        </p:blipFill>
        <p:spPr bwMode="auto">
          <a:xfrm>
            <a:off x="5257800" y="1263445"/>
            <a:ext cx="2851185" cy="471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0" t="50000" r="39930"/>
          <a:stretch/>
        </p:blipFill>
        <p:spPr bwMode="auto">
          <a:xfrm>
            <a:off x="958815" y="1300098"/>
            <a:ext cx="2851185" cy="471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Swing!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00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Engineering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86800" y="6479458"/>
            <a:ext cx="4572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E90609-3873-4938-82E3-6AC3832C4BB6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 IT application development statistics</a:t>
            </a:r>
          </a:p>
        </p:txBody>
      </p:sp>
      <p:pic>
        <p:nvPicPr>
          <p:cNvPr id="16" name="Picture 2" descr="https://kminaction.files.wordpress.com/2013/06/confused1.jpg?w=487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r="16268"/>
          <a:stretch/>
        </p:blipFill>
        <p:spPr bwMode="auto">
          <a:xfrm>
            <a:off x="5334000" y="2238374"/>
            <a:ext cx="3810000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628471"/>
            <a:ext cx="4114800" cy="120032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$250 Billion on 175,000 Projects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 31% will be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cancelled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 53% will cost 189% of original estimates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4400" y="628471"/>
            <a:ext cx="41148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Only 52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 of required features and functions.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 Time overruns 82%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 $55 Billion dollars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waste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 bwMode="grayWhite">
          <a:xfrm>
            <a:off x="381000" y="2014169"/>
            <a:ext cx="4663440" cy="2462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0" bIns="0" anchor="t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1. Lack of a Project Charter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grayWhite">
          <a:xfrm>
            <a:off x="381000" y="2437562"/>
            <a:ext cx="4663440" cy="2462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0" bIns="0" anchor="t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2. Lack of User Involvement</a:t>
            </a:r>
          </a:p>
        </p:txBody>
      </p:sp>
      <p:sp>
        <p:nvSpPr>
          <p:cNvPr id="21" name="Rectangle 20"/>
          <p:cNvSpPr/>
          <p:nvPr/>
        </p:nvSpPr>
        <p:spPr bwMode="grayWhite">
          <a:xfrm>
            <a:off x="381000" y="2860381"/>
            <a:ext cx="4663440" cy="2462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0" bIns="0" anchor="t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3. Poorly Defined Requirements</a:t>
            </a:r>
          </a:p>
        </p:txBody>
      </p:sp>
      <p:sp>
        <p:nvSpPr>
          <p:cNvPr id="22" name="Rectangle 21"/>
          <p:cNvSpPr/>
          <p:nvPr/>
        </p:nvSpPr>
        <p:spPr bwMode="grayWhite">
          <a:xfrm>
            <a:off x="381000" y="3286573"/>
            <a:ext cx="4663440" cy="2462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0" bIns="0" anchor="t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4. Scope Creep</a:t>
            </a:r>
          </a:p>
        </p:txBody>
      </p:sp>
      <p:sp>
        <p:nvSpPr>
          <p:cNvPr id="23" name="Rectangle 22"/>
          <p:cNvSpPr/>
          <p:nvPr/>
        </p:nvSpPr>
        <p:spPr bwMode="grayWhite">
          <a:xfrm>
            <a:off x="381000" y="3709913"/>
            <a:ext cx="4663440" cy="2462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0" bIns="0" anchor="t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5. Unrealistic Time Scales</a:t>
            </a:r>
          </a:p>
        </p:txBody>
      </p:sp>
      <p:sp>
        <p:nvSpPr>
          <p:cNvPr id="24" name="Rectangle 23"/>
          <p:cNvSpPr/>
          <p:nvPr/>
        </p:nvSpPr>
        <p:spPr bwMode="grayWhite">
          <a:xfrm>
            <a:off x="381000" y="4128339"/>
            <a:ext cx="4663440" cy="2462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0" bIns="0" anchor="t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6. Inadequate </a:t>
            </a:r>
            <a:r>
              <a:rPr lang="en-US" sz="1600" b="1" dirty="0" smtClean="0">
                <a:solidFill>
                  <a:schemeClr val="bg1"/>
                </a:solidFill>
              </a:rPr>
              <a:t>Testing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grayWhite">
          <a:xfrm>
            <a:off x="381000" y="4562937"/>
            <a:ext cx="4663440" cy="2462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0" bIns="0" anchor="t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7. Lack of Resources</a:t>
            </a:r>
          </a:p>
        </p:txBody>
      </p:sp>
      <p:sp>
        <p:nvSpPr>
          <p:cNvPr id="26" name="Rectangle 25"/>
          <p:cNvSpPr/>
          <p:nvPr/>
        </p:nvSpPr>
        <p:spPr bwMode="grayWhite">
          <a:xfrm>
            <a:off x="381000" y="4992434"/>
            <a:ext cx="4663440" cy="2462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0" bIns="0" anchor="t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8. Use of </a:t>
            </a:r>
            <a:r>
              <a:rPr lang="en-US" sz="1600" b="1" dirty="0" smtClean="0">
                <a:solidFill>
                  <a:schemeClr val="bg1"/>
                </a:solidFill>
              </a:rPr>
              <a:t>Unfamiliar </a:t>
            </a:r>
            <a:r>
              <a:rPr lang="en-US" sz="1600" b="1" dirty="0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27" name="Rectangle 26"/>
          <p:cNvSpPr/>
          <p:nvPr/>
        </p:nvSpPr>
        <p:spPr bwMode="grayWhite">
          <a:xfrm>
            <a:off x="381000" y="5414699"/>
            <a:ext cx="4663440" cy="2462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0" bIns="0" anchor="t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9. Political Infighting</a:t>
            </a:r>
          </a:p>
        </p:txBody>
      </p:sp>
      <p:sp>
        <p:nvSpPr>
          <p:cNvPr id="28" name="Rectangle 27"/>
          <p:cNvSpPr/>
          <p:nvPr/>
        </p:nvSpPr>
        <p:spPr bwMode="grayWhite">
          <a:xfrm>
            <a:off x="381000" y="5849779"/>
            <a:ext cx="4663440" cy="2462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0" bIns="0" anchor="t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10. Poor Project Management</a:t>
            </a:r>
          </a:p>
        </p:txBody>
      </p:sp>
      <p:sp>
        <p:nvSpPr>
          <p:cNvPr id="29" name="Rectangle 28"/>
          <p:cNvSpPr/>
          <p:nvPr/>
        </p:nvSpPr>
        <p:spPr bwMode="grayWhite">
          <a:xfrm>
            <a:off x="365760" y="2877979"/>
            <a:ext cx="4663440" cy="2462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0" bIns="0" anchor="t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3. Poorly Defined Requirements</a:t>
            </a:r>
          </a:p>
        </p:txBody>
      </p:sp>
      <p:sp>
        <p:nvSpPr>
          <p:cNvPr id="30" name="Rectangle 29"/>
          <p:cNvSpPr/>
          <p:nvPr/>
        </p:nvSpPr>
        <p:spPr bwMode="grayWhite">
          <a:xfrm>
            <a:off x="380999" y="3276600"/>
            <a:ext cx="4663440" cy="2462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0" bIns="0" anchor="t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4. Scope Creep</a:t>
            </a:r>
          </a:p>
        </p:txBody>
      </p:sp>
    </p:spTree>
    <p:extLst>
      <p:ext uri="{BB962C8B-B14F-4D97-AF65-F5344CB8AC3E}">
        <p14:creationId xmlns:p14="http://schemas.microsoft.com/office/powerpoint/2010/main" val="117278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457200" y="3043329"/>
            <a:ext cx="8458200" cy="32050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943601" y="4011859"/>
            <a:ext cx="2753478" cy="17761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85800" y="4015094"/>
            <a:ext cx="5029200" cy="17761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Engineering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86800" y="6479458"/>
            <a:ext cx="4572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E90609-3873-4938-82E3-6AC3832C4BB6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Engineering Basics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67658" y="1168864"/>
            <a:ext cx="7047742" cy="954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/>
              <a:t>A requirement is a usable representation of a need. Requirements focus </a:t>
            </a:r>
            <a:r>
              <a:rPr lang="en-US" sz="1400" dirty="0" smtClean="0"/>
              <a:t>on understanding </a:t>
            </a:r>
            <a:r>
              <a:rPr lang="en-US" sz="1400" dirty="0"/>
              <a:t>what kind of value could be delivered if a requirement is </a:t>
            </a:r>
            <a:r>
              <a:rPr lang="en-US" sz="1400" dirty="0" smtClean="0"/>
              <a:t>fulfilled. The </a:t>
            </a:r>
            <a:r>
              <a:rPr lang="en-US" sz="1400" dirty="0"/>
              <a:t>nature of the representation may be a document (or set of documents), </a:t>
            </a:r>
            <a:r>
              <a:rPr lang="en-US" sz="1400" dirty="0" smtClean="0"/>
              <a:t>but can </a:t>
            </a:r>
            <a:r>
              <a:rPr lang="en-US" sz="1400" dirty="0"/>
              <a:t>vary widely depending on the circumstances.</a:t>
            </a:r>
          </a:p>
        </p:txBody>
      </p:sp>
      <p:sp>
        <p:nvSpPr>
          <p:cNvPr id="31" name="Rectangle 30"/>
          <p:cNvSpPr/>
          <p:nvPr/>
        </p:nvSpPr>
        <p:spPr bwMode="grayWhite">
          <a:xfrm>
            <a:off x="457200" y="744379"/>
            <a:ext cx="8458200" cy="2462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0" bIns="0" anchor="t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Requirement Definition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2" name="Picture 11" descr="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1" t="10537" r="57587"/>
          <a:stretch/>
        </p:blipFill>
        <p:spPr bwMode="auto">
          <a:xfrm>
            <a:off x="471948" y="1143000"/>
            <a:ext cx="1408268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471948" y="2328446"/>
            <a:ext cx="8443452" cy="338554"/>
          </a:xfrm>
          <a:prstGeom prst="rect">
            <a:avLst/>
          </a:prstGeom>
          <a:solidFill>
            <a:srgbClr val="FFE181"/>
          </a:solidFill>
          <a:ln>
            <a:noFill/>
          </a:ln>
        </p:spPr>
        <p:txBody>
          <a:bodyPr wrap="square" lIns="0" rIns="0" anchor="ctr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600" dirty="0" smtClean="0"/>
              <a:t>Requirements </a:t>
            </a:r>
            <a:r>
              <a:rPr lang="en-US" sz="1600" dirty="0"/>
              <a:t>:</a:t>
            </a:r>
            <a:r>
              <a:rPr lang="en-US" sz="1600" dirty="0" smtClean="0"/>
              <a:t> </a:t>
            </a:r>
            <a:r>
              <a:rPr lang="en-US" altLang="en-US" sz="1600" dirty="0"/>
              <a:t>A condition or capability needed by user to solve a problem or achieve </a:t>
            </a:r>
            <a:r>
              <a:rPr lang="en-US" altLang="en-US" sz="1600" dirty="0" smtClean="0"/>
              <a:t>an </a:t>
            </a:r>
            <a:r>
              <a:rPr lang="en-US" altLang="en-US" sz="1600" dirty="0"/>
              <a:t>objective</a:t>
            </a:r>
            <a:r>
              <a:rPr lang="en-US" altLang="en-US" sz="1600" dirty="0" smtClean="0"/>
              <a:t>.</a:t>
            </a:r>
            <a:endParaRPr lang="en-US" alt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471948" y="3043329"/>
            <a:ext cx="8443452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Requirement Engineering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85800" y="4011859"/>
            <a:ext cx="5029200" cy="64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Requirement Development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943600" y="4015094"/>
            <a:ext cx="2743200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Requirement Management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7720" y="4967256"/>
            <a:ext cx="1097280" cy="5486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Elicitation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991360" y="4965641"/>
            <a:ext cx="1097280" cy="5486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Analysis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175000" y="4967256"/>
            <a:ext cx="1280160" cy="5486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Specification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41520" y="4967256"/>
            <a:ext cx="1097280" cy="5486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Validation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64044" y="4953000"/>
            <a:ext cx="118872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Traceability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315200" y="4953000"/>
            <a:ext cx="128016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Change management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37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5" grpId="0" animBg="1"/>
      <p:bldP spid="3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Engineering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86800" y="6479458"/>
            <a:ext cx="4572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E90609-3873-4938-82E3-6AC3832C4BB6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Development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7141" y="762000"/>
            <a:ext cx="3581399" cy="2567751"/>
            <a:chOff x="712839" y="1066800"/>
            <a:chExt cx="2536722" cy="2208616"/>
          </a:xfrm>
        </p:grpSpPr>
        <p:sp>
          <p:nvSpPr>
            <p:cNvPr id="31" name="Rectangle 30"/>
            <p:cNvSpPr/>
            <p:nvPr/>
          </p:nvSpPr>
          <p:spPr bwMode="grayWhite">
            <a:xfrm>
              <a:off x="712839" y="3063632"/>
              <a:ext cx="2536722" cy="2117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0" bIns="0" anchor="ctr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Requirement Elicitation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 descr="https://pixabay.com/static/uploads/photo/2013/12/03/07/57/exchange-of-ideas-222788_640.jp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2" r="4652"/>
            <a:stretch/>
          </p:blipFill>
          <p:spPr bwMode="auto">
            <a:xfrm>
              <a:off x="712839" y="1066800"/>
              <a:ext cx="2536722" cy="198299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4945034" y="779242"/>
            <a:ext cx="3586906" cy="2550507"/>
            <a:chOff x="712839" y="1081631"/>
            <a:chExt cx="2540622" cy="2193785"/>
          </a:xfrm>
        </p:grpSpPr>
        <p:sp>
          <p:nvSpPr>
            <p:cNvPr id="20" name="Rectangle 19"/>
            <p:cNvSpPr/>
            <p:nvPr/>
          </p:nvSpPr>
          <p:spPr bwMode="grayWhite">
            <a:xfrm>
              <a:off x="712839" y="3063632"/>
              <a:ext cx="2536722" cy="2117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0" bIns="0" anchor="ctr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Requirement Analysis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21" name="Picture 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4580" y="1081631"/>
              <a:ext cx="2538881" cy="198200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607139" y="3581400"/>
            <a:ext cx="3581400" cy="2567751"/>
            <a:chOff x="712838" y="1066800"/>
            <a:chExt cx="2536723" cy="2208616"/>
          </a:xfrm>
        </p:grpSpPr>
        <p:sp>
          <p:nvSpPr>
            <p:cNvPr id="23" name="Rectangle 22"/>
            <p:cNvSpPr/>
            <p:nvPr/>
          </p:nvSpPr>
          <p:spPr bwMode="grayWhite">
            <a:xfrm>
              <a:off x="712839" y="3063632"/>
              <a:ext cx="2536722" cy="2117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0" bIns="0" anchor="ctr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Requirement Specification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991" r="1" b="6991"/>
            <a:stretch/>
          </p:blipFill>
          <p:spPr bwMode="auto">
            <a:xfrm>
              <a:off x="712838" y="1066800"/>
              <a:ext cx="2536722" cy="1982998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/>
          <p:cNvGrpSpPr/>
          <p:nvPr/>
        </p:nvGrpSpPr>
        <p:grpSpPr>
          <a:xfrm>
            <a:off x="4945036" y="3626528"/>
            <a:ext cx="3586904" cy="2522623"/>
            <a:chOff x="712839" y="1105616"/>
            <a:chExt cx="2540621" cy="21698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2000"/>
                      </a14:imgEffect>
                      <a14:imgEffect>
                        <a14:colorTemperature colorTemp="7400"/>
                      </a14:imgEffect>
                      <a14:imgEffect>
                        <a14:saturation sat="110000"/>
                      </a14:imgEffect>
                      <a14:imgEffect>
                        <a14:brightnessContrast bright="6000" contrast="1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69" t="20871" r="13787" b="2915"/>
            <a:stretch/>
          </p:blipFill>
          <p:spPr bwMode="auto">
            <a:xfrm>
              <a:off x="714579" y="1105616"/>
              <a:ext cx="2538881" cy="1944181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/>
            <p:cNvSpPr/>
            <p:nvPr/>
          </p:nvSpPr>
          <p:spPr bwMode="grayWhite">
            <a:xfrm>
              <a:off x="712839" y="3063632"/>
              <a:ext cx="2536722" cy="2117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0" bIns="0" anchor="ctr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Requirement Validation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14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Engineering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Requirements should be …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686800" y="6479458"/>
            <a:ext cx="4572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E90609-3873-4938-82E3-6AC3832C4BB6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124200" y="3276600"/>
            <a:ext cx="6096000" cy="3033252"/>
            <a:chOff x="2151784" y="381000"/>
            <a:chExt cx="6580909" cy="3357214"/>
          </a:xfrm>
        </p:grpSpPr>
        <p:sp>
          <p:nvSpPr>
            <p:cNvPr id="40" name="Rectangle 39"/>
            <p:cNvSpPr/>
            <p:nvPr/>
          </p:nvSpPr>
          <p:spPr>
            <a:xfrm>
              <a:off x="6934200" y="3368881"/>
              <a:ext cx="648372" cy="369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6250" l="0" r="98737"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1784" y="381000"/>
              <a:ext cx="6580909" cy="3184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Rectangle 34"/>
            <p:cNvSpPr/>
            <p:nvPr/>
          </p:nvSpPr>
          <p:spPr>
            <a:xfrm>
              <a:off x="3154680" y="3340010"/>
              <a:ext cx="1111058" cy="369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Business 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2514600" y="3524676"/>
              <a:ext cx="64008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6248400" y="3553550"/>
              <a:ext cx="68580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40" idx="3"/>
            </p:cNvCxnSpPr>
            <p:nvPr/>
          </p:nvCxnSpPr>
          <p:spPr>
            <a:xfrm flipH="1">
              <a:off x="7582572" y="3553547"/>
              <a:ext cx="723229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65738" y="3547256"/>
              <a:ext cx="660806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 bwMode="grayWhite">
          <a:xfrm>
            <a:off x="503903" y="4572000"/>
            <a:ext cx="1371600" cy="1800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tIns="0" bIns="0" anchor="ctr">
            <a:noAutofit/>
          </a:bodyPr>
          <a:lstStyle/>
          <a:p>
            <a:pPr algn="ctr"/>
            <a:endParaRPr lang="en-US" sz="1600" b="1" dirty="0">
              <a:solidFill>
                <a:srgbClr val="C0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128099"/>
              </p:ext>
            </p:extLst>
          </p:nvPr>
        </p:nvGraphicFramePr>
        <p:xfrm>
          <a:off x="259662" y="914400"/>
          <a:ext cx="3231682" cy="3779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454"/>
                <a:gridCol w="2900228"/>
              </a:tblGrid>
              <a:tr h="2133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8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2000" b="1" dirty="0" smtClean="0"/>
                        <a:t>SMART</a:t>
                      </a:r>
                    </a:p>
                    <a:p>
                      <a:pPr marL="342900" lvl="1" indent="-34290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/>
                        <a:t>S</a:t>
                      </a:r>
                      <a:r>
                        <a:rPr lang="en-US" sz="1600" dirty="0" smtClean="0"/>
                        <a:t>: Specific</a:t>
                      </a:r>
                    </a:p>
                    <a:p>
                      <a:pPr marL="342900" lvl="1" indent="-34290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/>
                        <a:t>M</a:t>
                      </a:r>
                      <a:r>
                        <a:rPr lang="en-US" sz="1600" dirty="0" smtClean="0"/>
                        <a:t>: Measurable (verifiable)</a:t>
                      </a:r>
                    </a:p>
                    <a:p>
                      <a:pPr marL="342900" lvl="1" indent="-34290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: Achievable/Appropriate</a:t>
                      </a:r>
                    </a:p>
                    <a:p>
                      <a:pPr marL="342900" lvl="1" indent="-34290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/>
                        <a:t>R</a:t>
                      </a:r>
                      <a:r>
                        <a:rPr lang="en-US" sz="1600" dirty="0" smtClean="0"/>
                        <a:t>: Realistic/Relevant</a:t>
                      </a:r>
                    </a:p>
                    <a:p>
                      <a:pPr marL="342900" lvl="1" indent="-34290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/>
                        <a:t>T</a:t>
                      </a:r>
                      <a:r>
                        <a:rPr lang="en-US" sz="1600" dirty="0" smtClean="0"/>
                        <a:t>: Timely/Time-bound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144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 smtClean="0"/>
                        <a:t>Unambiguous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144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Complete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144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Correct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144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Consistent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184795"/>
              </p:ext>
            </p:extLst>
          </p:nvPr>
        </p:nvGraphicFramePr>
        <p:xfrm>
          <a:off x="5226518" y="1036320"/>
          <a:ext cx="246968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300"/>
                <a:gridCol w="2216382"/>
              </a:tblGrid>
              <a:tr h="321924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600" dirty="0" smtClean="0"/>
                        <a:t>Independent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4319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 smtClean="0"/>
                        <a:t>Negotiable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4319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 smtClean="0"/>
                        <a:t>Valuable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4319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Estimatable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4319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 smtClean="0"/>
                        <a:t>Small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4319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 smtClean="0"/>
                        <a:t>Testable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640497" y="697468"/>
            <a:ext cx="1827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Agile User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2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00" y="793956"/>
            <a:ext cx="8370495" cy="2711243"/>
            <a:chOff x="304800" y="793956"/>
            <a:chExt cx="8370495" cy="271124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8" t="4363" r="161" b="47425"/>
            <a:stretch/>
          </p:blipFill>
          <p:spPr bwMode="auto">
            <a:xfrm>
              <a:off x="1676400" y="793956"/>
              <a:ext cx="6998895" cy="2711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 bwMode="grayWhite">
            <a:xfrm>
              <a:off x="304800" y="793956"/>
              <a:ext cx="1371600" cy="271124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tIns="0" bIns="0" anchor="ctr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Requirement Traceability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Engineering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86800" y="6479458"/>
            <a:ext cx="4572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E90609-3873-4938-82E3-6AC3832C4BB6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Management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5874198" y="1358240"/>
            <a:ext cx="2507802" cy="1111955"/>
          </a:xfrm>
          <a:prstGeom prst="cloudCallout">
            <a:avLst>
              <a:gd name="adj1" fmla="val -64353"/>
              <a:gd name="adj2" fmla="val 42653"/>
            </a:avLst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/>
            </a:r>
            <a:br>
              <a:rPr lang="en-US" dirty="0" smtClean="0">
                <a:solidFill>
                  <a:sysClr val="windowText" lastClr="000000"/>
                </a:solidFill>
              </a:rPr>
            </a:br>
            <a:r>
              <a:rPr lang="en-US" dirty="0" smtClean="0">
                <a:solidFill>
                  <a:sysClr val="windowText" lastClr="000000"/>
                </a:solidFill>
              </a:rPr>
              <a:t>Oh we forgot about stairs !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4800" y="3886200"/>
            <a:ext cx="8370496" cy="2286001"/>
            <a:chOff x="304800" y="3886200"/>
            <a:chExt cx="8370496" cy="2286001"/>
          </a:xfrm>
        </p:grpSpPr>
        <p:pic>
          <p:nvPicPr>
            <p:cNvPr id="2053" name="Picture 5" descr="https://www.blossom.co/wp-content/themes/blossom/images/site/product-mgmt-anti-patterns/dilbert-requirements-change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3886200"/>
              <a:ext cx="6998896" cy="2286001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 bwMode="grayWhite">
            <a:xfrm>
              <a:off x="304800" y="3886200"/>
              <a:ext cx="1371600" cy="228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tIns="0" bIns="0" anchor="ctr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Change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032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ixabay.com/static/uploads/photo/2013/12/03/07/58/exchange-of-ideas-222789_640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1">
                <a:lumMod val="75000"/>
                <a:lumOff val="2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10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40"/>
            <a:ext cx="9144000" cy="6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Types of Requirements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686800" y="6479458"/>
            <a:ext cx="457200" cy="381000"/>
          </a:xfrm>
          <a:prstGeom prst="rect">
            <a:avLst/>
          </a:prstGeom>
          <a:solidFill>
            <a:schemeClr val="bg1">
              <a:lumMod val="6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E90609-3873-4938-82E3-6AC3832C4BB6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grayWhite">
          <a:xfrm>
            <a:off x="503903" y="4572000"/>
            <a:ext cx="1371600" cy="1800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tIns="0" bIns="0" anchor="ctr">
            <a:noAutofit/>
          </a:bodyPr>
          <a:lstStyle/>
          <a:p>
            <a:pPr algn="ctr"/>
            <a:endParaRPr 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21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Engineering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Requirements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686800" y="6479458"/>
            <a:ext cx="4572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E90609-3873-4938-82E3-6AC3832C4BB6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425853" y="823452"/>
            <a:ext cx="1263092" cy="806975"/>
          </a:xfrm>
          <a:custGeom>
            <a:avLst/>
            <a:gdLst>
              <a:gd name="connsiteX0" fmla="*/ 0 w 1263092"/>
              <a:gd name="connsiteY0" fmla="*/ 806975 h 806975"/>
              <a:gd name="connsiteX1" fmla="*/ 631546 w 1263092"/>
              <a:gd name="connsiteY1" fmla="*/ 0 h 806975"/>
              <a:gd name="connsiteX2" fmla="*/ 631546 w 1263092"/>
              <a:gd name="connsiteY2" fmla="*/ 0 h 806975"/>
              <a:gd name="connsiteX3" fmla="*/ 1263092 w 1263092"/>
              <a:gd name="connsiteY3" fmla="*/ 806975 h 806975"/>
              <a:gd name="connsiteX4" fmla="*/ 0 w 1263092"/>
              <a:gd name="connsiteY4" fmla="*/ 806975 h 80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092" h="806975">
                <a:moveTo>
                  <a:pt x="0" y="806975"/>
                </a:moveTo>
                <a:lnTo>
                  <a:pt x="631546" y="0"/>
                </a:lnTo>
                <a:lnTo>
                  <a:pt x="631546" y="0"/>
                </a:lnTo>
                <a:lnTo>
                  <a:pt x="1263092" y="806975"/>
                </a:lnTo>
                <a:lnTo>
                  <a:pt x="0" y="8069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560" tIns="91440" rIns="35560" bIns="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solidFill>
                  <a:sysClr val="windowText" lastClr="000000"/>
                </a:solidFill>
              </a:rPr>
              <a:t>BR</a:t>
            </a:r>
            <a:endParaRPr lang="en-US" sz="1800" kern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38852" y="1630427"/>
            <a:ext cx="2437094" cy="750057"/>
          </a:xfrm>
          <a:custGeom>
            <a:avLst/>
            <a:gdLst>
              <a:gd name="connsiteX0" fmla="*/ 0 w 2437094"/>
              <a:gd name="connsiteY0" fmla="*/ 750057 h 750057"/>
              <a:gd name="connsiteX1" fmla="*/ 587002 w 2437094"/>
              <a:gd name="connsiteY1" fmla="*/ 0 h 750057"/>
              <a:gd name="connsiteX2" fmla="*/ 1850092 w 2437094"/>
              <a:gd name="connsiteY2" fmla="*/ 0 h 750057"/>
              <a:gd name="connsiteX3" fmla="*/ 2437094 w 2437094"/>
              <a:gd name="connsiteY3" fmla="*/ 750057 h 750057"/>
              <a:gd name="connsiteX4" fmla="*/ 0 w 2437094"/>
              <a:gd name="connsiteY4" fmla="*/ 750057 h 75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7094" h="750057">
                <a:moveTo>
                  <a:pt x="0" y="750057"/>
                </a:moveTo>
                <a:lnTo>
                  <a:pt x="587002" y="0"/>
                </a:lnTo>
                <a:lnTo>
                  <a:pt x="1850092" y="0"/>
                </a:lnTo>
                <a:lnTo>
                  <a:pt x="2437094" y="750057"/>
                </a:lnTo>
                <a:lnTo>
                  <a:pt x="0" y="7500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2052" tIns="35560" rIns="462051" bIns="3556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800" kern="1200" dirty="0" smtClean="0">
                <a:solidFill>
                  <a:sysClr val="windowText" lastClr="000000"/>
                </a:solidFill>
              </a:rPr>
              <a:t>UR</a:t>
            </a:r>
          </a:p>
        </p:txBody>
      </p:sp>
      <p:sp>
        <p:nvSpPr>
          <p:cNvPr id="12" name="Freeform 11"/>
          <p:cNvSpPr/>
          <p:nvPr/>
        </p:nvSpPr>
        <p:spPr>
          <a:xfrm>
            <a:off x="228600" y="2380484"/>
            <a:ext cx="3657600" cy="779767"/>
          </a:xfrm>
          <a:custGeom>
            <a:avLst/>
            <a:gdLst>
              <a:gd name="connsiteX0" fmla="*/ 0 w 3657600"/>
              <a:gd name="connsiteY0" fmla="*/ 779767 h 779767"/>
              <a:gd name="connsiteX1" fmla="*/ 610253 w 3657600"/>
              <a:gd name="connsiteY1" fmla="*/ 0 h 779767"/>
              <a:gd name="connsiteX2" fmla="*/ 3047347 w 3657600"/>
              <a:gd name="connsiteY2" fmla="*/ 0 h 779767"/>
              <a:gd name="connsiteX3" fmla="*/ 3657600 w 3657600"/>
              <a:gd name="connsiteY3" fmla="*/ 779767 h 779767"/>
              <a:gd name="connsiteX4" fmla="*/ 0 w 3657600"/>
              <a:gd name="connsiteY4" fmla="*/ 779767 h 77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779767">
                <a:moveTo>
                  <a:pt x="0" y="779767"/>
                </a:moveTo>
                <a:lnTo>
                  <a:pt x="610253" y="0"/>
                </a:lnTo>
                <a:lnTo>
                  <a:pt x="3047347" y="0"/>
                </a:lnTo>
                <a:lnTo>
                  <a:pt x="3657600" y="779767"/>
                </a:lnTo>
                <a:lnTo>
                  <a:pt x="0" y="77976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5639" tIns="35560" rIns="675641" bIns="3556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800" kern="1200" dirty="0" smtClean="0">
                <a:solidFill>
                  <a:sysClr val="windowText" lastClr="000000"/>
                </a:solidFill>
              </a:rPr>
              <a:t>SR</a:t>
            </a:r>
          </a:p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>
                <a:solidFill>
                  <a:sysClr val="windowText" lastClr="000000"/>
                </a:solidFill>
              </a:rPr>
              <a:t>(FR &amp; NFR )</a:t>
            </a:r>
            <a:endParaRPr lang="en-US" sz="1800" kern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86200" y="882446"/>
            <a:ext cx="502920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rIns="91440" anchor="ctr">
            <a:spAutoFit/>
          </a:bodyPr>
          <a:lstStyle/>
          <a:p>
            <a:r>
              <a:rPr lang="en-US" sz="1600" b="1" dirty="0"/>
              <a:t>Business </a:t>
            </a:r>
            <a:r>
              <a:rPr lang="en-US" sz="1600" b="1" dirty="0" smtClean="0"/>
              <a:t>Requirements </a:t>
            </a:r>
            <a:r>
              <a:rPr lang="en-US" sz="1600" dirty="0" smtClean="0"/>
              <a:t>: </a:t>
            </a:r>
            <a:br>
              <a:rPr lang="en-US" sz="1600" dirty="0" smtClean="0"/>
            </a:br>
            <a:r>
              <a:rPr lang="en-US" sz="1600" dirty="0" smtClean="0"/>
              <a:t>Goals</a:t>
            </a:r>
            <a:r>
              <a:rPr lang="en-US" sz="1600" dirty="0"/>
              <a:t>, </a:t>
            </a:r>
            <a:r>
              <a:rPr lang="en-US" sz="1600" dirty="0" smtClean="0"/>
              <a:t>Objectives</a:t>
            </a:r>
            <a:r>
              <a:rPr lang="en-US" sz="1600" dirty="0"/>
              <a:t>, and </a:t>
            </a:r>
            <a:r>
              <a:rPr lang="en-US" sz="1600" dirty="0" smtClean="0"/>
              <a:t>Outcomes expected / required </a:t>
            </a:r>
            <a:endParaRPr lang="en-US" alt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3886200" y="1698319"/>
            <a:ext cx="502920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40" rIns="91440" anchor="ctr">
            <a:spAutoFit/>
          </a:bodyPr>
          <a:lstStyle/>
          <a:p>
            <a:r>
              <a:rPr lang="en-US" sz="1600" b="1" dirty="0" smtClean="0"/>
              <a:t>User Requirements 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Needs Users / Stakeholder to achieve BR</a:t>
            </a:r>
            <a:endParaRPr lang="en-US" alt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3886200" y="2477979"/>
            <a:ext cx="5029200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91440" rIns="91440" anchor="ctr">
            <a:spAutoFit/>
          </a:bodyPr>
          <a:lstStyle/>
          <a:p>
            <a:r>
              <a:rPr lang="en-US" sz="1600" b="1" dirty="0" smtClean="0"/>
              <a:t>Solution Requirements 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Capabilities and qualities of solution</a:t>
            </a:r>
            <a:endParaRPr lang="en-US" altLang="en-US" sz="16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98346"/>
              </p:ext>
            </p:extLst>
          </p:nvPr>
        </p:nvGraphicFramePr>
        <p:xfrm>
          <a:off x="441558" y="3550955"/>
          <a:ext cx="8473841" cy="1478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842"/>
                <a:gridCol w="6857999"/>
              </a:tblGrid>
              <a:tr h="73912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Functional Requirements</a:t>
                      </a: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8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b="0" dirty="0" err="1" smtClean="0"/>
                        <a:t>Usecases</a:t>
                      </a:r>
                      <a:r>
                        <a:rPr lang="en-US" sz="1600" b="0" dirty="0" smtClean="0"/>
                        <a:t>,</a:t>
                      </a:r>
                      <a:r>
                        <a:rPr lang="en-US" sz="1600" b="0" baseline="0" dirty="0" smtClean="0"/>
                        <a:t> Messages, Workflow, Approvals, Validations …</a:t>
                      </a:r>
                      <a:endParaRPr lang="en-US" sz="16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3912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Non Functional Requirements</a:t>
                      </a: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Security,</a:t>
                      </a:r>
                      <a:r>
                        <a:rPr lang="en-US" sz="1600" baseline="0" dirty="0" smtClean="0"/>
                        <a:t> Data Retention, Browser/ OS Compatibility,  Backup, Throughput, Performance,  Availability, Reliability, Certification …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252404"/>
              </p:ext>
            </p:extLst>
          </p:nvPr>
        </p:nvGraphicFramePr>
        <p:xfrm>
          <a:off x="441559" y="5029200"/>
          <a:ext cx="8473841" cy="7391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842"/>
                <a:gridCol w="6857999"/>
              </a:tblGrid>
              <a:tr h="73912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Transitional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dirty="0" smtClean="0"/>
                        <a:t>Requirements</a:t>
                      </a: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Data Conversion</a:t>
                      </a:r>
                      <a:r>
                        <a:rPr lang="en-US" sz="1600" b="0" baseline="0" dirty="0" smtClean="0"/>
                        <a:t> / Transfer, </a:t>
                      </a:r>
                      <a:r>
                        <a:rPr lang="en-US" sz="1600" b="0" dirty="0" smtClean="0"/>
                        <a:t>Training</a:t>
                      </a:r>
                      <a:r>
                        <a:rPr lang="en-US" sz="1600" b="0" baseline="0" dirty="0" smtClean="0"/>
                        <a:t>, Business Continuity</a:t>
                      </a:r>
                      <a:endParaRPr lang="en-US" sz="16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06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7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366</Words>
  <Application>Microsoft Office PowerPoint</Application>
  <PresentationFormat>On-screen Show (4:3)</PresentationFormat>
  <Paragraphs>108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Engineering</dc:title>
  <dc:creator>Naveen Krishnan</dc:creator>
  <cp:keywords>Step, Suyati</cp:keywords>
  <cp:lastModifiedBy>Naveen Krishnan</cp:lastModifiedBy>
  <cp:revision>71</cp:revision>
  <dcterms:created xsi:type="dcterms:W3CDTF">2015-07-02T10:49:23Z</dcterms:created>
  <dcterms:modified xsi:type="dcterms:W3CDTF">2015-10-13T06:35:00Z</dcterms:modified>
</cp:coreProperties>
</file>