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8" r:id="rId4"/>
    <p:sldId id="259" r:id="rId5"/>
    <p:sldId id="260" r:id="rId6"/>
    <p:sldId id="261" r:id="rId7"/>
    <p:sldId id="266" r:id="rId8"/>
    <p:sldId id="262" r:id="rId9"/>
    <p:sldId id="263" r:id="rId10"/>
    <p:sldId id="265" r:id="rId11"/>
    <p:sldId id="264" r:id="rId12"/>
    <p:sldId id="269" r:id="rId13"/>
    <p:sldId id="267" r:id="rId14"/>
    <p:sldId id="268" r:id="rId15"/>
    <p:sldId id="270" r:id="rId16"/>
    <p:sldId id="281" r:id="rId17"/>
    <p:sldId id="273" r:id="rId18"/>
    <p:sldId id="282" r:id="rId19"/>
    <p:sldId id="283" r:id="rId20"/>
    <p:sldId id="274" r:id="rId21"/>
    <p:sldId id="275" r:id="rId22"/>
    <p:sldId id="276" r:id="rId23"/>
    <p:sldId id="272" r:id="rId24"/>
    <p:sldId id="278" r:id="rId25"/>
    <p:sldId id="27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37" autoAdjust="0"/>
  </p:normalViewPr>
  <p:slideViewPr>
    <p:cSldViewPr>
      <p:cViewPr varScale="1">
        <p:scale>
          <a:sx n="98" d="100"/>
          <a:sy n="98" d="100"/>
        </p:scale>
        <p:origin x="5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324098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175425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418814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275390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25819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27129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321644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126589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284672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76858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7491B-38FF-48B4-ADB8-A1ABBD7D2707}" type="datetimeFigureOut">
              <a:rPr lang="en-US" smtClean="0"/>
              <a:t>5/14/2015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60C863-DDE9-4B8A-B944-3DF7622EAC8C}" type="slidenum">
              <a:rPr lang="en-US" smtClean="0"/>
              <a:t>‹#›</a:t>
            </a:fld>
            <a:endParaRPr lang="en-US" dirty="0"/>
          </a:p>
        </p:txBody>
      </p:sp>
    </p:spTree>
    <p:extLst>
      <p:ext uri="{BB962C8B-B14F-4D97-AF65-F5344CB8AC3E}">
        <p14:creationId xmlns:p14="http://schemas.microsoft.com/office/powerpoint/2010/main" val="143796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AB7491B-38FF-48B4-ADB8-A1ABBD7D2707}" type="datetimeFigureOut">
              <a:rPr lang="en-US" smtClean="0"/>
              <a:t>5/14/2015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260C863-DDE9-4B8A-B944-3DF7622EAC8C}" type="slidenum">
              <a:rPr lang="en-US" smtClean="0"/>
              <a:t>‹#›</a:t>
            </a:fld>
            <a:endParaRPr lang="en-US" dirty="0"/>
          </a:p>
        </p:txBody>
      </p:sp>
    </p:spTree>
    <p:extLst>
      <p:ext uri="{BB962C8B-B14F-4D97-AF65-F5344CB8AC3E}">
        <p14:creationId xmlns:p14="http://schemas.microsoft.com/office/powerpoint/2010/main" val="67216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61950"/>
            <a:ext cx="7772400" cy="685800"/>
          </a:xfrm>
        </p:spPr>
        <p:txBody>
          <a:bodyPr>
            <a:normAutofit fontScale="90000"/>
          </a:bodyPr>
          <a:lstStyle/>
          <a:p>
            <a:r>
              <a:rPr lang="en-US" dirty="0" smtClean="0">
                <a:latin typeface="Algerian" panose="04020705040A02060702" pitchFamily="82" charset="0"/>
              </a:rPr>
              <a:t>SDLC METHODOLOGIES</a:t>
            </a:r>
            <a:endParaRPr lang="en-US" dirty="0">
              <a:latin typeface="Algerian" panose="04020705040A02060702" pitchFamily="82" charset="0"/>
            </a:endParaRPr>
          </a:p>
        </p:txBody>
      </p:sp>
      <p:pic>
        <p:nvPicPr>
          <p:cNvPr id="1026" name="Picture 2" descr="http://philmckinney.com/wp/wp-content/uploads/2007/11/iStock_000003974200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162049"/>
            <a:ext cx="7696200" cy="33812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3842087"/>
            <a:ext cx="2895600" cy="1200329"/>
          </a:xfrm>
          <a:prstGeom prst="rect">
            <a:avLst/>
          </a:prstGeom>
          <a:noFill/>
        </p:spPr>
        <p:txBody>
          <a:bodyPr wrap="square" rtlCol="0">
            <a:spAutoFit/>
          </a:bodyPr>
          <a:lstStyle/>
          <a:p>
            <a:pPr>
              <a:lnSpc>
                <a:spcPct val="150000"/>
              </a:lnSpc>
            </a:pPr>
            <a:r>
              <a:rPr lang="en-US" sz="2400" b="1" spc="300" dirty="0" smtClean="0">
                <a:solidFill>
                  <a:schemeClr val="tx2"/>
                </a:solidFill>
                <a:latin typeface="Monotype Corsiva" panose="03010101010201010101" pitchFamily="66" charset="0"/>
              </a:rPr>
              <a:t>Arunraj  R.</a:t>
            </a:r>
          </a:p>
          <a:p>
            <a:pPr>
              <a:lnSpc>
                <a:spcPct val="150000"/>
              </a:lnSpc>
            </a:pPr>
            <a:r>
              <a:rPr lang="en-US" sz="2400" b="1" spc="300" dirty="0" smtClean="0">
                <a:solidFill>
                  <a:schemeClr val="tx2"/>
                </a:solidFill>
                <a:latin typeface="Monotype Corsiva" panose="03010101010201010101" pitchFamily="66" charset="0"/>
              </a:rPr>
              <a:t>Business Analyst</a:t>
            </a:r>
            <a:endParaRPr lang="en-US" sz="2400" b="1" spc="300" dirty="0">
              <a:solidFill>
                <a:schemeClr val="tx2"/>
              </a:solidFill>
              <a:latin typeface="Monotype Corsiva" panose="03010101010201010101" pitchFamily="66" charset="0"/>
            </a:endParaRPr>
          </a:p>
        </p:txBody>
      </p:sp>
    </p:spTree>
    <p:extLst>
      <p:ext uri="{BB962C8B-B14F-4D97-AF65-F5344CB8AC3E}">
        <p14:creationId xmlns:p14="http://schemas.microsoft.com/office/powerpoint/2010/main" val="251106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i103.photobucket.com/albums/m134/drum2000/Field-Marble-Wall-Wrecking-Ball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7543800" cy="520065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i103.photobucket.com/albums/m134/drum2000/Field-Marble-Wall-Wrecking-Ball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5250"/>
            <a:ext cx="7696201" cy="5486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47800" y="2495550"/>
            <a:ext cx="2438400" cy="600164"/>
          </a:xfrm>
          <a:prstGeom prst="rect">
            <a:avLst/>
          </a:prstGeom>
        </p:spPr>
        <p:txBody>
          <a:bodyPr>
            <a:normAutofit fontScale="97500" lnSpcReduction="100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t>TEST </a:t>
            </a:r>
            <a:endParaRPr lang="en-US" dirty="0"/>
          </a:p>
        </p:txBody>
      </p:sp>
    </p:spTree>
    <p:extLst>
      <p:ext uri="{BB962C8B-B14F-4D97-AF65-F5344CB8AC3E}">
        <p14:creationId xmlns:p14="http://schemas.microsoft.com/office/powerpoint/2010/main" val="930716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channelweb.co.uk/IMG/330/271330/keys-hand-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711"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 y="3028950"/>
            <a:ext cx="2438400" cy="600164"/>
          </a:xfrm>
          <a:prstGeom prst="rect">
            <a:avLst/>
          </a:prstGeom>
        </p:spPr>
        <p:txBody>
          <a:bodyPr>
            <a:normAutofit fontScale="97500" lnSpcReduction="100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t>DEPLOY</a:t>
            </a:r>
            <a:endParaRPr lang="en-US" dirty="0"/>
          </a:p>
        </p:txBody>
      </p:sp>
    </p:spTree>
    <p:extLst>
      <p:ext uri="{BB962C8B-B14F-4D97-AF65-F5344CB8AC3E}">
        <p14:creationId xmlns:p14="http://schemas.microsoft.com/office/powerpoint/2010/main" val="1104638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gawkerassets.com/img/18dn3tqzbasybjpg/orig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662740"/>
            <a:ext cx="2438400" cy="600164"/>
          </a:xfrm>
          <a:prstGeom prst="rect">
            <a:avLst/>
          </a:prstGeom>
        </p:spPr>
        <p:txBody>
          <a:bodyPr>
            <a:normAutofit fontScale="97500" lnSpcReduction="100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t>MAINTAIN</a:t>
            </a:r>
            <a:endParaRPr lang="en-US" dirty="0"/>
          </a:p>
        </p:txBody>
      </p:sp>
    </p:spTree>
    <p:extLst>
      <p:ext uri="{BB962C8B-B14F-4D97-AF65-F5344CB8AC3E}">
        <p14:creationId xmlns:p14="http://schemas.microsoft.com/office/powerpoint/2010/main" val="2926527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857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lgerian" panose="04020705040A02060702" pitchFamily="82" charset="0"/>
              </a:rPr>
              <a:t>DIFFERENT SDLC models</a:t>
            </a:r>
            <a:endParaRPr lang="en-US" sz="3600" dirty="0">
              <a:latin typeface="Algerian" panose="04020705040A02060702" pitchFamily="82" charset="0"/>
            </a:endParaRPr>
          </a:p>
        </p:txBody>
      </p:sp>
      <p:pic>
        <p:nvPicPr>
          <p:cNvPr id="1028" name="Picture 4" descr="http://images4.fanpop.com/image/photos/24100000/Colored-pencils-pencils-24173421-2560-16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7218"/>
            <a:ext cx="9144000" cy="385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7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0"/>
            <a:ext cx="6096000" cy="5143500"/>
          </a:xfrm>
          <a:prstGeom prst="rect">
            <a:avLst/>
          </a:prstGeom>
        </p:spPr>
      </p:pic>
      <p:sp>
        <p:nvSpPr>
          <p:cNvPr id="2" name="Title 1"/>
          <p:cNvSpPr txBox="1">
            <a:spLocks/>
          </p:cNvSpPr>
          <p:nvPr/>
        </p:nvSpPr>
        <p:spPr>
          <a:xfrm>
            <a:off x="381000" y="895350"/>
            <a:ext cx="4114800" cy="4572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Algerian" panose="04020705040A02060702" pitchFamily="82" charset="0"/>
              </a:rPr>
              <a:t>Traditional methodology</a:t>
            </a:r>
            <a:endParaRPr lang="en-US" sz="2400" dirty="0">
              <a:latin typeface="Algerian" panose="04020705040A02060702" pitchFamily="82" charset="0"/>
            </a:endParaRPr>
          </a:p>
        </p:txBody>
      </p:sp>
      <p:sp>
        <p:nvSpPr>
          <p:cNvPr id="3" name="Title 1"/>
          <p:cNvSpPr txBox="1">
            <a:spLocks/>
          </p:cNvSpPr>
          <p:nvPr/>
        </p:nvSpPr>
        <p:spPr>
          <a:xfrm>
            <a:off x="5472289" y="895350"/>
            <a:ext cx="3200400" cy="533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Algerian" panose="04020705040A02060702" pitchFamily="82" charset="0"/>
              </a:rPr>
              <a:t>agile methodology</a:t>
            </a:r>
            <a:endParaRPr lang="en-US" sz="2400" dirty="0">
              <a:latin typeface="Algerian" panose="04020705040A02060702" pitchFamily="82" charset="0"/>
            </a:endParaRPr>
          </a:p>
        </p:txBody>
      </p:sp>
      <p:sp>
        <p:nvSpPr>
          <p:cNvPr id="4" name="TextBox 3"/>
          <p:cNvSpPr txBox="1"/>
          <p:nvPr/>
        </p:nvSpPr>
        <p:spPr>
          <a:xfrm>
            <a:off x="1061156" y="2190750"/>
            <a:ext cx="217170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Waterfall Model</a:t>
            </a:r>
          </a:p>
          <a:p>
            <a:pPr marL="285750" indent="-285750">
              <a:lnSpc>
                <a:spcPct val="150000"/>
              </a:lnSpc>
              <a:buFont typeface="Arial" panose="020B0604020202020204" pitchFamily="34" charset="0"/>
              <a:buChar char="•"/>
            </a:pPr>
            <a:r>
              <a:rPr lang="en-US" dirty="0" smtClean="0"/>
              <a:t>Iterative Model</a:t>
            </a:r>
          </a:p>
          <a:p>
            <a:pPr marL="285750" indent="-285750">
              <a:lnSpc>
                <a:spcPct val="150000"/>
              </a:lnSpc>
              <a:buFont typeface="Arial" panose="020B0604020202020204" pitchFamily="34" charset="0"/>
              <a:buChar char="•"/>
            </a:pPr>
            <a:r>
              <a:rPr lang="en-US" dirty="0" smtClean="0"/>
              <a:t>Spiral Model </a:t>
            </a:r>
          </a:p>
          <a:p>
            <a:pPr marL="285750" indent="-285750">
              <a:lnSpc>
                <a:spcPct val="150000"/>
              </a:lnSpc>
              <a:buFont typeface="Arial" panose="020B0604020202020204" pitchFamily="34" charset="0"/>
              <a:buChar char="•"/>
            </a:pPr>
            <a:r>
              <a:rPr lang="en-US" dirty="0" smtClean="0"/>
              <a:t>V Model</a:t>
            </a:r>
            <a:endParaRPr lang="en-US" dirty="0"/>
          </a:p>
        </p:txBody>
      </p:sp>
      <p:sp>
        <p:nvSpPr>
          <p:cNvPr id="5" name="TextBox 4"/>
          <p:cNvSpPr txBox="1"/>
          <p:nvPr/>
        </p:nvSpPr>
        <p:spPr>
          <a:xfrm>
            <a:off x="5561189" y="2190750"/>
            <a:ext cx="3276600"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Scrum</a:t>
            </a:r>
          </a:p>
          <a:p>
            <a:pPr marL="285750" indent="-285750">
              <a:lnSpc>
                <a:spcPct val="150000"/>
              </a:lnSpc>
              <a:buFont typeface="Arial" panose="020B0604020202020204" pitchFamily="34" charset="0"/>
              <a:buChar char="•"/>
            </a:pPr>
            <a:r>
              <a:rPr lang="en-US" dirty="0"/>
              <a:t>Test Driven Development</a:t>
            </a:r>
          </a:p>
          <a:p>
            <a:pPr marL="285750" indent="-285750">
              <a:lnSpc>
                <a:spcPct val="150000"/>
              </a:lnSpc>
              <a:buFont typeface="Arial" panose="020B0604020202020204" pitchFamily="34" charset="0"/>
              <a:buChar char="•"/>
            </a:pPr>
            <a:r>
              <a:rPr lang="en-US" dirty="0" smtClean="0"/>
              <a:t>Extreme Programming</a:t>
            </a:r>
          </a:p>
          <a:p>
            <a:pPr marL="285750" indent="-285750">
              <a:lnSpc>
                <a:spcPct val="150000"/>
              </a:lnSpc>
              <a:buFont typeface="Arial" panose="020B0604020202020204" pitchFamily="34" charset="0"/>
              <a:buChar char="•"/>
            </a:pPr>
            <a:r>
              <a:rPr lang="en-US" dirty="0" smtClean="0"/>
              <a:t>Crystal, BDD, FDD and more…… </a:t>
            </a:r>
            <a:endParaRPr lang="en-US" dirty="0"/>
          </a:p>
        </p:txBody>
      </p:sp>
    </p:spTree>
    <p:extLst>
      <p:ext uri="{BB962C8B-B14F-4D97-AF65-F5344CB8AC3E}">
        <p14:creationId xmlns:p14="http://schemas.microsoft.com/office/powerpoint/2010/main" val="186337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5111" y="438150"/>
            <a:ext cx="4114800" cy="4572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Algerian" panose="04020705040A02060702" pitchFamily="82" charset="0"/>
              </a:rPr>
              <a:t>Waterfall model</a:t>
            </a:r>
            <a:endParaRPr lang="en-US" sz="2400" dirty="0">
              <a:latin typeface="Algerian" panose="04020705040A02060702" pitchFamily="82" charset="0"/>
            </a:endParaRPr>
          </a:p>
        </p:txBody>
      </p:sp>
      <p:pic>
        <p:nvPicPr>
          <p:cNvPr id="3074" name="Picture 2" descr="[waterfall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23950"/>
            <a:ext cx="5562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38800" y="1276350"/>
            <a:ext cx="1981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5776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71550"/>
            <a:ext cx="83820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This </a:t>
            </a:r>
            <a:r>
              <a:rPr lang="en-US" dirty="0"/>
              <a:t>model is used only when the requirements are very well known, clear and fixed.</a:t>
            </a:r>
          </a:p>
          <a:p>
            <a:pPr marL="285750" indent="-285750">
              <a:lnSpc>
                <a:spcPct val="150000"/>
              </a:lnSpc>
              <a:buFont typeface="Arial" panose="020B0604020202020204" pitchFamily="34" charset="0"/>
              <a:buChar char="•"/>
            </a:pPr>
            <a:r>
              <a:rPr lang="en-US" dirty="0"/>
              <a:t>Product definition is stable.</a:t>
            </a:r>
          </a:p>
          <a:p>
            <a:pPr marL="285750" indent="-285750">
              <a:lnSpc>
                <a:spcPct val="150000"/>
              </a:lnSpc>
              <a:buFont typeface="Arial" panose="020B0604020202020204" pitchFamily="34" charset="0"/>
              <a:buChar char="•"/>
            </a:pPr>
            <a:r>
              <a:rPr lang="en-US" dirty="0"/>
              <a:t>Technology is understood.</a:t>
            </a:r>
          </a:p>
          <a:p>
            <a:pPr marL="285750" indent="-285750">
              <a:lnSpc>
                <a:spcPct val="150000"/>
              </a:lnSpc>
              <a:buFont typeface="Arial" panose="020B0604020202020204" pitchFamily="34" charset="0"/>
              <a:buChar char="•"/>
            </a:pPr>
            <a:r>
              <a:rPr lang="en-US" dirty="0"/>
              <a:t>There are no ambiguous requirements</a:t>
            </a:r>
          </a:p>
          <a:p>
            <a:pPr marL="285750" indent="-285750">
              <a:lnSpc>
                <a:spcPct val="150000"/>
              </a:lnSpc>
              <a:buFont typeface="Arial" panose="020B0604020202020204" pitchFamily="34" charset="0"/>
              <a:buChar char="•"/>
            </a:pPr>
            <a:r>
              <a:rPr lang="en-US" dirty="0"/>
              <a:t>Ample resources with required expertise are available freely</a:t>
            </a:r>
          </a:p>
          <a:p>
            <a:pPr marL="285750" indent="-285750">
              <a:lnSpc>
                <a:spcPct val="150000"/>
              </a:lnSpc>
              <a:buFont typeface="Arial" panose="020B0604020202020204" pitchFamily="34" charset="0"/>
              <a:buChar char="•"/>
            </a:pPr>
            <a:r>
              <a:rPr lang="en-US" dirty="0"/>
              <a:t>The project is short</a:t>
            </a:r>
            <a:r>
              <a:rPr lang="en-US" dirty="0" smtClean="0"/>
              <a:t>.</a:t>
            </a:r>
            <a:endParaRPr lang="en-US" dirty="0"/>
          </a:p>
        </p:txBody>
      </p:sp>
      <p:sp>
        <p:nvSpPr>
          <p:cNvPr id="3" name="TextBox 2"/>
          <p:cNvSpPr txBox="1"/>
          <p:nvPr/>
        </p:nvSpPr>
        <p:spPr>
          <a:xfrm>
            <a:off x="228600" y="209550"/>
            <a:ext cx="7696200" cy="584775"/>
          </a:xfrm>
          <a:prstGeom prst="rect">
            <a:avLst/>
          </a:prstGeom>
          <a:noFill/>
        </p:spPr>
        <p:txBody>
          <a:bodyPr wrap="square" rtlCol="0">
            <a:spAutoFit/>
          </a:bodyPr>
          <a:lstStyle/>
          <a:p>
            <a:r>
              <a:rPr lang="en-US" sz="3200" b="1" dirty="0" smtClean="0">
                <a:latin typeface="Algerian" panose="04020705040A02060702" pitchFamily="82" charset="0"/>
              </a:rPr>
              <a:t>WHEN TO USE THE WATERFALL MODEL:</a:t>
            </a:r>
            <a:endParaRPr lang="en-US" sz="3200" dirty="0">
              <a:latin typeface="Algerian" panose="04020705040A02060702" pitchFamily="82" charset="0"/>
            </a:endParaRPr>
          </a:p>
        </p:txBody>
      </p:sp>
      <p:sp>
        <p:nvSpPr>
          <p:cNvPr id="4" name="TextBox 3"/>
          <p:cNvSpPr txBox="1"/>
          <p:nvPr/>
        </p:nvSpPr>
        <p:spPr>
          <a:xfrm>
            <a:off x="228600" y="3790950"/>
            <a:ext cx="8305800" cy="1200329"/>
          </a:xfrm>
          <a:prstGeom prst="rect">
            <a:avLst/>
          </a:prstGeom>
          <a:noFill/>
        </p:spPr>
        <p:txBody>
          <a:bodyPr wrap="square" rtlCol="0">
            <a:spAutoFit/>
          </a:bodyPr>
          <a:lstStyle/>
          <a:p>
            <a:r>
              <a:rPr lang="en-US" dirty="0"/>
              <a:t>Very less customer enter action is involved during the development of the product. Once the product is ready then only it can be demoed to the end users. Once the product is developed and if any failure occurs then the cost of fixing such issues are very high, because we need to update everywhere from document till the logic</a:t>
            </a:r>
            <a:r>
              <a:rPr lang="en-US" dirty="0" smtClean="0"/>
              <a:t>.</a:t>
            </a:r>
            <a:endParaRPr lang="en-US" dirty="0"/>
          </a:p>
        </p:txBody>
      </p:sp>
    </p:spTree>
    <p:extLst>
      <p:ext uri="{BB962C8B-B14F-4D97-AF65-F5344CB8AC3E}">
        <p14:creationId xmlns:p14="http://schemas.microsoft.com/office/powerpoint/2010/main" val="332178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codevanced.net/image.axd?picture=2009%2f11%2fdistributed_agile_development-slide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438150"/>
            <a:ext cx="3060374" cy="2305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685800" y="361950"/>
            <a:ext cx="4862689" cy="533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Algerian" panose="04020705040A02060702" pitchFamily="82" charset="0"/>
              </a:rPr>
              <a:t>Agile MANIFESTO</a:t>
            </a:r>
            <a:endParaRPr lang="en-US" sz="3200" dirty="0">
              <a:latin typeface="Algerian" panose="04020705040A02060702" pitchFamily="82" charset="0"/>
            </a:endParaRPr>
          </a:p>
        </p:txBody>
      </p:sp>
      <p:pic>
        <p:nvPicPr>
          <p:cNvPr id="1028" name="Picture 4" descr="http://codevanced.net/image.axd?picture=2009%2f11%2fdistributed_agile_development-slide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2571750"/>
            <a:ext cx="3048000" cy="22962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devanced.net/image.axd?picture=2009%2f11%2fdistributed_agile_development-slide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0226" y="895350"/>
            <a:ext cx="3048000" cy="22962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odevanced.net/image.axd?picture=2009%2f11%2fdistributed_agile_development-slide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9426" y="2866298"/>
            <a:ext cx="3048000" cy="229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ircle(in)">
                                      <p:cBhvr>
                                        <p:cTn id="7" dur="20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circle(in)">
                                      <p:cBhvr>
                                        <p:cTn id="12" dur="2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circle(in)">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39900"/>
            <a:ext cx="6831196"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685800" y="361950"/>
            <a:ext cx="4862689" cy="533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Algerian" panose="04020705040A02060702" pitchFamily="82" charset="0"/>
              </a:rPr>
              <a:t>Agile methodologies</a:t>
            </a:r>
            <a:endParaRPr lang="en-US" sz="3200" dirty="0">
              <a:latin typeface="Algerian" panose="04020705040A02060702" pitchFamily="82" charset="0"/>
            </a:endParaRPr>
          </a:p>
        </p:txBody>
      </p:sp>
    </p:spTree>
    <p:extLst>
      <p:ext uri="{BB962C8B-B14F-4D97-AF65-F5344CB8AC3E}">
        <p14:creationId xmlns:p14="http://schemas.microsoft.com/office/powerpoint/2010/main" val="364021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152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langevin.com/wp-content/uploads/2014/05/hidden-agenda-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047750"/>
            <a:ext cx="2974975" cy="24460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000" y="590550"/>
            <a:ext cx="2590800" cy="613171"/>
          </a:xfrm>
        </p:spPr>
        <p:txBody>
          <a:bodyPr>
            <a:normAutofit fontScale="90000"/>
          </a:bodyPr>
          <a:lstStyle/>
          <a:p>
            <a:r>
              <a:rPr lang="en-US" sz="4000" dirty="0" smtClean="0">
                <a:latin typeface="Algerian" panose="04020705040A02060702" pitchFamily="82" charset="0"/>
              </a:rPr>
              <a:t>AGENDA</a:t>
            </a:r>
            <a:endParaRPr lang="en-US" sz="4000" dirty="0">
              <a:latin typeface="Algerian" panose="04020705040A02060702" pitchFamily="82" charset="0"/>
            </a:endParaRPr>
          </a:p>
        </p:txBody>
      </p:sp>
      <p:sp>
        <p:nvSpPr>
          <p:cNvPr id="3" name="Content Placeholder 2"/>
          <p:cNvSpPr>
            <a:spLocks noGrp="1"/>
          </p:cNvSpPr>
          <p:nvPr>
            <p:ph idx="1"/>
          </p:nvPr>
        </p:nvSpPr>
        <p:spPr>
          <a:xfrm>
            <a:off x="457200" y="1555439"/>
            <a:ext cx="6019801" cy="3129831"/>
          </a:xfrm>
        </p:spPr>
        <p:txBody>
          <a:bodyPr>
            <a:normAutofit fontScale="92500" lnSpcReduction="10000"/>
          </a:bodyPr>
          <a:lstStyle/>
          <a:p>
            <a:pPr>
              <a:lnSpc>
                <a:spcPct val="150000"/>
              </a:lnSpc>
            </a:pPr>
            <a:r>
              <a:rPr lang="en-US" sz="2800" dirty="0" smtClean="0">
                <a:latin typeface="Forte" panose="03060902040502070203" pitchFamily="66" charset="0"/>
              </a:rPr>
              <a:t>What is SDLC?</a:t>
            </a:r>
          </a:p>
          <a:p>
            <a:pPr>
              <a:lnSpc>
                <a:spcPct val="150000"/>
              </a:lnSpc>
            </a:pPr>
            <a:r>
              <a:rPr lang="en-US" sz="2800" dirty="0" smtClean="0">
                <a:latin typeface="Forte" panose="03060902040502070203" pitchFamily="66" charset="0"/>
              </a:rPr>
              <a:t>Different stages of SDLC</a:t>
            </a:r>
          </a:p>
          <a:p>
            <a:pPr>
              <a:lnSpc>
                <a:spcPct val="150000"/>
              </a:lnSpc>
            </a:pPr>
            <a:r>
              <a:rPr lang="en-US" sz="2800" dirty="0" smtClean="0">
                <a:latin typeface="Forte" panose="03060902040502070203" pitchFamily="66" charset="0"/>
              </a:rPr>
              <a:t>Different types of SDLC Models</a:t>
            </a:r>
          </a:p>
          <a:p>
            <a:pPr>
              <a:lnSpc>
                <a:spcPct val="150000"/>
              </a:lnSpc>
            </a:pPr>
            <a:r>
              <a:rPr lang="en-US" sz="2800" dirty="0" smtClean="0">
                <a:latin typeface="Forte" panose="03060902040502070203" pitchFamily="66" charset="0"/>
              </a:rPr>
              <a:t>Comparison of Traditional and Agile Methodology. </a:t>
            </a:r>
          </a:p>
          <a:p>
            <a:pPr>
              <a:lnSpc>
                <a:spcPct val="150000"/>
              </a:lnSpc>
            </a:pPr>
            <a:endParaRPr lang="en-US" sz="2800" dirty="0"/>
          </a:p>
        </p:txBody>
      </p:sp>
    </p:spTree>
    <p:extLst>
      <p:ext uri="{BB962C8B-B14F-4D97-AF65-F5344CB8AC3E}">
        <p14:creationId xmlns:p14="http://schemas.microsoft.com/office/powerpoint/2010/main" val="3124927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axis.in/images/scrum-methodolog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1950"/>
            <a:ext cx="7315200" cy="456335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395110" y="361950"/>
            <a:ext cx="4862689" cy="533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Algerian" panose="04020705040A02060702" pitchFamily="82" charset="0"/>
              </a:rPr>
              <a:t>SCRUM</a:t>
            </a:r>
            <a:endParaRPr lang="en-US" sz="3200" dirty="0">
              <a:latin typeface="Algerian" panose="04020705040A02060702" pitchFamily="82" charset="0"/>
            </a:endParaRPr>
          </a:p>
        </p:txBody>
      </p:sp>
    </p:spTree>
    <p:extLst>
      <p:ext uri="{BB962C8B-B14F-4D97-AF65-F5344CB8AC3E}">
        <p14:creationId xmlns:p14="http://schemas.microsoft.com/office/powerpoint/2010/main" val="4195855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rodzinski.com/wp-content/uploads/kanban-boar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23950"/>
            <a:ext cx="7618271" cy="34194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395110" y="361950"/>
            <a:ext cx="4862689" cy="533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Algerian" panose="04020705040A02060702" pitchFamily="82" charset="0"/>
              </a:rPr>
              <a:t>KANBAN BOARD</a:t>
            </a:r>
            <a:endParaRPr lang="en-US" sz="3200" dirty="0">
              <a:latin typeface="Algerian" panose="04020705040A02060702" pitchFamily="82" charset="0"/>
            </a:endParaRPr>
          </a:p>
        </p:txBody>
      </p:sp>
    </p:spTree>
    <p:extLst>
      <p:ext uri="{BB962C8B-B14F-4D97-AF65-F5344CB8AC3E}">
        <p14:creationId xmlns:p14="http://schemas.microsoft.com/office/powerpoint/2010/main" val="974624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eliveryimages.acm.org/10.1145/1070000/1060712/figs/t1.jpg"/>
          <p:cNvPicPr>
            <a:picLocks noChangeAspect="1" noChangeArrowheads="1"/>
          </p:cNvPicPr>
          <p:nvPr/>
        </p:nvPicPr>
        <p:blipFill rotWithShape="1">
          <a:blip r:embed="rId2">
            <a:extLst>
              <a:ext uri="{28A0092B-C50C-407E-A947-70E740481C1C}">
                <a14:useLocalDpi xmlns:a14="http://schemas.microsoft.com/office/drawing/2010/main" val="0"/>
              </a:ext>
            </a:extLst>
          </a:blip>
          <a:srcRect b="6861"/>
          <a:stretch/>
        </p:blipFill>
        <p:spPr bwMode="auto">
          <a:xfrm>
            <a:off x="2514600" y="361950"/>
            <a:ext cx="64389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comicvine.com/uploads/scale_super/11111/111115653/3259336-9554170141-Vs.p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527111">
            <a:off x="817993" y="2355779"/>
            <a:ext cx="732192" cy="9762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20855889">
            <a:off x="100543" y="1529398"/>
            <a:ext cx="1828800" cy="646331"/>
          </a:xfrm>
          <a:prstGeom prst="rect">
            <a:avLst/>
          </a:prstGeom>
          <a:noFill/>
        </p:spPr>
        <p:txBody>
          <a:bodyPr wrap="square" rtlCol="0">
            <a:spAutoFit/>
          </a:bodyPr>
          <a:lstStyle>
            <a:defPPr>
              <a:defRPr lang="en-US"/>
            </a:defPPr>
            <a:lvl1pPr>
              <a:defRPr sz="3600" b="1">
                <a:latin typeface="CF Crayons" pitchFamily="2" charset="0"/>
              </a:defRPr>
            </a:lvl1pPr>
          </a:lstStyle>
          <a:p>
            <a:r>
              <a:rPr lang="en-US" dirty="0"/>
              <a:t>AGILE</a:t>
            </a:r>
          </a:p>
        </p:txBody>
      </p:sp>
      <p:sp>
        <p:nvSpPr>
          <p:cNvPr id="10" name="TextBox 9"/>
          <p:cNvSpPr txBox="1"/>
          <p:nvPr/>
        </p:nvSpPr>
        <p:spPr>
          <a:xfrm rot="20743546">
            <a:off x="53043" y="3449365"/>
            <a:ext cx="3657600" cy="646331"/>
          </a:xfrm>
          <a:prstGeom prst="rect">
            <a:avLst/>
          </a:prstGeom>
          <a:noFill/>
        </p:spPr>
        <p:txBody>
          <a:bodyPr wrap="square" rtlCol="0">
            <a:spAutoFit/>
          </a:bodyPr>
          <a:lstStyle/>
          <a:p>
            <a:r>
              <a:rPr lang="en-US" sz="3600" b="1" dirty="0" smtClean="0">
                <a:latin typeface="CF Crayons" pitchFamily="2" charset="0"/>
              </a:rPr>
              <a:t>TRADITIONAL</a:t>
            </a:r>
            <a:endParaRPr lang="en-US" sz="3600" b="1" dirty="0">
              <a:latin typeface="CF Crayons" pitchFamily="2" charset="0"/>
            </a:endParaRPr>
          </a:p>
        </p:txBody>
      </p:sp>
    </p:spTree>
    <p:extLst>
      <p:ext uri="{BB962C8B-B14F-4D97-AF65-F5344CB8AC3E}">
        <p14:creationId xmlns:p14="http://schemas.microsoft.com/office/powerpoint/2010/main" val="970689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619750"/>
          </a:xfrm>
          <a:prstGeom prst="rect">
            <a:avLst/>
          </a:prstGeom>
        </p:spPr>
      </p:pic>
    </p:spTree>
    <p:extLst>
      <p:ext uri="{BB962C8B-B14F-4D97-AF65-F5344CB8AC3E}">
        <p14:creationId xmlns:p14="http://schemas.microsoft.com/office/powerpoint/2010/main" val="796467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a.fotolog.com/photo/42/54/76/slideshopcom/13657677568811_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39939"/>
            <a:ext cx="7086600" cy="45226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285750"/>
            <a:ext cx="3886200" cy="1447800"/>
          </a:xfrm>
          <a:prstGeom prst="rect">
            <a:avLst/>
          </a:prstGeom>
          <a:solidFill>
            <a:schemeClr val="bg1"/>
          </a:solidFill>
        </p:spPr>
        <p:txBody>
          <a:bodyPr>
            <a:noAutofit/>
          </a:bodyPr>
          <a:lstStyle>
            <a:defPPr>
              <a:defRPr lang="en-US"/>
            </a:defPPr>
            <a:lvl1pPr>
              <a:spcBef>
                <a:spcPct val="0"/>
              </a:spcBef>
              <a:buNone/>
              <a:defRPr sz="3200">
                <a:latin typeface="Algerian" panose="04020705040A02060702" pitchFamily="82" charset="0"/>
                <a:ea typeface="+mj-ea"/>
                <a:cs typeface="+mj-cs"/>
              </a:defRPr>
            </a:lvl1pPr>
          </a:lstStyle>
          <a:p>
            <a:r>
              <a:rPr lang="en-US" dirty="0"/>
              <a:t>ANY </a:t>
            </a:r>
            <a:endParaRPr lang="en-US" dirty="0" smtClean="0"/>
          </a:p>
          <a:p>
            <a:r>
              <a:rPr lang="en-US" sz="2400" dirty="0" smtClean="0"/>
              <a:t>QUESTIONS/FEEDBACKS</a:t>
            </a:r>
            <a:r>
              <a:rPr lang="en-US" dirty="0" smtClean="0"/>
              <a:t> </a:t>
            </a:r>
            <a:r>
              <a:rPr lang="en-US" dirty="0"/>
              <a:t>? </a:t>
            </a:r>
          </a:p>
        </p:txBody>
      </p:sp>
    </p:spTree>
    <p:extLst>
      <p:ext uri="{BB962C8B-B14F-4D97-AF65-F5344CB8AC3E}">
        <p14:creationId xmlns:p14="http://schemas.microsoft.com/office/powerpoint/2010/main" val="355673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mediastorage.bauermedia.co.uk/f3/8a535/fab4b/e1a58/10026/3cc96/09623/thankyou_big_608x376.jpg?1368703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9053"/>
            <a:ext cx="5943600" cy="36756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72000" y="4595396"/>
            <a:ext cx="4495800" cy="338554"/>
          </a:xfrm>
          <a:prstGeom prst="rect">
            <a:avLst/>
          </a:prstGeom>
          <a:noFill/>
        </p:spPr>
        <p:txBody>
          <a:bodyPr wrap="square" rtlCol="0">
            <a:spAutoFit/>
          </a:bodyPr>
          <a:lstStyle/>
          <a:p>
            <a:r>
              <a:rPr lang="en-US" sz="1600" dirty="0" smtClean="0"/>
              <a:t>** All images shamelessly stolen from GOOGLE. </a:t>
            </a:r>
            <a:endParaRPr lang="en-US" sz="1600" dirty="0"/>
          </a:p>
        </p:txBody>
      </p:sp>
      <p:pic>
        <p:nvPicPr>
          <p:cNvPr id="2052" name="Picture 4" descr="http://www.ektron.com/assets/0/75/257/258/ab6f1306-6d32-4667-a2ee-0a700d12d24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6046" y="285750"/>
            <a:ext cx="2211754" cy="138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13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morethanasundayfaith.com/wp-content/uploads/2013/12/bubble-thin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
            <a:ext cx="8458201"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867400" y="1219906"/>
            <a:ext cx="1524000" cy="8572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Raleway" pitchFamily="34" charset="0"/>
              </a:rPr>
              <a:t>What is </a:t>
            </a:r>
          </a:p>
          <a:p>
            <a:pPr algn="l">
              <a:lnSpc>
                <a:spcPct val="170000"/>
              </a:lnSpc>
            </a:pPr>
            <a:r>
              <a:rPr lang="en-US" sz="2800" dirty="0" smtClean="0">
                <a:latin typeface="Raleway" pitchFamily="34" charset="0"/>
              </a:rPr>
              <a:t>SDLC ? </a:t>
            </a:r>
            <a:endParaRPr lang="en-US" sz="2800" dirty="0">
              <a:latin typeface="Raleway" pitchFamily="34" charset="0"/>
            </a:endParaRPr>
          </a:p>
        </p:txBody>
      </p:sp>
    </p:spTree>
    <p:extLst>
      <p:ext uri="{BB962C8B-B14F-4D97-AF65-F5344CB8AC3E}">
        <p14:creationId xmlns:p14="http://schemas.microsoft.com/office/powerpoint/2010/main" val="2579757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wpclipart.com/education/chalkboard/dry_erase/white_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9550"/>
            <a:ext cx="5562600" cy="4933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81200" y="895350"/>
            <a:ext cx="4953000" cy="1938992"/>
          </a:xfrm>
          <a:prstGeom prst="rect">
            <a:avLst/>
          </a:prstGeom>
          <a:noFill/>
        </p:spPr>
        <p:txBody>
          <a:bodyPr wrap="square" rtlCol="0">
            <a:spAutoFit/>
          </a:bodyPr>
          <a:lstStyle/>
          <a:p>
            <a:pPr>
              <a:lnSpc>
                <a:spcPct val="150000"/>
              </a:lnSpc>
            </a:pPr>
            <a:r>
              <a:rPr lang="en-US" sz="2000" dirty="0">
                <a:latin typeface="Raleway" pitchFamily="34" charset="0"/>
                <a:ea typeface="+mj-ea"/>
                <a:cs typeface="+mj-cs"/>
              </a:rPr>
              <a:t>Software Development Life Cycle </a:t>
            </a:r>
          </a:p>
          <a:p>
            <a:pPr>
              <a:lnSpc>
                <a:spcPct val="150000"/>
              </a:lnSpc>
            </a:pPr>
            <a:endParaRPr lang="en-US" sz="2000" dirty="0">
              <a:latin typeface="Raleway" pitchFamily="34" charset="0"/>
              <a:ea typeface="+mj-ea"/>
              <a:cs typeface="+mj-cs"/>
            </a:endParaRPr>
          </a:p>
          <a:p>
            <a:pPr>
              <a:lnSpc>
                <a:spcPct val="150000"/>
              </a:lnSpc>
            </a:pPr>
            <a:r>
              <a:rPr lang="en-US" sz="2000" dirty="0">
                <a:latin typeface="Monotype Corsiva" panose="03010101010201010101" pitchFamily="66" charset="0"/>
                <a:ea typeface="+mj-ea"/>
                <a:cs typeface="+mj-cs"/>
              </a:rPr>
              <a:t>It is a process used by software industry to design, develop and test high quality </a:t>
            </a:r>
            <a:r>
              <a:rPr lang="en-US" sz="2000" dirty="0" smtClean="0">
                <a:latin typeface="Monotype Corsiva" panose="03010101010201010101" pitchFamily="66" charset="0"/>
                <a:ea typeface="+mj-ea"/>
                <a:cs typeface="+mj-cs"/>
              </a:rPr>
              <a:t>software's. </a:t>
            </a:r>
            <a:endParaRPr lang="en-US" sz="2000" dirty="0">
              <a:latin typeface="Monotype Corsiva" panose="03010101010201010101" pitchFamily="66" charset="0"/>
              <a:ea typeface="+mj-ea"/>
              <a:cs typeface="+mj-cs"/>
            </a:endParaRPr>
          </a:p>
        </p:txBody>
      </p:sp>
    </p:spTree>
    <p:extLst>
      <p:ext uri="{BB962C8B-B14F-4D97-AF65-F5344CB8AC3E}">
        <p14:creationId xmlns:p14="http://schemas.microsoft.com/office/powerpoint/2010/main" val="189080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techfruit.com/wp-content/uploads/2013/11/evolution-man-compu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333" y="1352550"/>
            <a:ext cx="8631206" cy="34662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457200" y="4381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lgerian" panose="04020705040A02060702" pitchFamily="82" charset="0"/>
              </a:rPr>
              <a:t>DIFFERENT STAGES OF SDLC</a:t>
            </a:r>
            <a:endParaRPr lang="en-US" sz="3600" dirty="0">
              <a:latin typeface="Algerian" panose="04020705040A02060702" pitchFamily="82" charset="0"/>
            </a:endParaRPr>
          </a:p>
        </p:txBody>
      </p:sp>
    </p:spTree>
    <p:extLst>
      <p:ext uri="{BB962C8B-B14F-4D97-AF65-F5344CB8AC3E}">
        <p14:creationId xmlns:p14="http://schemas.microsoft.com/office/powerpoint/2010/main" val="21214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bhgrealestateblog.com/wp-content/uploads/2013/11/Office-mee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689" y="0"/>
            <a:ext cx="8153401" cy="600164"/>
          </a:xfrm>
          <a:prstGeom prst="rect">
            <a:avLst/>
          </a:prstGeom>
          <a:solidFill>
            <a:schemeClr val="bg1">
              <a:alpha val="46000"/>
            </a:schemeClr>
          </a:solidFill>
        </p:spPr>
        <p:txBody>
          <a:bodyPr>
            <a:normAutofit fontScale="90000"/>
          </a:bodyPr>
          <a:lstStyle>
            <a:defPPr>
              <a:defRPr lang="en-US"/>
            </a:defPPr>
            <a:lvl1pPr>
              <a:spcBef>
                <a:spcPct val="0"/>
              </a:spcBef>
              <a:buNone/>
              <a:defRPr sz="3600">
                <a:latin typeface="Algerian" panose="04020705040A02060702" pitchFamily="82" charset="0"/>
                <a:ea typeface="+mj-ea"/>
                <a:cs typeface="+mj-cs"/>
              </a:defRPr>
            </a:lvl1pPr>
          </a:lstStyle>
          <a:p>
            <a:r>
              <a:rPr lang="en-US" dirty="0">
                <a:solidFill>
                  <a:schemeClr val="tx1">
                    <a:lumMod val="95000"/>
                    <a:lumOff val="5000"/>
                  </a:schemeClr>
                </a:solidFill>
              </a:rPr>
              <a:t>PLANNING and requirements analysis </a:t>
            </a:r>
          </a:p>
        </p:txBody>
      </p:sp>
    </p:spTree>
    <p:extLst>
      <p:ext uri="{BB962C8B-B14F-4D97-AF65-F5344CB8AC3E}">
        <p14:creationId xmlns:p14="http://schemas.microsoft.com/office/powerpoint/2010/main" val="846479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apsense.com/wp-content/uploads/2014/03/marketing-check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67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www.spearhead-training.co.uk/Images/ImageUpload/Businessman_Presenting.jpg"/>
          <p:cNvSpPr>
            <a:spLocks noChangeAspect="1" noChangeArrowheads="1"/>
          </p:cNvSpPr>
          <p:nvPr/>
        </p:nvSpPr>
        <p:spPr bwMode="auto">
          <a:xfrm>
            <a:off x="63500"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nvSpPr>
        <p:spPr>
          <a:xfrm>
            <a:off x="5334000" y="3638550"/>
            <a:ext cx="3657600" cy="1289050"/>
          </a:xfrm>
          <a:prstGeom prst="rect">
            <a:avLst/>
          </a:prstGeom>
          <a:solidFill>
            <a:schemeClr val="bg1">
              <a:alpha val="28000"/>
            </a:schemeClr>
          </a:solidFill>
        </p:spPr>
        <p:txBody>
          <a:bodyPr>
            <a:normAutofit fontScale="975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solidFill>
                  <a:schemeClr val="bg1"/>
                </a:solidFill>
              </a:rPr>
              <a:t>DEFINE </a:t>
            </a:r>
          </a:p>
          <a:p>
            <a:r>
              <a:rPr lang="en-US" dirty="0" smtClean="0">
                <a:solidFill>
                  <a:schemeClr val="bg1"/>
                </a:solidFill>
              </a:rPr>
              <a:t>requirements </a:t>
            </a:r>
            <a:endParaRPr lang="en-US" dirty="0">
              <a:solidFill>
                <a:schemeClr val="bg1"/>
              </a:solidFill>
            </a:endParaRPr>
          </a:p>
        </p:txBody>
      </p:sp>
    </p:spTree>
    <p:extLst>
      <p:ext uri="{BB962C8B-B14F-4D97-AF65-F5344CB8AC3E}">
        <p14:creationId xmlns:p14="http://schemas.microsoft.com/office/powerpoint/2010/main" val="189989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hiephoacorp.com/media/news/architectural_design_by_popix1-d5zx9l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05000" y="133350"/>
            <a:ext cx="2438400" cy="600164"/>
          </a:xfrm>
          <a:prstGeom prst="rect">
            <a:avLst/>
          </a:prstGeom>
        </p:spPr>
        <p:txBody>
          <a:bodyPr>
            <a:normAutofit fontScale="97500" lnSpcReduction="100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t>DESIGN</a:t>
            </a:r>
            <a:endParaRPr lang="en-US" dirty="0"/>
          </a:p>
        </p:txBody>
      </p:sp>
    </p:spTree>
    <p:extLst>
      <p:ext uri="{BB962C8B-B14F-4D97-AF65-F5344CB8AC3E}">
        <p14:creationId xmlns:p14="http://schemas.microsoft.com/office/powerpoint/2010/main" val="2574226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ffcm.org/wordpress/wp-content/uploads/iStock_000015335773Large-e13610593677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29889"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800" y="209550"/>
            <a:ext cx="2438400" cy="600164"/>
          </a:xfrm>
          <a:prstGeom prst="rect">
            <a:avLst/>
          </a:prstGeom>
        </p:spPr>
        <p:txBody>
          <a:bodyPr>
            <a:normAutofit fontScale="97500" lnSpcReduction="10000"/>
          </a:bodyPr>
          <a:lstStyle>
            <a:defPPr>
              <a:defRPr lang="en-US"/>
            </a:defPPr>
            <a:lvl1pPr>
              <a:spcBef>
                <a:spcPct val="0"/>
              </a:spcBef>
              <a:buNone/>
              <a:defRPr sz="3600">
                <a:latin typeface="Algerian" panose="04020705040A02060702" pitchFamily="82" charset="0"/>
                <a:ea typeface="+mj-ea"/>
                <a:cs typeface="+mj-cs"/>
              </a:defRPr>
            </a:lvl1pPr>
          </a:lstStyle>
          <a:p>
            <a:r>
              <a:rPr lang="en-US" dirty="0" smtClean="0"/>
              <a:t>BUILD</a:t>
            </a:r>
            <a:endParaRPr lang="en-US" dirty="0"/>
          </a:p>
        </p:txBody>
      </p:sp>
    </p:spTree>
    <p:extLst>
      <p:ext uri="{BB962C8B-B14F-4D97-AF65-F5344CB8AC3E}">
        <p14:creationId xmlns:p14="http://schemas.microsoft.com/office/powerpoint/2010/main" val="3643594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234</Words>
  <Application>Microsoft Office PowerPoint</Application>
  <PresentationFormat>On-screen Show (16:9)</PresentationFormat>
  <Paragraphs>51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CF Crayons</vt:lpstr>
      <vt:lpstr>Forte</vt:lpstr>
      <vt:lpstr>Monotype Corsiva</vt:lpstr>
      <vt:lpstr>Raleway</vt:lpstr>
      <vt:lpstr>Office Theme</vt:lpstr>
      <vt:lpstr>SDLC METHODOLOGIES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METHODOLOGIES</dc:title>
  <dc:creator>Arunraj Rajendran</dc:creator>
  <cp:lastModifiedBy>Arunraj Rajendran</cp:lastModifiedBy>
  <cp:revision>57</cp:revision>
  <dcterms:created xsi:type="dcterms:W3CDTF">2014-05-05T09:21:57Z</dcterms:created>
  <dcterms:modified xsi:type="dcterms:W3CDTF">2015-05-14T09:38:06Z</dcterms:modified>
</cp:coreProperties>
</file>