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2" r:id="rId3"/>
    <p:sldId id="265" r:id="rId4"/>
    <p:sldId id="257" r:id="rId5"/>
    <p:sldId id="277" r:id="rId6"/>
    <p:sldId id="276" r:id="rId7"/>
    <p:sldId id="308" r:id="rId8"/>
    <p:sldId id="269" r:id="rId9"/>
    <p:sldId id="307" r:id="rId10"/>
    <p:sldId id="259" r:id="rId11"/>
    <p:sldId id="260" r:id="rId12"/>
    <p:sldId id="266" r:id="rId13"/>
    <p:sldId id="267" r:id="rId14"/>
    <p:sldId id="264" r:id="rId15"/>
    <p:sldId id="261" r:id="rId16"/>
    <p:sldId id="272" r:id="rId17"/>
    <p:sldId id="270" r:id="rId18"/>
    <p:sldId id="268" r:id="rId19"/>
    <p:sldId id="271" r:id="rId20"/>
    <p:sldId id="274" r:id="rId21"/>
    <p:sldId id="278" r:id="rId22"/>
    <p:sldId id="27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05" r:id="rId37"/>
    <p:sldId id="306" r:id="rId38"/>
    <p:sldId id="297" r:id="rId39"/>
    <p:sldId id="298" r:id="rId40"/>
    <p:sldId id="299" r:id="rId41"/>
    <p:sldId id="300" r:id="rId42"/>
    <p:sldId id="301" r:id="rId43"/>
    <p:sldId id="302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3CACF-280F-4CC3-A1F6-415BC69D310B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AAEA2-6749-4A93-8B99-14A02FA38F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561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AEA2-6749-4A93-8B99-14A02FA38F7B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8164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be briefly discussing</a:t>
            </a:r>
            <a:r>
              <a:rPr lang="en-US" baseline="0" dirty="0" smtClean="0"/>
              <a:t> the above points field studies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AAEA2-6749-4A93-8B99-14A02FA38F7B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6447-F57E-47F7-A947-E623AC2A3A9C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7679-6D4A-40DF-B33A-24D14EAA148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Deriving User Experience Model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Creating a design strategy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Components of design strategy</a:t>
            </a:r>
          </a:p>
          <a:p>
            <a:r>
              <a:rPr lang="en-US" dirty="0" smtClean="0"/>
              <a:t>Business goals</a:t>
            </a:r>
          </a:p>
          <a:p>
            <a:r>
              <a:rPr lang="en-US" dirty="0" smtClean="0"/>
              <a:t>Target users</a:t>
            </a:r>
          </a:p>
          <a:p>
            <a:r>
              <a:rPr lang="en-US" dirty="0" smtClean="0"/>
              <a:t>General tasks (“Use the design to…”)</a:t>
            </a:r>
          </a:p>
          <a:p>
            <a:r>
              <a:rPr lang="en-US" dirty="0" smtClean="0"/>
              <a:t>Technological constraints</a:t>
            </a:r>
          </a:p>
          <a:p>
            <a:r>
              <a:rPr lang="en-US" dirty="0" smtClean="0"/>
              <a:t>Marketing/ Branding goals</a:t>
            </a:r>
          </a:p>
          <a:p>
            <a:r>
              <a:rPr lang="en-US" dirty="0" smtClean="0"/>
              <a:t>Critical success factors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Example: E-commerce site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Business Goals</a:t>
            </a:r>
          </a:p>
          <a:p>
            <a:r>
              <a:rPr lang="en-US" dirty="0" smtClean="0"/>
              <a:t>Increase sales</a:t>
            </a:r>
          </a:p>
          <a:p>
            <a:r>
              <a:rPr lang="en-US" dirty="0" smtClean="0"/>
              <a:t>Increase repeat business</a:t>
            </a:r>
          </a:p>
          <a:p>
            <a:pPr>
              <a:buNone/>
            </a:pPr>
            <a:r>
              <a:rPr lang="en-US" b="1" dirty="0" smtClean="0"/>
              <a:t>Target users</a:t>
            </a:r>
          </a:p>
          <a:p>
            <a:r>
              <a:rPr lang="en-US" dirty="0" smtClean="0"/>
              <a:t>Home office users</a:t>
            </a:r>
          </a:p>
          <a:p>
            <a:r>
              <a:rPr lang="en-US" dirty="0" smtClean="0"/>
              <a:t>Small businesses</a:t>
            </a:r>
          </a:p>
          <a:p>
            <a:pPr>
              <a:buNone/>
            </a:pPr>
            <a:r>
              <a:rPr lang="en-US" b="1" dirty="0" smtClean="0"/>
              <a:t>General Tasks</a:t>
            </a:r>
          </a:p>
          <a:p>
            <a:r>
              <a:rPr lang="en-US" dirty="0" smtClean="0"/>
              <a:t>Learn, Find, Select, Buy</a:t>
            </a:r>
          </a:p>
          <a:p>
            <a:pPr>
              <a:buNone/>
            </a:pPr>
            <a:r>
              <a:rPr lang="en-US" b="1" dirty="0" smtClean="0"/>
              <a:t>Technological Constraints</a:t>
            </a:r>
          </a:p>
          <a:p>
            <a:r>
              <a:rPr lang="en-US" dirty="0" smtClean="0"/>
              <a:t>Multiple browsers on desktop/laptop machines</a:t>
            </a:r>
          </a:p>
          <a:p>
            <a:pPr>
              <a:buNone/>
            </a:pPr>
            <a:r>
              <a:rPr lang="en-US" b="1" dirty="0" smtClean="0"/>
              <a:t>Marketing/ Branding Goals</a:t>
            </a:r>
          </a:p>
          <a:p>
            <a:r>
              <a:rPr lang="en-US" dirty="0" smtClean="0"/>
              <a:t>Economical, High-Quality, Consumer oriented</a:t>
            </a:r>
          </a:p>
          <a:p>
            <a:pPr>
              <a:buNone/>
            </a:pPr>
            <a:r>
              <a:rPr lang="en-US" b="1" dirty="0" smtClean="0"/>
              <a:t>Critical Success factors</a:t>
            </a:r>
          </a:p>
          <a:p>
            <a:r>
              <a:rPr lang="en-US" dirty="0" smtClean="0"/>
              <a:t>80% of site visitors who add their product to their cart complete checkout</a:t>
            </a:r>
          </a:p>
          <a:p>
            <a:r>
              <a:rPr lang="en-US" dirty="0" smtClean="0"/>
              <a:t>60% of buyers buy accessories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 smtClean="0"/>
              <a:t>Uncovering the users conceptual model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172414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Value of Profiles and Personas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Describes the Design Strategy with who is doing what and where </a:t>
            </a:r>
          </a:p>
          <a:p>
            <a:r>
              <a:rPr lang="en-US" dirty="0" smtClean="0"/>
              <a:t>Clarify assumptions about users and their tasks, including task environment</a:t>
            </a:r>
          </a:p>
          <a:p>
            <a:r>
              <a:rPr lang="en-US" dirty="0" smtClean="0"/>
              <a:t>Communicate those assumptions</a:t>
            </a:r>
          </a:p>
          <a:p>
            <a:r>
              <a:rPr lang="en-US" dirty="0" smtClean="0"/>
              <a:t>Highlight aspects of user group that influence your design</a:t>
            </a:r>
          </a:p>
          <a:p>
            <a:r>
              <a:rPr lang="en-US" dirty="0" smtClean="0"/>
              <a:t>Highlight variation among user groups</a:t>
            </a:r>
          </a:p>
          <a:p>
            <a:r>
              <a:rPr lang="en-US" dirty="0" smtClean="0"/>
              <a:t>Provide a basis for prioritizing user groups</a:t>
            </a:r>
          </a:p>
          <a:p>
            <a:r>
              <a:rPr lang="en-US" dirty="0" smtClean="0"/>
              <a:t>Provide a means to document rationale for early 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95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Profiles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Profile</a:t>
            </a:r>
          </a:p>
          <a:p>
            <a:r>
              <a:rPr lang="en-US" dirty="0" smtClean="0"/>
              <a:t>Task Profile</a:t>
            </a:r>
          </a:p>
          <a:p>
            <a:r>
              <a:rPr lang="en-US" dirty="0" smtClean="0"/>
              <a:t>Environmental profile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User Profiles</a:t>
            </a:r>
            <a:endParaRPr lang="en-IN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8" y="1214422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514608"/>
                <a:gridCol w="2971792"/>
              </a:tblGrid>
              <a:tr h="306639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 Implications</a:t>
                      </a:r>
                      <a:endParaRPr lang="en-IN" dirty="0"/>
                    </a:p>
                  </a:txBody>
                  <a:tcPr/>
                </a:tc>
              </a:tr>
              <a:tr h="536618">
                <a:tc>
                  <a:txBody>
                    <a:bodyPr/>
                    <a:lstStyle/>
                    <a:p>
                      <a:r>
                        <a:rPr lang="en-US" dirty="0" smtClean="0"/>
                        <a:t>Health/age/gender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 acuity</a:t>
                      </a:r>
                    </a:p>
                    <a:p>
                      <a:r>
                        <a:rPr lang="en-US" dirty="0" smtClean="0"/>
                        <a:t>Motor skills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size</a:t>
                      </a:r>
                    </a:p>
                    <a:p>
                      <a:r>
                        <a:rPr lang="en-US" dirty="0" smtClean="0"/>
                        <a:t>Color/contrast</a:t>
                      </a:r>
                      <a:endParaRPr lang="en-IN" dirty="0"/>
                    </a:p>
                  </a:txBody>
                  <a:tcPr/>
                </a:tc>
              </a:tr>
              <a:tr h="536618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Reading Level</a:t>
                      </a:r>
                    </a:p>
                    <a:p>
                      <a:r>
                        <a:rPr lang="en-US" dirty="0" smtClean="0"/>
                        <a:t>General</a:t>
                      </a:r>
                      <a:r>
                        <a:rPr lang="en-US" baseline="0" dirty="0" smtClean="0"/>
                        <a:t> Knowledge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Documentation/training/help</a:t>
                      </a:r>
                      <a:endParaRPr lang="en-IN" dirty="0"/>
                    </a:p>
                  </a:txBody>
                  <a:tcPr/>
                </a:tc>
              </a:tr>
              <a:tr h="536618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much</a:t>
                      </a:r>
                    </a:p>
                    <a:p>
                      <a:r>
                        <a:rPr lang="en-US" dirty="0" smtClean="0"/>
                        <a:t>What kind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Modality</a:t>
                      </a:r>
                    </a:p>
                    <a:p>
                      <a:r>
                        <a:rPr lang="en-US" dirty="0" smtClean="0"/>
                        <a:t>Wizards/tutorials/tooltips</a:t>
                      </a:r>
                      <a:endParaRPr lang="en-IN" dirty="0"/>
                    </a:p>
                  </a:txBody>
                  <a:tcPr/>
                </a:tc>
              </a:tr>
              <a:tr h="306639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expertise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much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Documentation/training/help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4143381"/>
          <a:ext cx="8215371" cy="2606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7"/>
                <a:gridCol w="2738457"/>
                <a:gridCol w="2738457"/>
              </a:tblGrid>
              <a:tr h="586923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Service representative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IN" dirty="0"/>
                    </a:p>
                  </a:txBody>
                  <a:tcPr/>
                </a:tc>
              </a:tr>
              <a:tr h="586923">
                <a:tc>
                  <a:txBody>
                    <a:bodyPr/>
                    <a:lstStyle/>
                    <a:p>
                      <a:r>
                        <a:rPr lang="en-US" dirty="0" smtClean="0"/>
                        <a:t>Age/ 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 Female,</a:t>
                      </a:r>
                      <a:r>
                        <a:rPr lang="en-US" baseline="0" dirty="0" smtClean="0"/>
                        <a:t> Median Age 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 male, Age 25 to 40, Media 30</a:t>
                      </a:r>
                      <a:endParaRPr lang="en-IN" dirty="0"/>
                    </a:p>
                  </a:txBody>
                  <a:tcPr/>
                </a:tc>
              </a:tr>
              <a:tr h="442161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higher 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have degrees</a:t>
                      </a:r>
                      <a:endParaRPr lang="en-IN" dirty="0"/>
                    </a:p>
                  </a:txBody>
                  <a:tcPr/>
                </a:tc>
              </a:tr>
              <a:tr h="44216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 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IN" dirty="0"/>
                    </a:p>
                  </a:txBody>
                  <a:tcPr/>
                </a:tc>
              </a:tr>
              <a:tr h="442161">
                <a:tc>
                  <a:txBody>
                    <a:bodyPr/>
                    <a:lstStyle/>
                    <a:p>
                      <a:r>
                        <a:rPr lang="en-US" dirty="0" smtClean="0"/>
                        <a:t>Domain Expertise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 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928694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Task Profiles</a:t>
            </a:r>
            <a:endParaRPr lang="en-IN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285860"/>
          <a:ext cx="8229600" cy="527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1643074"/>
                <a:gridCol w="1508736"/>
                <a:gridCol w="1645920"/>
                <a:gridCol w="1645920"/>
              </a:tblGrid>
              <a:tr h="500066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00013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Service Representative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Outside</a:t>
                      </a:r>
                      <a:r>
                        <a:rPr lang="en-US" baseline="0" dirty="0" smtClean="0"/>
                        <a:t> 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Administrator</a:t>
                      </a:r>
                      <a:endParaRPr lang="en-IN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new user name &amp;</a:t>
                      </a:r>
                      <a:r>
                        <a:rPr lang="en-US" baseline="0" dirty="0" smtClean="0"/>
                        <a:t> 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r>
                        <a:rPr lang="en-US" dirty="0" smtClean="0"/>
                        <a:t>Find customer (search,</a:t>
                      </a:r>
                      <a:r>
                        <a:rPr lang="en-US" baseline="0" dirty="0" smtClean="0"/>
                        <a:t> browse)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r>
                        <a:rPr lang="en-US" dirty="0" smtClean="0"/>
                        <a:t>View Customer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r>
                        <a:rPr lang="en-US" dirty="0" smtClean="0"/>
                        <a:t>Edit/Enter</a:t>
                      </a:r>
                      <a:r>
                        <a:rPr lang="en-US" baseline="0" dirty="0" smtClean="0"/>
                        <a:t> customer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r>
                        <a:rPr lang="en-US" dirty="0" smtClean="0"/>
                        <a:t>View buying</a:t>
                      </a:r>
                      <a:r>
                        <a:rPr lang="en-US" baseline="0" dirty="0" smtClean="0"/>
                        <a:t>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r>
                        <a:rPr lang="en-US" dirty="0" smtClean="0"/>
                        <a:t>View reports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Environmental Profile</a:t>
            </a:r>
            <a:endParaRPr lang="en-US" sz="4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95090022"/>
              </p:ext>
            </p:extLst>
          </p:nvPr>
        </p:nvGraphicFramePr>
        <p:xfrm>
          <a:off x="457200" y="1600201"/>
          <a:ext cx="8229600" cy="4186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10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Service</a:t>
                      </a:r>
                      <a:r>
                        <a:rPr lang="en-US" baseline="0" dirty="0" smtClean="0"/>
                        <a:t> 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</a:tr>
              <a:tr h="740044"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Indoor and mobile</a:t>
                      </a:r>
                      <a:endParaRPr lang="en-US" dirty="0"/>
                    </a:p>
                  </a:txBody>
                  <a:tcPr/>
                </a:tc>
              </a:tr>
              <a:tr h="814048">
                <a:tc>
                  <a:txBody>
                    <a:bodyPr/>
                    <a:lstStyle/>
                    <a:p>
                      <a:r>
                        <a:rPr lang="en-US" dirty="0" smtClean="0"/>
                        <a:t>Lighting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to low</a:t>
                      </a:r>
                      <a:endParaRPr lang="en-US" dirty="0"/>
                    </a:p>
                  </a:txBody>
                  <a:tcPr/>
                </a:tc>
              </a:tr>
              <a:tr h="993038">
                <a:tc>
                  <a:txBody>
                    <a:bodyPr/>
                    <a:lstStyle/>
                    <a:p>
                      <a:r>
                        <a:rPr lang="en-US" dirty="0" smtClean="0"/>
                        <a:t>Workspace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Cubicle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office or mobile use</a:t>
                      </a:r>
                      <a:endParaRPr lang="en-US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IE, Firefox, Chrome or Safari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58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Personas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persona is a concrete “characterization” of a single group</a:t>
            </a:r>
          </a:p>
          <a:p>
            <a:r>
              <a:rPr lang="en-US" dirty="0" smtClean="0"/>
              <a:t>Synthesis of information from the profiles</a:t>
            </a:r>
          </a:p>
          <a:p>
            <a:pPr lvl="1"/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Environmental</a:t>
            </a:r>
          </a:p>
          <a:p>
            <a:r>
              <a:rPr lang="en-US" dirty="0" smtClean="0"/>
              <a:t>Create personas for each target group (Current users, missing users, high – value customers, frequent users, etc.)</a:t>
            </a:r>
          </a:p>
          <a:p>
            <a:pPr marL="457200" lvl="1" indent="0">
              <a:buNone/>
            </a:pPr>
            <a:r>
              <a:rPr lang="en-US" dirty="0" smtClean="0"/>
              <a:t>While creating personas, focus on probabilities and not possibilities</a:t>
            </a:r>
          </a:p>
          <a:p>
            <a:pPr marL="457200" lvl="1" indent="0">
              <a:buNone/>
            </a:pPr>
            <a:r>
              <a:rPr lang="en-US" dirty="0" smtClean="0"/>
              <a:t>Personas help in distinguishing developer desire and user needs</a:t>
            </a:r>
          </a:p>
          <a:p>
            <a:pPr marL="457200" lvl="1" indent="0">
              <a:buNone/>
            </a:pPr>
            <a:r>
              <a:rPr lang="en-US" dirty="0" smtClean="0"/>
              <a:t>Personas facilitates communication with design and implementation teams.</a:t>
            </a:r>
          </a:p>
        </p:txBody>
      </p:sp>
    </p:spTree>
    <p:extLst>
      <p:ext uri="{BB962C8B-B14F-4D97-AF65-F5344CB8AC3E}">
        <p14:creationId xmlns:p14="http://schemas.microsoft.com/office/powerpoint/2010/main" xmlns="" val="32270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68346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Sample Persona</a:t>
            </a:r>
            <a:endParaRPr lang="en-IN" sz="4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00034" y="3214686"/>
            <a:ext cx="4040188" cy="639762"/>
          </a:xfrm>
        </p:spPr>
        <p:txBody>
          <a:bodyPr/>
          <a:lstStyle/>
          <a:p>
            <a:r>
              <a:rPr lang="en-US" dirty="0" smtClean="0"/>
              <a:t>Things he wants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3929066"/>
            <a:ext cx="4040188" cy="21970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about previous trips</a:t>
            </a:r>
          </a:p>
          <a:p>
            <a:r>
              <a:rPr lang="en-US" dirty="0" smtClean="0"/>
              <a:t>Available travel options</a:t>
            </a:r>
          </a:p>
          <a:p>
            <a:r>
              <a:rPr lang="en-US" dirty="0" smtClean="0"/>
              <a:t>Travel costs</a:t>
            </a:r>
          </a:p>
          <a:p>
            <a:r>
              <a:rPr lang="en-US" dirty="0" smtClean="0"/>
              <a:t>Frequent flyer information</a:t>
            </a:r>
          </a:p>
          <a:p>
            <a:r>
              <a:rPr lang="en-US" dirty="0" smtClean="0"/>
              <a:t>Hotel rewards program information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857752" y="3214686"/>
            <a:ext cx="4041775" cy="639762"/>
          </a:xfrm>
        </p:spPr>
        <p:txBody>
          <a:bodyPr/>
          <a:lstStyle/>
          <a:p>
            <a:r>
              <a:rPr lang="en-US" dirty="0" smtClean="0"/>
              <a:t>Things he wants to do</a:t>
            </a:r>
            <a:endParaRPr lang="en-IN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3438" y="4000504"/>
            <a:ext cx="4041775" cy="19827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Book travel for himself</a:t>
            </a:r>
          </a:p>
          <a:p>
            <a:r>
              <a:rPr lang="en-US" dirty="0" smtClean="0"/>
              <a:t>Be able to have a travel agent book travel for him</a:t>
            </a:r>
          </a:p>
          <a:p>
            <a:r>
              <a:rPr lang="en-US" dirty="0" smtClean="0"/>
              <a:t>Update and change travel arrangements</a:t>
            </a:r>
          </a:p>
          <a:p>
            <a:r>
              <a:rPr lang="en-US" dirty="0" smtClean="0"/>
              <a:t>Book air, hotel and car rental in a single transaction</a:t>
            </a:r>
            <a:endParaRPr lang="en-IN" dirty="0"/>
          </a:p>
        </p:txBody>
      </p:sp>
      <p:sp>
        <p:nvSpPr>
          <p:cNvPr id="1026" name="AutoShape 2" descr="data:image/jpeg;base64,/9j/4AAQSkZJRgABAQAAAQABAAD/2wCEAAkGBhQSEBUUEhQVFRQUGBUUGBUSFBcVFRgVFBYVFRYUFBUXGyYeFxkkGRQVHy8gJCcpLCwsFR4xNTAqNSYrLCkBCQoKDgwOGg8PGiwkHyUpLC8sLCksKSwsLCksLCwsKSwpLCksKSksKSksLCkpLCwsLCwpLCkpKSksLCksKSkpLP/AABEIANsA5gMBIgACEQEDEQH/xAAcAAABBQEBAQAAAAAAAAAAAAAFAAEDBAYCBwj/xABJEAABAgMEBAoJAgQEBAcAAAABAAIDBBEFEiExBkFRcRMiMlJhcoGRsdEHFBUzQpKhssEjolNigvAWwuHxNUNE0ggkJTRzg6P/xAAaAQACAwEBAAAAAAAAAAAAAAAAAQIDBAUG/8QAKxEAAgIBBAECBQQDAAAAAAAAAAECEQMEEiExQSJRExQyYbEFkaHwI0JS/9oADAMBAAIRAxEAPwC/R1cx3Fdta7aO4rYzNgwmyzX/ABFrThTWATRZpsMc5MCu2C/aO4qVsCJtb3FWWN/mCsA0piCgRR9VibW/KuXy8Xa3uRPhcFTmbVhi4C4h0SoaC01dTm4bhjTE0QMxfpAMVj4Ye8tJh1bwZLQRtdSmKw0vaMS4KxYnbEf5r0D0psicLBrdAENw4pJ4leKTXWcyNVaIz6J9G5aNZrYr4TTEDyHOIBNLxGsbEAazQtjTIQC5rXEtqS5ocTvJzRstZzGfI3yVSSkhDixYTKhjSxzRWtA4GtOioRJsptWeV2QplR1zmM+RvkoH3D8DPkb5IjGk8FSdJlRtipnDILOa35R5KcSzOYz5G+SjbAI8a9A1lZG2fS/KS7jDhNfMvGFYVBDvZU4Q57wCOlA0mzYvlWcxnyt8k5lWU5DPlb5Ly+N6bYxGEkxpqeVFecKHY0Y1p3FPJ+mt7f8A3EpUFwF6C+lBQVwfWpxrqzA6VfGSos2SPSTItPwt+UeSvytns1sZ8jfJVdG7dgTkIRILqjW1wuvadjmat+IRxjFCuSFEQs+H/DZ8jfJL2fD/AIbPkb5Kwo3uorHwSIvZ8P8Ahs+RvkoY8rDHwM+Rvkp+GUEZig5CZ3DkoZHu2fI3yUns+H/DZ8jfJRS81qKuNdVSiwTIDZ8P+Gz5G+SgiSMPmM+RvkrxCYMQ1YMpQpBn8NnyN8lP7Ph/w2fI3yViiSaVAlRndI5VghijGjjDJoGp2wJKXSb3Y64+1ySmBg32w8i6XGmWvUo4c22mPfiir9HIghiJjQgEdoqqMOETqOztSGRsngrUvMXzxQTTPUBvJwCsQZHC8/Ab9eyozPQKnbRWBHAFGVHTkf6ebvxPSgCCNGZDweTe5rRxsdo+Htx6NaqTE/LufCeYOME1aSXHGoOOIvYgGhr2K+IbVxFhCmSAB1rWHL2i5rWVhuGGBIYAaFxrqw+EjEkU1qKw7DjSEJ8u2I66HGtDytdT04qS15Am0JcsJYBB4100DqnAO24ArVx7ONypSYGXl5+NBi8KHFxycHEkObzT/eC3lnWoI0Nr2ZHAg5tdraVnxZV5pwUejEUwJng3cmJh/UOSfx2qEo2DNk1hOakEAKWirzk6IbHOOTGud2NBP4UdqXYHk3pQ0mMWI+UhPLYbCGvu1Be8ipaTWpAyplnXJYWDZQZSgFQAcSAM8zUZ/VQxZoucXuxc4kk67xxJ7yVZgX30A21y16lUzVFV0Svk7w1ClBxQK1qcR2EqpMSeLm/zEDvIGeYofotFDsiKGkkEbAWnHuyCHPhvF6/StK0I2EVIP4SUi1xYMs20Ikq5kSDFcx4pQsdqryXAihadhPYvfdA9LfX5XhHNuRGOuPaMW3gK1adhGK8FjUxGeNQcqea2Holiugz4aDxJhjmkZi8zjsqdvKA39KtjLkzzjwe3rh7KroJ1aygrmAoYzSrpKgjGqrkqCgcG0KIyzlXMHFWJdtFGL5FRYSTVT1V4xJJJFAALSb3Y64+1ySbSb3Y64+1ydSECvbLosFsO7QBrcTrDRSuOQwzNB0oU6aY0G5Rx1kni9/xdlBvQ6ZjviChq1gpxW4A0yLq4uO/sooWy/S7vHkkMIiac41Lq92A2AZAdCk4WutD2SfS7vHkpm2cec7vCACMsA5wBNATnsV6as2EGkiOCQMBggnsk853ePJRxLK/md3hAE1qW1Al5mE6YiCGODBxDjWgPNBVyb9LVmcHRsZ78PggRf8zWrz70jSZhRIYJL78KoJ+EbFgJUcRu78oA+ptHojY8BsVlbkQVbeFDTpFcFzH0Za6IHl5BBBF0DMGuZ3KvoDGAs6X6iOxYwok7AeJGWa00muDkJl9f+WWje/igfUou+Jis7pc1sYMlnsLocW85xDi1zTDoWkbq1os8n5ZLFB5JKK/tHisu0VR/RmD+rWmFQqVp2A6XfdcbwwuupSo1VA1rYaOaPtY1rnHjEA4YKuTVG6MGnRsYUBt3IZKjM6Pwn1vNGIp3q0x2CjcdhVbNCMNbOgfG/SIodTjkN+sIho5Yfq0xKlpq4RmtcaUF17XgildpCOx3FSaPwA6ZYT8FX9rRh4oi3uSIZIxUGzfBJResBL1gLoUcod4XIYn9YCbhwoOAHRYuDC2Ll0wkyZCjt5AlawrsBR+sBL1gKxRoCVJResBMZgJgCNJvdjrjwckotI41YY6w+1yZSEQzbYHqzaXb11ngK1WVa5uOBzVoaPzBFaYEA56jiEzbEjgEXPBILRGy70qcOGqvaq/qcVpxb4K5L2THfkz6oCxMqcBiTqXcaVfTkOFMyQrEKxJprg5rBUYjEIBbfpEfBiGDFcb1DUBurLNAGe9K8KsSAa0pCy2rzaX5DdxW10rnhaP6kIUEvC41de5YqW5DdyYH0foPDJs+B1EdMIqj6Pm/+my/U/K0NwJNhQIMAoDpXJPdDFwlriHtBrTE3TSuqtCFtbgVG2JVroTqlrQ3jXnmjRTMuJyFK4qqcdyaLsE1jyKTPOTZsOLDYHA8XClTeaWmhaTryx3oxDg8UXdQVcRQ5xIxFcCCCCCAagjMdOtWpR9DisXJ1XT5QIn9IBDBvEsu4mrHEb8M0PlNJI0WIGtaHNOTixzMDlmtTMSjX6lBAkGNPT4VQCTAWkttGWAqMSLxJrdaBQVNBVFNAYhjRHxBEa8NZSjQQKuI1HoH1XWkUkHvZUYXab8UX0IlQx0S6OKGtHbUlTx/WkVZ09jYd4IpcGUSDQlcC32ckG8EUuCKJXAlcCLAGcCUuBKJ3AlcCLGDeCKXBlErgSuBFioGcEVy6CUVuBIwwiwoyltsNwdYeDkle0lZSGOsPBySYAmHp9JtY1piirWtaRQ5tAB+oKjOnsl/GHcV4dOxDwsTLlv+4qHhjsC1rR5n/r+DN8fEvJ7bF0ykia8KO4q7JafyLM4w7ivBOGOwJcMdgR8nm/5/AfHxe59Es9JEiSAI2Jw5J1rx30jOabRq0nFhzrtOVUDkDx2H+YeKKabgeutoCDweNfELLKLhKmaFJNWirYdRLzRbf93jcIAz+KupZqV5Ddy0thzF2BNYtFYeTgTXHIUyKzUseI3cojPp/wBH3/DZfqflaJZ30ff8Nl+p+Sr9sW6yXbUgucSAGNzJOW5NRcnSBtJWwkV4z6cdK3PhslYJNyI+64j43ClG9UV7TuW6mtIokRhBaIYOx1XU2V1LzbTOVvCHEphCiNif0tc299KnsV6wtRcn2VrInJI00ky4xjdjWj5QB+EQhqiMWYakpaeGvUuR2dxOmF2mgQaetUwCXi68HChJqNtANakmpwuoxuHTq7UInWuhAm+802QWn8YqtvkuXIRfpGyPdDRQjHjYZ7O5bjReUuS4JziG+dxwb9B9V5pZcgY0aGw1BeQA24G0aDVxIGQAqV6+xoAAGQwG4YLRgjbcjBrJ0lAlCdM1OtRgQkkkkDEkkkgBJJJIASSSSAAWk3ux1x9rkktJvdjrj7XJKQj5xnh+rE67/uKguq7Os/Vf13/cVXLV7GEfSjzspepkNExXTyoXPQ+CUVYSkOVD6w8UV04c0zraCh4PHEY9OCE2efd9b8rXzmjpnLRFRdhQ4beEe3WTkxuHKOO4di8tqFeZ17nbx8QV+xndHIhEGbF0urD+GlcxqOJ7FJo36OpmMGGMwy8KlS6JQRCNjYZxqdpoN69LlbPhSkMmGxrGNFXFgq7Ohc5x4xoMTjWgKJMZiQczj/ZUo4PLZF5fCFITToEsyFDcQ2GA0DC92up06k0eGXNqSS5pDt+GOG4lO6CTnWg1baJPdQ7L2A3nIK9RS6Km2+zjguINdRWu/FDbWs0Ph0IqMQR0EEHxR66qNqzMKDCc+M9kNnOeQBXYNp3KSkJoCaPxb0G47lwjwbumnJd2in1XE5DFdnSPyrEjAaI5xu36XXjEOwGB2jEEEY4qW2bIijEMLhtZxh3DFcPPheObro7uHPHJBW+TNzUxFZEZdF+8booaEOOvdr7FrbOl2UHDuMQ0+EEMB6KZ7ys5ZVjxDMsMQPawVqS0gZHi16clvYLrouscMBhXijoAp0UPaFnkjRGVFWUsyAHl0IvD3AC8HGoArlzcyiEC04kAnhSYrNRpR7aZ11OC4vPGJcDXVmK9BSDqjHHep48jgVZcaydhOR0kgxCGhxa45B4pXcckVqvObUkrrqt+I03FPJW1Gg8hxLea/FtNVNnYurHEskVPGzkSk8cts0ejJITYekDJgU5MQCrmV+oOsIqs8k4umWJp8odJJJIYkkkkAJJJJAALSb3Y64+1ySWk3ux1x9rklIR4JNMZffWvKd4lU47WUwrVTTrv1H9Z33FVnL2UfpR5Zp7nyUoirvKvPhqpFChPo145BOx4Re6E1uJc8ADpJXtkrAoP73VXnfoysi8eGcMGVYzrOHGd2NNP6l6PKa26wf8AZcCUanJ/c6m60kSiGKkEAg1zyocCCqFlCgMPMwXGFjmWgAsr/QWj+lEHvw/vAoe59yZv1oyMy647IkM8Xva4/KpL2IvsKYEdiHtjNoHPIa2GXXi40Au0oSTvV5hGrI+KFRrNa41cxsRpoXMeK8YYB7dhpgiNeQlfgpR9Lg83ZVvCE4cI4UYOkNzPbRALd0R9bN6PEeXjJ1agdAGTRuWuFkQQb8McE7XdwB6HA4dqkmZEDjNJqcxqKs3RXRXUvJkhKGHLtY4H9IUBFSaN6BnTDLFELN00YAGRHl7chEaQSDzXHP8AKsuFRh/ssVbVlDhS9go6vGaMA8f92wpTxqaocJuDPRZyJDa1sR94sJGJcRmDsNaLuC2BEo+G57acyKXNIwwIfe2aqLByc45ku/hX1gtpcc46iMRTURlRZxukLg8ugVY0HA63dLujoXOyaJy5b5Oli1qjxXB7hDiA4DAdKmasVo9pFwrBeN1+Zbq7OhaGDaFcDmuXKMoPbJHSUlNbosuTUIOaRtQl8vTD+6avoijYu3BUJ+cAc0NILq1I/kHK3VwA6StOkzOE9vh/ky6rEpw3eUDpWZdCiGKzlcJcbsoDdNdvJcvTZWOHsa4ZOAPfqXlofeiMYPgBiHe7isr0kmIexbXROd4roZOXGG45jv8AFdPUxtJnLwy5o0SSaqdYTUJJMSo3zbBm9o3uAQBKkh0bSOVZy5mA3rRmDxKqRNOZBuc5LdkZh8CgBtJvdjrj7XJLnSOIHQWuaQQXNIINQQWuoQRmElIR8+TvvH9d/wBxUQauJ2bPCv4vxv8Ao4qP1081emjr8CSV/wAM4UtJmb4j+CWI1VnQ6+Sk9cPNVqwzem4DSMDGhA7r7a/REtdgfT/hkoaXMu1+D1jRmzRLwocHW1nG6Xuq55769yKTJuPa/UcCqcVxES9sP+o7wSiZAcC3MHEbiubLu2bl1QnGp/vEIbNtIJaCQXcZh1h7cQMdertU8JxHFPKb9WqCfiVbuo5p6RiiK5oUuivCtQuMN/GDX4EOpUVJzAwrVFYDsVk48cN4UDAMi1G6IGxPFxWjl43GadTgFKceLIwlzTCERopvVQmmGpTxYlVG8YKpFrB0SALxpr8Vmrbg0itrk4Y7wte4YrMaYQ6NhkZmIxvzOCui+SqSMdbcJ0zGZLMwhQ6ud/M/EuJ76DcoJ6SDHtYBQCn0WvsyzQHOeczXxQvSWSpxglKI4seyuSOlU57TrgXuZCF4tNBe4zTdNH1oatoctuKs2U6jQTqxXnkQ1JJ+Jznd5/3WPVJOKtGnTylFumbQ+liapQMgje0nxeqD/SNNkkgwgXZkQ2E4ZZ1WXKZYopRdxNMpykqkzQjTycqSIrWk62w2DLL4UmafTzTVs1EadraD/Ks8mIU3OT7ZWkl4NHE9Ic+c52Y+cjwVONpbNu5U1MH/AO6J/wByEUXNFEkXYtrRXcqJEd1nuPiVVdGrq/vuXCZFAScJ0BO2Koqrpp/vdigD3/QljhYUreJNXvLa6mF8W6B0UH1SRWz5PgrJk4fNhwa7zDLj4p0wPB54/qxOu/7ioarSzOhUdz3uFKFzna8i4keK4GhEba1SsDPVWl0Akr83fOUFpf8A1O4rfFxTDQOPtb3raaE6NuloL79C+I8E05rRRo7y49qsx8yITdRDzG1AOo8U7xyXfjtUko8gUOcM0/oKeG2hocjgumGj6HPLeFtvgyUdzcK8KtwcMQfwhs++sJxGw9hGpEw6mHcqMzLBzXAYXgew7U4ugkjGR414RnDXwLv2NBWnsaPfgN2tWMhOIfGhHNgDe0NB/KOaKWiK02+IWqauPBlg6lyaeFGqp2uVOKKGoUrY2CzNGpMlLFn9JmXuDGyLCcdwe2v0ReLPABZ20rRPCs6XNG7HNSgmRk+CSG+4wYYnUqNosvsIOaIQ499uAbeDib+uhwoq86wDWprntFb46Mzf4OXedYa7wKwdMtw81s7fnRwUVrRqoTvIH5WPcMVg1XaRrwcpsjomXRSWM0HKZOUkAMuCuymIQBymXRTEIGcqxJQC97WDN7mt+YgflQLR+juS4W1JRmrhmOO6HWIfsQB9F6QwQ2C1oyaWtG5rXAJKTSb3Y64+1ySdCKc26D6s2l29dbXuFarKsc3HAqiYrunvHmpGR3AUu/UIGX2XdhVmPa0ODQOJJ2NFSFRs97jFbebhXHEIpEl2jIhu4Au7ytemS5bM+ZvpFX/FUqRRz7tee0tx3pG0mvxY4OFcS01unCjjT4TkdiabsuDFbR8Nz8QbznYimsHIdyoxdE4TXXobI4fn+g4NA3vIAH1W1LH9zLc/sGXTYu1+mtVxakO44k8kE014KJspGAq5hIH8V0NzvmhkHvBQDSO0WgBly695AwOrM/30qKiiTkZCUtRz5p731Be4kg6hqHYKBX7Im+DjkV14ITOQrscHalEiERQVpizIz1iFNBzAehU4tpDUqGjdpAi6cir89Y1eMzuVVJOmaE21aKb52qpPFYraiovNruy/K6jQHNOIPcq7ZmjxnSoqadKlRCwk1wblgFnbQtUkupuRV9owy059GGtAIQD3HemhS+wOtaHdlidb3sH1J/CzkUYn++j8LU6TxW3YTG88k9g/1WVecVy9U/8AIb8C9BwQuV2Uyyl5ylRPRMgDkhKidJAHBCai6TIA5ovQfQhJX7WY6mEKHFfuJAYPvKwFF6//AOHuRrGm4vNZChj+tznn7AgD1DSb3Y64+1ySWk3ux1x9rklIADG0VDYIiVzDTuvAFB2Sx6FYiaSxHMDCcAABjswVGHEFMTikARkIR4RtRrV6K1rDU5bdiFSEy0RGknXt24IlM2XFjHisdd1mmB6BXNasDVcsoy34RTNoOivuwhVozc4YdgOZ6T3K/CBDXVPQTWuzAbT+Si9mWWyGwVYK58bMV1EakSZdApdA3NCc9TG6SCOB1bZmDCD+Uccy2uWwHcPFD7W0VgRyLwIe0FzXNNCNo14GgwW44VuwfKFBGew43B3AfhQ+aJ/APGdItEo8NwLWOiN1OY28dzgMRvyWfdAPCUcCDsIIPcV7eYDQTtqcTic60x2ZKOZl2RcIjWvH84Du6uS2RzcWZJYeTyWz5m4aVyWysjSAEXX5rRvlIdLoYwNGQDG08FWfZMI/8tnyhWPIpLlEVjcXwxEteNRQq0JGjSWAA1BrTKhBrTWr0WVbDpcHGcQ1rQaAuNT2AAEnoCuwbO4tIj7510aGjcAMabys2TUQxOmzTj088qtGJnIBbC4O80EuLi8tq6pFCAqMKwnXeIIjiTQuDCRXeF6OyzoYNQxldrgCe8p4jHHLurgsz/UVH6I/uao/pu765fseK6UycSFFhsitLTce/GmIJug4bis2VsfSTErPEUpcgQ20rkXFzz9wWPVTyPI978kXjWP0LpHKYpymSEMmTpkDEUycpkgGSSKSAHAXvnoDkrtnxYn8SO6h6IbGM8by8Eavpn0USXBWRLClC9roh3xHud4EIAJaTe7HXH2uSS0m92OuPtckpAZGHonFIBusoaHPUcRqXY0Ti81nf/otpJj9NnUZ9oU9FGxmKldGDfbfa27UVpXKuKuz9qvEU0PJyGr/AGWourPW3YjnG8w0rnUYVU8bju9RCd16QlITfCQw4a8DvGBCnKG6PwXMhFr6VDiRTYQKZ9qIquSSbosi20rOSo35LsriKeKTsBPdioEjMRZqkRxOtxoOiuZ6OhXIceuI2BZqFaYNTUE79R1gLo2wQHU1Y0Gsayuzs4o5m80nCLkvWTOlTgQA2pJoO1Tf4kcHUcwgg0LTgap7eaDeqssNtke1BDP/ACoRp/8AJEoT23A0dpR2JNkFeCWhpBMCciRmPo4xXuoQDQVIaO4BHIfpCmXtpxL+WZaPAri6iEpTbOzgyxjBI9eMw05kBUJiC0VLI72Oz+F7d10j8rxS1NIZ93OaMqw8fqEMldI5xh4saLto41HaHalT8Fl/zUVwH9K5lz5uYc4hxDmsqBStxgaMNXJCBlW48RzwXu5T3FxptNK/lVS1aUqVGCTttnCSchclw2jvTIiTKSHBc7BrXOP8rSfAIjLaKzkTkSsy7pECJTvu0QAJKS00P0cz5zlywbYsSFD7w54P0XX+AIrfezEjC682wnubVAGWTrVQ9EpZp/VtKBSn/TwokY12EuuN+qIN0Us0S74/rcd7Ybg112HDY7NgJDSXanjMj6IHRiGhfWNgsEKVgQ+ZChMy5rGj8L5+kGWSY8Fv/nS0uF4udBN4EtDcGgENqcaY0K+jbqABGkj6wx1x4OSXekXuh12/a9JFgWZM/ps6jPtCnqoJMfps6jPtCmSA6BVV8TEkZKd5wKplSQmSNpmMK5pyoWnFd3lCSoknaEoox4p6QR3qS8oYrqigUV2SfQE/w9CPwjBQxNGYJNaEU2FHBDTiWqte5+5j2oyMbQyETgPqVBN6H80m90uJ1dK2hkU3qSfxJe4vhr2PMJr0ftfi6ldtKHvCz1p6BxYWMNoe3Elpwd/ScjrzovZjJYrl9ndCpst5R4I+DGguALXNGIN7spnmM1LEuOwisFdrfLIr2ebsCG8Uc0Y9AWctD0dMcawzdOzMdxy7EDU2ed2T6vwh9a4UwQDdEC419dV4vJoOxFhbFlQ3AtknxAAa+sTDnAnCnFbQDI96szPoxjuwMWGADhRpr2rqD6KOfGJ6raaqa0iW5EsppZZ7oMekjKQ3tbxAYYdeN1+d7F3GDBSowcTXBCRp/HHuocpCGrgpSD9C++tDK+jGE3G/EOvMU7RRXpf0eSzR7uu8uPTlVKhbjFxfSDPn/qojRsYWwx/+Yah0e35mLy48Z++I935Xq8vonLsyhM+UIhBsxjeS0DcAEBuPExZkeLlCiv3w3O+4K7L6GzjuTLvG+6zxIXtLYCmbCSHZ49B9G047NsNvWiD/ACgovZfozmGPqYsMa6Nq7GhANHAtJFTSoK9ObB6Cp2ShpWnZTzQFmRsf0ay/rLI0xGjRYgc0ht1jGEtu3Q4tFSKtbkG5L08FAWS3GF40xHT4I81AwbpAf0R12/a9JLSD3Q64+16SBlqT92zqM+0KZZaDa8UNaA7AADktyAFNSkFsxed+1vkgDSOyKrvbVAjbMXnftb5LgWxFryv2t8lJEWaFkNIwh0IB7Zi879rfJL2xF537W+SiMPcCNgTliz5tmLzv2t8kxtiLzv2t8kAHyAmDhtWbbakTnftb5Je04nO/a3yVhA0tExCzwtaJzh8rfJMbWic4fK3yTAOmHxq7fFO5iA+1YnO/a3ySZa0Xnftb5KDXkkgy+XUJgFDTa0Xnftb5JvasTnD5W+SjY3FF50peyxPQuDZbtneQhwtGJzvo3yTe0H7f2t8kyugoyzwAbxbXfXbs6adyb1Jut/c0oZ7Qft/a3yS9oP2/tb5IGFRLM/mPcE4hs5ve5CvaD9v7W+Sb2i/b+1vkgAyCNTW+PiU/CnoG4BBfaL9v0b5J/aL+d9G+SADXCnaUiaoN7Rfzvo3yS9oxOd9G+SADFEbhnBYz2jE537W+Stwrai0HG1D4W+SRJBfSH3I67ftekgM/akR7KOdUVB5LRqcNQSQS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28" name="AutoShape 4" descr="data:image/jpeg;base64,/9j/4AAQSkZJRgABAQAAAQABAAD/2wCEAAkGBhQSEBUUEhQVFRQUGBUUGBUSFBcVFRgVFBYVFRYUFBUXGyYeFxkkGRQVHy8gJCcpLCwsFR4xNTAqNSYrLCkBCQoKDgwOGg8PGiwkHyUpLC8sLCksKSwsLCksLCwsKSwpLCksKSksKSksLCkpLCwsLCwpLCkpKSksLCksKSkpLP/AABEIANsA5gMBIgACEQEDEQH/xAAcAAABBQEBAQAAAAAAAAAAAAAFAAEDBAYCBwj/xABJEAABAgMEBAoJAgQEBAcAAAABAAIDBBEFEiExBkFRcRMiMlJhcoGRsdEHFBUzQpKhssEjolNigvAWwuHxNUNE0ggkJTRzg6P/xAAaAQACAwEBAAAAAAAAAAAAAAAAAQIDBAUG/8QAKxEAAgIBBAECBQQDAAAAAAAAAAECEQMEEiExQSJRExQyYbEFkaHwI0JS/9oADAMBAAIRAxEAPwC/R1cx3Fdta7aO4rYzNgwmyzX/ABFrThTWATRZpsMc5MCu2C/aO4qVsCJtb3FWWN/mCsA0piCgRR9VibW/KuXy8Xa3uRPhcFTmbVhi4C4h0SoaC01dTm4bhjTE0QMxfpAMVj4Ye8tJh1bwZLQRtdSmKw0vaMS4KxYnbEf5r0D0psicLBrdAENw4pJ4leKTXWcyNVaIz6J9G5aNZrYr4TTEDyHOIBNLxGsbEAazQtjTIQC5rXEtqS5ocTvJzRstZzGfI3yVSSkhDixYTKhjSxzRWtA4GtOioRJsptWeV2QplR1zmM+RvkoH3D8DPkb5IjGk8FSdJlRtipnDILOa35R5KcSzOYz5G+SjbAI8a9A1lZG2fS/KS7jDhNfMvGFYVBDvZU4Q57wCOlA0mzYvlWcxnyt8k5lWU5DPlb5Ly+N6bYxGEkxpqeVFecKHY0Y1p3FPJ+mt7f8A3EpUFwF6C+lBQVwfWpxrqzA6VfGSos2SPSTItPwt+UeSvytns1sZ8jfJVdG7dgTkIRILqjW1wuvadjmat+IRxjFCuSFEQs+H/DZ8jfJL2fD/AIbPkb5Kwo3uorHwSIvZ8P8Ahs+RvkoY8rDHwM+Rvkp+GUEZig5CZ3DkoZHu2fI3yUns+H/DZ8jfJRS81qKuNdVSiwTIDZ8P+Gz5G+SgiSMPmM+RvkrxCYMQ1YMpQpBn8NnyN8lP7Ph/w2fI3yViiSaVAlRndI5VghijGjjDJoGp2wJKXSb3Y64+1ySmBg32w8i6XGmWvUo4c22mPfiir9HIghiJjQgEdoqqMOETqOztSGRsngrUvMXzxQTTPUBvJwCsQZHC8/Ab9eyozPQKnbRWBHAFGVHTkf6ebvxPSgCCNGZDweTe5rRxsdo+Htx6NaqTE/LufCeYOME1aSXHGoOOIvYgGhr2K+IbVxFhCmSAB1rWHL2i5rWVhuGGBIYAaFxrqw+EjEkU1qKw7DjSEJ8u2I66HGtDytdT04qS15Am0JcsJYBB4100DqnAO24ArVx7ONypSYGXl5+NBi8KHFxycHEkObzT/eC3lnWoI0Nr2ZHAg5tdraVnxZV5pwUejEUwJng3cmJh/UOSfx2qEo2DNk1hOakEAKWirzk6IbHOOTGud2NBP4UdqXYHk3pQ0mMWI+UhPLYbCGvu1Be8ipaTWpAyplnXJYWDZQZSgFQAcSAM8zUZ/VQxZoucXuxc4kk67xxJ7yVZgX30A21y16lUzVFV0Svk7w1ClBxQK1qcR2EqpMSeLm/zEDvIGeYofotFDsiKGkkEbAWnHuyCHPhvF6/StK0I2EVIP4SUi1xYMs20Ikq5kSDFcx4pQsdqryXAihadhPYvfdA9LfX5XhHNuRGOuPaMW3gK1adhGK8FjUxGeNQcqea2Holiugz4aDxJhjmkZi8zjsqdvKA39KtjLkzzjwe3rh7KroJ1aygrmAoYzSrpKgjGqrkqCgcG0KIyzlXMHFWJdtFGL5FRYSTVT1V4xJJJFAALSb3Y64+1ySbSb3Y64+1ydSECvbLosFsO7QBrcTrDRSuOQwzNB0oU6aY0G5Rx1kni9/xdlBvQ6ZjviChq1gpxW4A0yLq4uO/sooWy/S7vHkkMIiac41Lq92A2AZAdCk4WutD2SfS7vHkpm2cec7vCACMsA5wBNATnsV6as2EGkiOCQMBggnsk853ePJRxLK/md3hAE1qW1Al5mE6YiCGODBxDjWgPNBVyb9LVmcHRsZ78PggRf8zWrz70jSZhRIYJL78KoJ+EbFgJUcRu78oA+ptHojY8BsVlbkQVbeFDTpFcFzH0Za6IHl5BBBF0DMGuZ3KvoDGAs6X6iOxYwok7AeJGWa00muDkJl9f+WWje/igfUou+Jis7pc1sYMlnsLocW85xDi1zTDoWkbq1os8n5ZLFB5JKK/tHisu0VR/RmD+rWmFQqVp2A6XfdcbwwuupSo1VA1rYaOaPtY1rnHjEA4YKuTVG6MGnRsYUBt3IZKjM6Pwn1vNGIp3q0x2CjcdhVbNCMNbOgfG/SIodTjkN+sIho5Yfq0xKlpq4RmtcaUF17XgildpCOx3FSaPwA6ZYT8FX9rRh4oi3uSIZIxUGzfBJResBL1gLoUcod4XIYn9YCbhwoOAHRYuDC2Ll0wkyZCjt5AlawrsBR+sBL1gKxRoCVJResBMZgJgCNJvdjrjwckotI41YY6w+1yZSEQzbYHqzaXb11ngK1WVa5uOBzVoaPzBFaYEA56jiEzbEjgEXPBILRGy70qcOGqvaq/qcVpxb4K5L2THfkz6oCxMqcBiTqXcaVfTkOFMyQrEKxJprg5rBUYjEIBbfpEfBiGDFcb1DUBurLNAGe9K8KsSAa0pCy2rzaX5DdxW10rnhaP6kIUEvC41de5YqW5DdyYH0foPDJs+B1EdMIqj6Pm/+my/U/K0NwJNhQIMAoDpXJPdDFwlriHtBrTE3TSuqtCFtbgVG2JVroTqlrQ3jXnmjRTMuJyFK4qqcdyaLsE1jyKTPOTZsOLDYHA8XClTeaWmhaTryx3oxDg8UXdQVcRQ5xIxFcCCCCCAagjMdOtWpR9DisXJ1XT5QIn9IBDBvEsu4mrHEb8M0PlNJI0WIGtaHNOTixzMDlmtTMSjX6lBAkGNPT4VQCTAWkttGWAqMSLxJrdaBQVNBVFNAYhjRHxBEa8NZSjQQKuI1HoH1XWkUkHvZUYXab8UX0IlQx0S6OKGtHbUlTx/WkVZ09jYd4IpcGUSDQlcC32ckG8EUuCKJXAlcCLAGcCUuBKJ3AlcCLGDeCKXBlErgSuBFioGcEVy6CUVuBIwwiwoyltsNwdYeDkle0lZSGOsPBySYAmHp9JtY1piirWtaRQ5tAB+oKjOnsl/GHcV4dOxDwsTLlv+4qHhjsC1rR5n/r+DN8fEvJ7bF0ykia8KO4q7JafyLM4w7ivBOGOwJcMdgR8nm/5/AfHxe59Es9JEiSAI2Jw5J1rx30jOabRq0nFhzrtOVUDkDx2H+YeKKabgeutoCDweNfELLKLhKmaFJNWirYdRLzRbf93jcIAz+KupZqV5Ddy0thzF2BNYtFYeTgTXHIUyKzUseI3cojPp/wBH3/DZfqflaJZ30ff8Nl+p+Sr9sW6yXbUgucSAGNzJOW5NRcnSBtJWwkV4z6cdK3PhslYJNyI+64j43ClG9UV7TuW6mtIokRhBaIYOx1XU2V1LzbTOVvCHEphCiNif0tc299KnsV6wtRcn2VrInJI00ky4xjdjWj5QB+EQhqiMWYakpaeGvUuR2dxOmF2mgQaetUwCXi68HChJqNtANakmpwuoxuHTq7UInWuhAm+802QWn8YqtvkuXIRfpGyPdDRQjHjYZ7O5bjReUuS4JziG+dxwb9B9V5pZcgY0aGw1BeQA24G0aDVxIGQAqV6+xoAAGQwG4YLRgjbcjBrJ0lAlCdM1OtRgQkkkkDEkkkgBJJJIASSSSAAWk3ux1x9rkktJvdjrj7XJKQj5xnh+rE67/uKguq7Os/Vf13/cVXLV7GEfSjzspepkNExXTyoXPQ+CUVYSkOVD6w8UV04c0zraCh4PHEY9OCE2efd9b8rXzmjpnLRFRdhQ4beEe3WTkxuHKOO4di8tqFeZ17nbx8QV+xndHIhEGbF0urD+GlcxqOJ7FJo36OpmMGGMwy8KlS6JQRCNjYZxqdpoN69LlbPhSkMmGxrGNFXFgq7Ohc5x4xoMTjWgKJMZiQczj/ZUo4PLZF5fCFITToEsyFDcQ2GA0DC92up06k0eGXNqSS5pDt+GOG4lO6CTnWg1baJPdQ7L2A3nIK9RS6Km2+zjguINdRWu/FDbWs0Ph0IqMQR0EEHxR66qNqzMKDCc+M9kNnOeQBXYNp3KSkJoCaPxb0G47lwjwbumnJd2in1XE5DFdnSPyrEjAaI5xu36XXjEOwGB2jEEEY4qW2bIijEMLhtZxh3DFcPPheObro7uHPHJBW+TNzUxFZEZdF+8booaEOOvdr7FrbOl2UHDuMQ0+EEMB6KZ7ys5ZVjxDMsMQPawVqS0gZHi16clvYLrouscMBhXijoAp0UPaFnkjRGVFWUsyAHl0IvD3AC8HGoArlzcyiEC04kAnhSYrNRpR7aZ11OC4vPGJcDXVmK9BSDqjHHep48jgVZcaydhOR0kgxCGhxa45B4pXcckVqvObUkrrqt+I03FPJW1Gg8hxLea/FtNVNnYurHEskVPGzkSk8cts0ejJITYekDJgU5MQCrmV+oOsIqs8k4umWJp8odJJJIYkkkkAJJJJAALSb3Y64+1ySWk3ux1x9rklIR4JNMZffWvKd4lU47WUwrVTTrv1H9Z33FVnL2UfpR5Zp7nyUoirvKvPhqpFChPo145BOx4Re6E1uJc8ADpJXtkrAoP73VXnfoysi8eGcMGVYzrOHGd2NNP6l6PKa26wf8AZcCUanJ/c6m60kSiGKkEAg1zyocCCqFlCgMPMwXGFjmWgAsr/QWj+lEHvw/vAoe59yZv1oyMy647IkM8Xva4/KpL2IvsKYEdiHtjNoHPIa2GXXi40Au0oSTvV5hGrI+KFRrNa41cxsRpoXMeK8YYB7dhpgiNeQlfgpR9Lg83ZVvCE4cI4UYOkNzPbRALd0R9bN6PEeXjJ1agdAGTRuWuFkQQb8McE7XdwB6HA4dqkmZEDjNJqcxqKs3RXRXUvJkhKGHLtY4H9IUBFSaN6BnTDLFELN00YAGRHl7chEaQSDzXHP8AKsuFRh/ssVbVlDhS9go6vGaMA8f92wpTxqaocJuDPRZyJDa1sR94sJGJcRmDsNaLuC2BEo+G57acyKXNIwwIfe2aqLByc45ku/hX1gtpcc46iMRTURlRZxukLg8ugVY0HA63dLujoXOyaJy5b5Oli1qjxXB7hDiA4DAdKmasVo9pFwrBeN1+Zbq7OhaGDaFcDmuXKMoPbJHSUlNbosuTUIOaRtQl8vTD+6avoijYu3BUJ+cAc0NILq1I/kHK3VwA6StOkzOE9vh/ky6rEpw3eUDpWZdCiGKzlcJcbsoDdNdvJcvTZWOHsa4ZOAPfqXlofeiMYPgBiHe7isr0kmIexbXROd4roZOXGG45jv8AFdPUxtJnLwy5o0SSaqdYTUJJMSo3zbBm9o3uAQBKkh0bSOVZy5mA3rRmDxKqRNOZBuc5LdkZh8CgBtJvdjrj7XJLnSOIHQWuaQQXNIINQQWuoQRmElIR8+TvvH9d/wBxUQauJ2bPCv4vxv8Ao4qP1081emjr8CSV/wAM4UtJmb4j+CWI1VnQ6+Sk9cPNVqwzem4DSMDGhA7r7a/REtdgfT/hkoaXMu1+D1jRmzRLwocHW1nG6Xuq55769yKTJuPa/UcCqcVxES9sP+o7wSiZAcC3MHEbiubLu2bl1QnGp/vEIbNtIJaCQXcZh1h7cQMdertU8JxHFPKb9WqCfiVbuo5p6RiiK5oUuivCtQuMN/GDX4EOpUVJzAwrVFYDsVk48cN4UDAMi1G6IGxPFxWjl43GadTgFKceLIwlzTCERopvVQmmGpTxYlVG8YKpFrB0SALxpr8Vmrbg0itrk4Y7wte4YrMaYQ6NhkZmIxvzOCui+SqSMdbcJ0zGZLMwhQ6ud/M/EuJ76DcoJ6SDHtYBQCn0WvsyzQHOeczXxQvSWSpxglKI4seyuSOlU57TrgXuZCF4tNBe4zTdNH1oatoctuKs2U6jQTqxXnkQ1JJ+Jznd5/3WPVJOKtGnTylFumbQ+liapQMgje0nxeqD/SNNkkgwgXZkQ2E4ZZ1WXKZYopRdxNMpykqkzQjTycqSIrWk62w2DLL4UmafTzTVs1EadraD/Ks8mIU3OT7ZWkl4NHE9Ic+c52Y+cjwVONpbNu5U1MH/AO6J/wByEUXNFEkXYtrRXcqJEd1nuPiVVdGrq/vuXCZFAScJ0BO2Koqrpp/vdigD3/QljhYUreJNXvLa6mF8W6B0UH1SRWz5PgrJk4fNhwa7zDLj4p0wPB54/qxOu/7ioarSzOhUdz3uFKFzna8i4keK4GhEba1SsDPVWl0Akr83fOUFpf8A1O4rfFxTDQOPtb3raaE6NuloL79C+I8E05rRRo7y49qsx8yITdRDzG1AOo8U7xyXfjtUko8gUOcM0/oKeG2hocjgumGj6HPLeFtvgyUdzcK8KtwcMQfwhs++sJxGw9hGpEw6mHcqMzLBzXAYXgew7U4ugkjGR414RnDXwLv2NBWnsaPfgN2tWMhOIfGhHNgDe0NB/KOaKWiK02+IWqauPBlg6lyaeFGqp2uVOKKGoUrY2CzNGpMlLFn9JmXuDGyLCcdwe2v0ReLPABZ20rRPCs6XNG7HNSgmRk+CSG+4wYYnUqNosvsIOaIQ499uAbeDib+uhwoq86wDWprntFb46Mzf4OXedYa7wKwdMtw81s7fnRwUVrRqoTvIH5WPcMVg1XaRrwcpsjomXRSWM0HKZOUkAMuCuymIQBymXRTEIGcqxJQC97WDN7mt+YgflQLR+juS4W1JRmrhmOO6HWIfsQB9F6QwQ2C1oyaWtG5rXAJKTSb3Y64+1ySdCKc26D6s2l29dbXuFarKsc3HAqiYrunvHmpGR3AUu/UIGX2XdhVmPa0ODQOJJ2NFSFRs97jFbebhXHEIpEl2jIhu4Au7ytemS5bM+ZvpFX/FUqRRz7tee0tx3pG0mvxY4OFcS01unCjjT4TkdiabsuDFbR8Nz8QbznYimsHIdyoxdE4TXXobI4fn+g4NA3vIAH1W1LH9zLc/sGXTYu1+mtVxakO44k8kE014KJspGAq5hIH8V0NzvmhkHvBQDSO0WgBly695AwOrM/30qKiiTkZCUtRz5p731Be4kg6hqHYKBX7Im+DjkV14ITOQrscHalEiERQVpizIz1iFNBzAehU4tpDUqGjdpAi6cir89Y1eMzuVVJOmaE21aKb52qpPFYraiovNruy/K6jQHNOIPcq7ZmjxnSoqadKlRCwk1wblgFnbQtUkupuRV9owy059GGtAIQD3HemhS+wOtaHdlidb3sH1J/CzkUYn++j8LU6TxW3YTG88k9g/1WVecVy9U/8AIb8C9BwQuV2Uyyl5ylRPRMgDkhKidJAHBCai6TIA5ovQfQhJX7WY6mEKHFfuJAYPvKwFF6//AOHuRrGm4vNZChj+tznn7AgD1DSb3Y64+1ySWk3ux1x9rklIADG0VDYIiVzDTuvAFB2Sx6FYiaSxHMDCcAABjswVGHEFMTikARkIR4RtRrV6K1rDU5bdiFSEy0RGknXt24IlM2XFjHisdd1mmB6BXNasDVcsoy34RTNoOivuwhVozc4YdgOZ6T3K/CBDXVPQTWuzAbT+Si9mWWyGwVYK58bMV1EakSZdApdA3NCc9TG6SCOB1bZmDCD+Uccy2uWwHcPFD7W0VgRyLwIe0FzXNNCNo14GgwW44VuwfKFBGew43B3AfhQ+aJ/APGdItEo8NwLWOiN1OY28dzgMRvyWfdAPCUcCDsIIPcV7eYDQTtqcTic60x2ZKOZl2RcIjWvH84Du6uS2RzcWZJYeTyWz5m4aVyWysjSAEXX5rRvlIdLoYwNGQDG08FWfZMI/8tnyhWPIpLlEVjcXwxEteNRQq0JGjSWAA1BrTKhBrTWr0WVbDpcHGcQ1rQaAuNT2AAEnoCuwbO4tIj7510aGjcAMabys2TUQxOmzTj088qtGJnIBbC4O80EuLi8tq6pFCAqMKwnXeIIjiTQuDCRXeF6OyzoYNQxldrgCe8p4jHHLurgsz/UVH6I/uao/pu765fseK6UycSFFhsitLTce/GmIJug4bis2VsfSTErPEUpcgQ20rkXFzz9wWPVTyPI978kXjWP0LpHKYpymSEMmTpkDEUycpkgGSSKSAHAXvnoDkrtnxYn8SO6h6IbGM8by8Eavpn0USXBWRLClC9roh3xHud4EIAJaTe7HXH2uSS0m92OuPtckpAZGHonFIBusoaHPUcRqXY0Ti81nf/otpJj9NnUZ9oU9FGxmKldGDfbfa27UVpXKuKuz9qvEU0PJyGr/AGWourPW3YjnG8w0rnUYVU8bju9RCd16QlITfCQw4a8DvGBCnKG6PwXMhFr6VDiRTYQKZ9qIquSSbosi20rOSo35LsriKeKTsBPdioEjMRZqkRxOtxoOiuZ6OhXIceuI2BZqFaYNTUE79R1gLo2wQHU1Y0Gsayuzs4o5m80nCLkvWTOlTgQA2pJoO1Tf4kcHUcwgg0LTgap7eaDeqssNtke1BDP/ACoRp/8AJEoT23A0dpR2JNkFeCWhpBMCciRmPo4xXuoQDQVIaO4BHIfpCmXtpxL+WZaPAri6iEpTbOzgyxjBI9eMw05kBUJiC0VLI72Oz+F7d10j8rxS1NIZ93OaMqw8fqEMldI5xh4saLto41HaHalT8Fl/zUVwH9K5lz5uYc4hxDmsqBStxgaMNXJCBlW48RzwXu5T3FxptNK/lVS1aUqVGCTttnCSchclw2jvTIiTKSHBc7BrXOP8rSfAIjLaKzkTkSsy7pECJTvu0QAJKS00P0cz5zlywbYsSFD7w54P0XX+AIrfezEjC682wnubVAGWTrVQ9EpZp/VtKBSn/TwokY12EuuN+qIN0Us0S74/rcd7Ybg112HDY7NgJDSXanjMj6IHRiGhfWNgsEKVgQ+ZChMy5rGj8L5+kGWSY8Fv/nS0uF4udBN4EtDcGgENqcaY0K+jbqABGkj6wx1x4OSXekXuh12/a9JFgWZM/ps6jPtCnqoJMfps6jPtCmSA6BVV8TEkZKd5wKplSQmSNpmMK5pyoWnFd3lCSoknaEoox4p6QR3qS8oYrqigUV2SfQE/w9CPwjBQxNGYJNaEU2FHBDTiWqte5+5j2oyMbQyETgPqVBN6H80m90uJ1dK2hkU3qSfxJe4vhr2PMJr0ftfi6ldtKHvCz1p6BxYWMNoe3Elpwd/ScjrzovZjJYrl9ndCpst5R4I+DGguALXNGIN7spnmM1LEuOwisFdrfLIr2ebsCG8Uc0Y9AWctD0dMcawzdOzMdxy7EDU2ed2T6vwh9a4UwQDdEC419dV4vJoOxFhbFlQ3AtknxAAa+sTDnAnCnFbQDI96szPoxjuwMWGADhRpr2rqD6KOfGJ6raaqa0iW5EsppZZ7oMekjKQ3tbxAYYdeN1+d7F3GDBSowcTXBCRp/HHuocpCGrgpSD9C++tDK+jGE3G/EOvMU7RRXpf0eSzR7uu8uPTlVKhbjFxfSDPn/qojRsYWwx/+Yah0e35mLy48Z++I935Xq8vonLsyhM+UIhBsxjeS0DcAEBuPExZkeLlCiv3w3O+4K7L6GzjuTLvG+6zxIXtLYCmbCSHZ49B9G047NsNvWiD/ACgovZfozmGPqYsMa6Nq7GhANHAtJFTSoK9ObB6Cp2ShpWnZTzQFmRsf0ay/rLI0xGjRYgc0ht1jGEtu3Q4tFSKtbkG5L08FAWS3GF40xHT4I81AwbpAf0R12/a9JLSD3Q64+16SBlqT92zqM+0KZZaDa8UNaA7AADktyAFNSkFsxed+1vkgDSOyKrvbVAjbMXnftb5LgWxFryv2t8lJEWaFkNIwh0IB7Zi879rfJL2xF537W+SiMPcCNgTliz5tmLzv2t8kxtiLzv2t8kAHyAmDhtWbbakTnftb5Je04nO/a3yVhA0tExCzwtaJzh8rfJMbWic4fK3yTAOmHxq7fFO5iA+1YnO/a3ySZa0Xnftb5KDXkkgy+XUJgFDTa0Xnftb5JvasTnD5W+SjY3FF50peyxPQuDZbtneQhwtGJzvo3yTe0H7f2t8kyugoyzwAbxbXfXbs6adyb1Jut/c0oZ7Qft/a3yS9oP2/tb5IGFRLM/mPcE4hs5ve5CvaD9v7W+Sb2i/b+1vkgAyCNTW+PiU/CnoG4BBfaL9v0b5J/aL+d9G+SADXCnaUiaoN7Rfzvo3yS9oxOd9G+SADFEbhnBYz2jE537W+Stwrai0HG1D4W+SRJBfSH3I67ftekgM/akR7KOdUVB5LRqcNQSQS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9" name="Picture 5" descr="C:\Users\SAMSUNG\Desktop\software egine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214422"/>
            <a:ext cx="2190750" cy="208597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357554" y="1000108"/>
            <a:ext cx="4643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Jim Duncan</a:t>
            </a:r>
            <a:r>
              <a:rPr lang="en-IN" sz="2000" b="1" dirty="0" smtClean="0"/>
              <a:t>, Software engineer</a:t>
            </a:r>
          </a:p>
          <a:p>
            <a:r>
              <a:rPr lang="en-US" sz="2000" dirty="0" smtClean="0"/>
              <a:t>29 years old</a:t>
            </a:r>
          </a:p>
          <a:p>
            <a:r>
              <a:rPr lang="en-US" sz="2000" dirty="0" smtClean="0"/>
              <a:t>Single</a:t>
            </a:r>
          </a:p>
          <a:p>
            <a:r>
              <a:rPr lang="en-US" sz="2000" dirty="0" smtClean="0"/>
              <a:t>5 years with a company</a:t>
            </a:r>
          </a:p>
          <a:p>
            <a:r>
              <a:rPr lang="en-US" sz="2000" dirty="0" smtClean="0"/>
              <a:t>Has a degree in engineering</a:t>
            </a:r>
          </a:p>
          <a:p>
            <a:r>
              <a:rPr lang="en-US" sz="2000" dirty="0" smtClean="0"/>
              <a:t>Loves sports of all kinds</a:t>
            </a:r>
          </a:p>
          <a:p>
            <a:r>
              <a:rPr lang="en-US" sz="2000" dirty="0" smtClean="0"/>
              <a:t>Known as a go to person</a:t>
            </a:r>
          </a:p>
          <a:p>
            <a:r>
              <a:rPr lang="en-US" sz="2000" dirty="0" smtClean="0"/>
              <a:t>Travels frequently for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Introduction</a:t>
            </a:r>
          </a:p>
          <a:p>
            <a:pPr>
              <a:buNone/>
            </a:pPr>
            <a:r>
              <a:rPr lang="en-US" b="1" dirty="0" smtClean="0"/>
              <a:t>Design Strategy</a:t>
            </a:r>
          </a:p>
          <a:p>
            <a:r>
              <a:rPr lang="en-US" dirty="0" smtClean="0"/>
              <a:t>Creating a design Strategy</a:t>
            </a:r>
          </a:p>
          <a:p>
            <a:pPr>
              <a:buNone/>
            </a:pPr>
            <a:r>
              <a:rPr lang="en-US" b="1" dirty="0" smtClean="0"/>
              <a:t>Uncovering the User’s Conceptual Model</a:t>
            </a:r>
          </a:p>
          <a:p>
            <a:r>
              <a:rPr lang="en-US" dirty="0" smtClean="0"/>
              <a:t>Profiles and Personas</a:t>
            </a:r>
          </a:p>
          <a:p>
            <a:r>
              <a:rPr lang="en-US" dirty="0" smtClean="0"/>
              <a:t>Field Studies</a:t>
            </a:r>
          </a:p>
          <a:p>
            <a:pPr>
              <a:buNone/>
            </a:pPr>
            <a:r>
              <a:rPr lang="en-US" b="1" dirty="0" smtClean="0"/>
              <a:t>Deriving the User Experience Model</a:t>
            </a:r>
          </a:p>
          <a:p>
            <a:r>
              <a:rPr lang="en-US" dirty="0" smtClean="0"/>
              <a:t>Scenario and task analysis</a:t>
            </a:r>
          </a:p>
          <a:p>
            <a:r>
              <a:rPr lang="en-US" dirty="0" smtClean="0"/>
              <a:t>Primary noun architecture</a:t>
            </a:r>
          </a:p>
          <a:p>
            <a:r>
              <a:rPr lang="en-US" dirty="0" smtClean="0"/>
              <a:t>Information architecture</a:t>
            </a:r>
          </a:p>
          <a:p>
            <a:pPr marL="0" indent="0">
              <a:buNone/>
            </a:pPr>
            <a:r>
              <a:rPr lang="en-US" b="1" dirty="0" smtClean="0"/>
              <a:t>Getting ready for Detailed Design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08266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Field Studies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Interview</a:t>
            </a:r>
          </a:p>
          <a:p>
            <a:r>
              <a:rPr lang="en-US" dirty="0" smtClean="0"/>
              <a:t>User observations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Direct Interview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Designing interview questions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Focus on how</a:t>
            </a:r>
          </a:p>
          <a:p>
            <a:r>
              <a:rPr lang="en-US" dirty="0" smtClean="0"/>
              <a:t>How users think about the topic and purpose of the application</a:t>
            </a:r>
          </a:p>
          <a:p>
            <a:r>
              <a:rPr lang="en-US" dirty="0" smtClean="0"/>
              <a:t>Word the question so it makes sense to users</a:t>
            </a:r>
          </a:p>
          <a:p>
            <a:r>
              <a:rPr lang="en-US" dirty="0" smtClean="0"/>
              <a:t>Seeking insight, not statistical significance</a:t>
            </a:r>
          </a:p>
          <a:p>
            <a:r>
              <a:rPr lang="en-US" dirty="0" smtClean="0"/>
              <a:t>Want insight into how users are thinking, not a study of what they want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Ask diagnostic questions</a:t>
            </a:r>
          </a:p>
          <a:p>
            <a:r>
              <a:rPr lang="en-US" dirty="0" smtClean="0"/>
              <a:t>Allows interviewer to figure out users assumptions</a:t>
            </a:r>
          </a:p>
          <a:p>
            <a:r>
              <a:rPr lang="en-US" dirty="0" smtClean="0"/>
              <a:t>Does not rely on user to report their assumptions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Ask performance related questions to generate more accurate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142851"/>
          <a:ext cx="8715436" cy="671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999"/>
                <a:gridCol w="4393437"/>
              </a:tblGrid>
              <a:tr h="37495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Things to know</a:t>
                      </a:r>
                      <a:r>
                        <a:rPr lang="en-US" sz="1600" b="1" baseline="0" dirty="0" smtClean="0"/>
                        <a:t> about the user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Questions to ask the user</a:t>
                      </a:r>
                      <a:endParaRPr lang="en-IN" sz="1600" b="1" dirty="0"/>
                    </a:p>
                  </a:txBody>
                  <a:tcPr/>
                </a:tc>
              </a:tr>
              <a:tr h="6476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Motivation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How important is this application and why do you need it</a:t>
                      </a:r>
                      <a:endParaRPr lang="en-IN" sz="1600" b="1" dirty="0"/>
                    </a:p>
                  </a:txBody>
                  <a:tcPr/>
                </a:tc>
              </a:tr>
              <a:tr h="374958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Domain Knowledge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How much</a:t>
                      </a:r>
                      <a:r>
                        <a:rPr lang="en-US" sz="1600" b="1" baseline="0" dirty="0" smtClean="0"/>
                        <a:t> do you know about (domain name)</a:t>
                      </a:r>
                      <a:endParaRPr lang="en-IN" sz="1600" b="1" dirty="0"/>
                    </a:p>
                  </a:txBody>
                  <a:tcPr/>
                </a:tc>
              </a:tr>
              <a:tr h="17384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Task Flows 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What are the most important</a:t>
                      </a:r>
                      <a:r>
                        <a:rPr lang="en-US" sz="1600" b="1" baseline="0" dirty="0" smtClean="0"/>
                        <a:t> and frequent tasks you need to perform in this application?</a:t>
                      </a:r>
                    </a:p>
                    <a:p>
                      <a:r>
                        <a:rPr lang="en-US" sz="1600" b="1" baseline="0" dirty="0" smtClean="0"/>
                        <a:t>How do you go about completing these tasks?</a:t>
                      </a:r>
                    </a:p>
                    <a:p>
                      <a:r>
                        <a:rPr lang="en-US" sz="1600" b="1" baseline="0" dirty="0" smtClean="0"/>
                        <a:t>Do you consider this to be a difficult task?</a:t>
                      </a:r>
                    </a:p>
                    <a:p>
                      <a:r>
                        <a:rPr lang="en-US" sz="1600" b="1" baseline="0" dirty="0" smtClean="0"/>
                        <a:t>Do you think a new user would have trouble learning this task?</a:t>
                      </a:r>
                    </a:p>
                  </a:txBody>
                  <a:tcPr/>
                </a:tc>
              </a:tr>
              <a:tr h="1738439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Problems and opportunities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Have you used any</a:t>
                      </a:r>
                      <a:r>
                        <a:rPr lang="en-US" sz="1600" b="1" baseline="0" dirty="0" smtClean="0"/>
                        <a:t> application to do these tasks before?</a:t>
                      </a:r>
                    </a:p>
                    <a:p>
                      <a:r>
                        <a:rPr lang="en-US" sz="1600" b="1" baseline="0" dirty="0" smtClean="0"/>
                        <a:t>When was the last time you used this application?</a:t>
                      </a:r>
                    </a:p>
                    <a:p>
                      <a:r>
                        <a:rPr lang="en-US" sz="1600" b="1" baseline="0" dirty="0" smtClean="0"/>
                        <a:t>What did you like or dislike about the application</a:t>
                      </a:r>
                      <a:r>
                        <a:rPr lang="en-IN" sz="1600" b="1" baseline="0" dirty="0" smtClean="0"/>
                        <a:t>?</a:t>
                      </a:r>
                    </a:p>
                  </a:txBody>
                  <a:tcPr/>
                </a:tc>
              </a:tr>
              <a:tr h="647654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Usage</a:t>
                      </a:r>
                      <a:r>
                        <a:rPr lang="en-US" sz="1600" b="1" baseline="0" dirty="0" smtClean="0"/>
                        <a:t> pattern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How</a:t>
                      </a:r>
                      <a:r>
                        <a:rPr lang="en-US" sz="1600" b="1" baseline="0" dirty="0" smtClean="0"/>
                        <a:t> much time do you spend in a week using this application?</a:t>
                      </a:r>
                      <a:endParaRPr lang="en-IN" sz="1600" b="1" dirty="0"/>
                    </a:p>
                  </a:txBody>
                  <a:tcPr/>
                </a:tc>
              </a:tr>
              <a:tr h="1193047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Additional Needs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Are there ways that</a:t>
                      </a:r>
                      <a:r>
                        <a:rPr lang="en-US" sz="1600" b="1" baseline="0" dirty="0" smtClean="0"/>
                        <a:t> you can think of to make the system work better?</a:t>
                      </a:r>
                    </a:p>
                    <a:p>
                      <a:r>
                        <a:rPr lang="en-US" sz="1600" b="1" baseline="0" dirty="0" smtClean="0"/>
                        <a:t>What suggestions do you have for making (the product) a more useful tool for you?</a:t>
                      </a:r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User Observations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Method focused on the most realistic behavior </a:t>
            </a:r>
          </a:p>
          <a:p>
            <a:pPr>
              <a:buNone/>
            </a:pPr>
            <a:r>
              <a:rPr lang="en-US" dirty="0" smtClean="0"/>
              <a:t>Possible</a:t>
            </a:r>
          </a:p>
          <a:p>
            <a:r>
              <a:rPr lang="en-US" dirty="0" smtClean="0"/>
              <a:t>Rely on observation rather than:</a:t>
            </a:r>
          </a:p>
          <a:p>
            <a:pPr>
              <a:buNone/>
            </a:pPr>
            <a:r>
              <a:rPr lang="en-US" dirty="0" smtClean="0"/>
              <a:t>	- Users memory or descriptions</a:t>
            </a:r>
          </a:p>
          <a:p>
            <a:pPr>
              <a:buNone/>
            </a:pPr>
            <a:r>
              <a:rPr lang="en-US" dirty="0" smtClean="0"/>
              <a:t>	- Interviewers ability to elicit accurate information</a:t>
            </a:r>
          </a:p>
          <a:p>
            <a:pPr>
              <a:buNone/>
            </a:pPr>
            <a:r>
              <a:rPr lang="en-US" dirty="0" smtClean="0"/>
              <a:t>	- Interviewers ability to anticipate all topics of interest</a:t>
            </a:r>
          </a:p>
          <a:p>
            <a:r>
              <a:rPr lang="en-US" dirty="0" smtClean="0"/>
              <a:t>Watch users as they do work in real life</a:t>
            </a:r>
          </a:p>
          <a:p>
            <a:r>
              <a:rPr lang="en-US" dirty="0" smtClean="0"/>
              <a:t>Works best when </a:t>
            </a:r>
          </a:p>
          <a:p>
            <a:pPr>
              <a:buNone/>
            </a:pPr>
            <a:r>
              <a:rPr lang="en-US" dirty="0" smtClean="0"/>
              <a:t>	- Have already learned about the job</a:t>
            </a:r>
          </a:p>
          <a:p>
            <a:pPr>
              <a:buNone/>
            </a:pPr>
            <a:r>
              <a:rPr lang="en-US" dirty="0" smtClean="0"/>
              <a:t>	- Have conducted interviews</a:t>
            </a:r>
          </a:p>
          <a:p>
            <a:pPr>
              <a:buNone/>
            </a:pPr>
            <a:r>
              <a:rPr lang="en-US" dirty="0" smtClean="0"/>
              <a:t>	- Accompanied by someone who can translate unclear observations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Observations to record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Inputs(requests, tasks, etc) from others</a:t>
            </a:r>
          </a:p>
          <a:p>
            <a:r>
              <a:rPr lang="en-US" dirty="0" smtClean="0"/>
              <a:t>Terminology users must cope with</a:t>
            </a:r>
          </a:p>
          <a:p>
            <a:r>
              <a:rPr lang="en-US" dirty="0" smtClean="0"/>
              <a:t>Tasks: number, length, frequency, sequence, overlap</a:t>
            </a:r>
          </a:p>
          <a:p>
            <a:r>
              <a:rPr lang="en-US" dirty="0" smtClean="0"/>
              <a:t>How users actually use the tool</a:t>
            </a:r>
          </a:p>
          <a:p>
            <a:pPr>
              <a:buNone/>
            </a:pPr>
            <a:r>
              <a:rPr lang="en-US" dirty="0" smtClean="0"/>
              <a:t>	- Patterns of navigation</a:t>
            </a:r>
          </a:p>
          <a:p>
            <a:pPr>
              <a:buNone/>
            </a:pPr>
            <a:r>
              <a:rPr lang="en-US" dirty="0" smtClean="0"/>
              <a:t>	- Repeatedly using certain screens</a:t>
            </a:r>
          </a:p>
          <a:p>
            <a:pPr>
              <a:buNone/>
            </a:pPr>
            <a:r>
              <a:rPr lang="en-US" dirty="0" smtClean="0"/>
              <a:t>	- Skipped steps, work-around</a:t>
            </a:r>
          </a:p>
          <a:p>
            <a:pPr>
              <a:buNone/>
            </a:pPr>
            <a:r>
              <a:rPr lang="en-US" dirty="0" smtClean="0"/>
              <a:t>	- Difficulties</a:t>
            </a:r>
          </a:p>
          <a:p>
            <a:pPr>
              <a:buNone/>
            </a:pPr>
            <a:r>
              <a:rPr lang="en-US" dirty="0" smtClean="0"/>
              <a:t>	- Taking notes</a:t>
            </a:r>
          </a:p>
          <a:p>
            <a:pPr>
              <a:buNone/>
            </a:pPr>
            <a:r>
              <a:rPr lang="en-US" dirty="0" smtClean="0"/>
              <a:t>	- Supporting material such as job aid’s, other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Analysis of user data</a:t>
            </a:r>
            <a:endParaRPr lang="en-IN" sz="3600" b="1" dirty="0" smtClean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3"/>
            <a:ext cx="864399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Deriving a user experience model</a:t>
            </a:r>
            <a:endParaRPr lang="en-I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What is a scenario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Scenarios are stories about examples of use of </a:t>
            </a:r>
          </a:p>
          <a:p>
            <a:r>
              <a:rPr lang="en-US" dirty="0"/>
              <a:t>your site or application</a:t>
            </a:r>
          </a:p>
          <a:p>
            <a:endParaRPr lang="en-US" dirty="0"/>
          </a:p>
          <a:p>
            <a:r>
              <a:rPr lang="en-US" dirty="0"/>
              <a:t>They focus on user’s “stories”</a:t>
            </a:r>
          </a:p>
          <a:p>
            <a:r>
              <a:rPr lang="en-US" dirty="0"/>
              <a:t>What they want to do</a:t>
            </a:r>
          </a:p>
          <a:p>
            <a:r>
              <a:rPr lang="en-US" dirty="0"/>
              <a:t>Why</a:t>
            </a:r>
          </a:p>
          <a:p>
            <a:r>
              <a:rPr lang="en-US" dirty="0"/>
              <a:t>What they expect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Example Scenario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200" b="1" dirty="0" smtClean="0"/>
              <a:t>Persona – Jim Duncan, Software Engineer (and business Traveler)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5500" dirty="0" smtClean="0"/>
              <a:t>Jim wants to plan a trip from Chicago to Los Angeles to see family. He’s got four to five </a:t>
            </a:r>
          </a:p>
          <a:p>
            <a:pPr>
              <a:buNone/>
            </a:pPr>
            <a:r>
              <a:rPr lang="en-US" sz="5500" dirty="0" smtClean="0"/>
              <a:t>days free but should be back to work by Tuesday at the latest. Since he’s paying for it, </a:t>
            </a:r>
          </a:p>
          <a:p>
            <a:pPr>
              <a:buNone/>
            </a:pPr>
            <a:r>
              <a:rPr lang="en-US" sz="5500" dirty="0" smtClean="0"/>
              <a:t>he wants the Cheapest fare he can get. He’ll need a car, prefers Hertz since he has </a:t>
            </a:r>
          </a:p>
          <a:p>
            <a:pPr>
              <a:buNone/>
            </a:pPr>
            <a:r>
              <a:rPr lang="en-US" sz="5500" dirty="0" smtClean="0"/>
              <a:t>Gold Service with his Company, but he is staying with friends and family, so no hotel is </a:t>
            </a:r>
          </a:p>
          <a:p>
            <a:pPr>
              <a:buNone/>
            </a:pPr>
            <a:r>
              <a:rPr lang="en-US" sz="5500" dirty="0" smtClean="0"/>
              <a:t>needed. </a:t>
            </a:r>
          </a:p>
          <a:p>
            <a:pPr>
              <a:buNone/>
            </a:pPr>
            <a:endParaRPr lang="en-US" sz="5500" dirty="0" smtClean="0"/>
          </a:p>
          <a:p>
            <a:pPr>
              <a:buNone/>
            </a:pPr>
            <a:r>
              <a:rPr lang="en-US" sz="5500" dirty="0" smtClean="0"/>
              <a:t>He has frequent flyer miles with United Airlines, so would prefer to use that </a:t>
            </a:r>
          </a:p>
          <a:p>
            <a:pPr>
              <a:buNone/>
            </a:pPr>
            <a:r>
              <a:rPr lang="en-US" sz="5500" dirty="0" smtClean="0"/>
              <a:t>carrier, but is flexible if the price is right. It’s Lunchtime and he has a meeting in 30 </a:t>
            </a:r>
          </a:p>
          <a:p>
            <a:pPr>
              <a:buNone/>
            </a:pPr>
            <a:r>
              <a:rPr lang="en-US" sz="5500" dirty="0" smtClean="0"/>
              <a:t>minutes, so he’s in a hurry. At least he’d like to look at some flight fare options and </a:t>
            </a:r>
          </a:p>
          <a:p>
            <a:pPr>
              <a:buNone/>
            </a:pPr>
            <a:r>
              <a:rPr lang="en-US" sz="5500" dirty="0" smtClean="0"/>
              <a:t>rental car prices. If it looks great, he can do it quickly, he’ll make the reservations with </a:t>
            </a:r>
          </a:p>
          <a:p>
            <a:pPr>
              <a:buNone/>
            </a:pPr>
            <a:r>
              <a:rPr lang="en-US" sz="5500" dirty="0" smtClean="0"/>
              <a:t>a credit card.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Scenarios Drive Thinking About Functions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Questions generated by the business traveler scenario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we support quick views of cheapest fares?</a:t>
            </a:r>
          </a:p>
          <a:p>
            <a:r>
              <a:rPr lang="en-US" dirty="0" smtClean="0"/>
              <a:t>Can the user enter various dates quickly to view their options?</a:t>
            </a:r>
          </a:p>
          <a:p>
            <a:r>
              <a:rPr lang="en-US" dirty="0" smtClean="0"/>
              <a:t>Should we automatically offer different date ranges around the specified dates so the user does not have to ask?</a:t>
            </a:r>
          </a:p>
          <a:p>
            <a:r>
              <a:rPr lang="en-US" dirty="0" smtClean="0"/>
              <a:t>Can the user enter a preference for a specific carrier?</a:t>
            </a:r>
          </a:p>
          <a:p>
            <a:r>
              <a:rPr lang="en-US" dirty="0" smtClean="0"/>
              <a:t>Is the rental car information part of the research process for fares, or a separate process?</a:t>
            </a:r>
          </a:p>
          <a:p>
            <a:r>
              <a:rPr lang="en-US" dirty="0" smtClean="0"/>
              <a:t>How do we transition from research to making a reservation?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0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Moving from scenarios to tasks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Scenarios can be broken down into tasks</a:t>
            </a:r>
          </a:p>
          <a:p>
            <a:r>
              <a:rPr lang="en-US" dirty="0" smtClean="0"/>
              <a:t>Tasks cover the entire range of functionality</a:t>
            </a:r>
          </a:p>
          <a:p>
            <a:r>
              <a:rPr lang="en-US" dirty="0" smtClean="0"/>
              <a:t>A task consists of the steps to accomplish a goal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Task flow design</a:t>
            </a:r>
            <a:endParaRPr lang="en-IN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43042" y="178592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71868" y="178592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572132" y="142873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3a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572132" y="214311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3a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429520" y="178592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643042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571868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500694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429520" y="3571876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643042" y="5143512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572000" y="521495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429520" y="521495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 3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000364" y="2357430"/>
            <a:ext cx="5715040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857224" y="2928934"/>
            <a:ext cx="128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857224" y="4643446"/>
            <a:ext cx="128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357422" y="4643446"/>
            <a:ext cx="128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393273" y="4107661"/>
            <a:ext cx="1071570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786446" y="3929066"/>
            <a:ext cx="1143008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6572264" y="4643446"/>
            <a:ext cx="128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143900" y="4714884"/>
            <a:ext cx="1285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8596" y="185736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Tasks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8596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Steps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7158" y="52149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Screens</a:t>
            </a:r>
            <a:endParaRPr lang="en-IN" b="1" dirty="0"/>
          </a:p>
        </p:txBody>
      </p:sp>
      <p:cxnSp>
        <p:nvCxnSpPr>
          <p:cNvPr id="37" name="Straight Arrow Connector 36"/>
          <p:cNvCxnSpPr>
            <a:stCxn id="4" idx="3"/>
            <a:endCxn id="5" idx="1"/>
          </p:cNvCxnSpPr>
          <p:nvPr/>
        </p:nvCxnSpPr>
        <p:spPr>
          <a:xfrm>
            <a:off x="2857488" y="2035959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3"/>
            <a:endCxn id="6" idx="1"/>
          </p:cNvCxnSpPr>
          <p:nvPr/>
        </p:nvCxnSpPr>
        <p:spPr>
          <a:xfrm flipV="1">
            <a:off x="4786314" y="1678769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3"/>
            <a:endCxn id="7" idx="1"/>
          </p:cNvCxnSpPr>
          <p:nvPr/>
        </p:nvCxnSpPr>
        <p:spPr>
          <a:xfrm>
            <a:off x="4786314" y="2035959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3"/>
            <a:endCxn id="8" idx="1"/>
          </p:cNvCxnSpPr>
          <p:nvPr/>
        </p:nvCxnSpPr>
        <p:spPr>
          <a:xfrm flipV="1">
            <a:off x="6786578" y="2035959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8" idx="1"/>
          </p:cNvCxnSpPr>
          <p:nvPr/>
        </p:nvCxnSpPr>
        <p:spPr>
          <a:xfrm>
            <a:off x="6786578" y="1678769"/>
            <a:ext cx="64294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0" idx="1"/>
          </p:cNvCxnSpPr>
          <p:nvPr/>
        </p:nvCxnSpPr>
        <p:spPr>
          <a:xfrm>
            <a:off x="2857488" y="3821909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11" idx="1"/>
          </p:cNvCxnSpPr>
          <p:nvPr/>
        </p:nvCxnSpPr>
        <p:spPr>
          <a:xfrm>
            <a:off x="4786314" y="3821909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12" idx="1"/>
          </p:cNvCxnSpPr>
          <p:nvPr/>
        </p:nvCxnSpPr>
        <p:spPr>
          <a:xfrm>
            <a:off x="6715140" y="3821909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Primary Noun Architecture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Nouns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Primary Noun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Primary nouns</a:t>
            </a:r>
            <a:endParaRPr lang="en-IN" sz="3600" b="1" dirty="0" smtClean="0"/>
          </a:p>
        </p:txBody>
      </p:sp>
      <p:pic>
        <p:nvPicPr>
          <p:cNvPr id="1026" name="Picture 2" descr="C:\Users\mohamed\Desktop\calenda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00200"/>
            <a:ext cx="8286808" cy="4525963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928662" y="2714620"/>
            <a:ext cx="1571636" cy="1214446"/>
          </a:xfrm>
          <a:prstGeom prst="wedgeRectCallout">
            <a:avLst>
              <a:gd name="adj1" fmla="val -33585"/>
              <a:gd name="adj2" fmla="val -7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nouns (things I can interact with)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85720" y="2000240"/>
            <a:ext cx="1500198" cy="28575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Views</a:t>
            </a:r>
            <a:endParaRPr lang="en-IN" sz="3600" b="1" dirty="0" smtClean="0"/>
          </a:p>
        </p:txBody>
      </p:sp>
      <p:pic>
        <p:nvPicPr>
          <p:cNvPr id="2050" name="Picture 2" descr="C:\Users\mohamed\Desktop\calenda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10" y="1500174"/>
            <a:ext cx="8232094" cy="4625989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643042" y="2143116"/>
            <a:ext cx="2714644" cy="3571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ular Callout 5"/>
          <p:cNvSpPr/>
          <p:nvPr/>
        </p:nvSpPr>
        <p:spPr>
          <a:xfrm>
            <a:off x="2643174" y="2857496"/>
            <a:ext cx="1571636" cy="1214446"/>
          </a:xfrm>
          <a:prstGeom prst="wedgeRectCallout">
            <a:avLst>
              <a:gd name="adj1" fmla="val -33585"/>
              <a:gd name="adj2" fmla="val -7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different views of the calendar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Actions</a:t>
            </a:r>
            <a:endParaRPr lang="en-IN" sz="3600" b="1" dirty="0" smtClean="0"/>
          </a:p>
        </p:txBody>
      </p:sp>
      <p:pic>
        <p:nvPicPr>
          <p:cNvPr id="3074" name="Picture 2" descr="C:\Users\mohamed\Desktop\calendar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00200"/>
            <a:ext cx="8286808" cy="4614882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2786050" y="3500438"/>
            <a:ext cx="1571636" cy="1214446"/>
          </a:xfrm>
          <a:prstGeom prst="wedgeRectCallout">
            <a:avLst>
              <a:gd name="adj1" fmla="val 60462"/>
              <a:gd name="adj2" fmla="val -128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 that can be taken on primary noun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Primary Noun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5414915"/>
              </p:ext>
            </p:extLst>
          </p:nvPr>
        </p:nvGraphicFramePr>
        <p:xfrm>
          <a:off x="457200" y="1600200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Hundreds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</a:p>
                    <a:p>
                      <a:r>
                        <a:rPr lang="en-US" dirty="0" smtClean="0"/>
                        <a:t>Open</a:t>
                      </a:r>
                    </a:p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</a:p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Date</a:t>
                      </a:r>
                    </a:p>
                    <a:p>
                      <a:r>
                        <a:rPr lang="en-US" baseline="0" dirty="0" smtClean="0"/>
                        <a:t>Time</a:t>
                      </a:r>
                    </a:p>
                    <a:p>
                      <a:r>
                        <a:rPr lang="en-US" baseline="0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Calendar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</a:p>
                    <a:p>
                      <a:r>
                        <a:rPr lang="en-US" dirty="0" smtClean="0"/>
                        <a:t>Week</a:t>
                      </a:r>
                    </a:p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</a:p>
                    <a:p>
                      <a:r>
                        <a:rPr lang="en-US" dirty="0" smtClean="0"/>
                        <a:t>Open</a:t>
                      </a:r>
                    </a:p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</a:p>
                    <a:p>
                      <a:r>
                        <a:rPr lang="en-US" dirty="0" smtClean="0"/>
                        <a:t>Date</a:t>
                      </a:r>
                    </a:p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Reminder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Hundreds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</a:p>
                    <a:p>
                      <a:r>
                        <a:rPr lang="en-US" dirty="0" smtClean="0"/>
                        <a:t>Detail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</a:p>
                    <a:p>
                      <a:r>
                        <a:rPr lang="en-US" dirty="0" smtClean="0"/>
                        <a:t>Open</a:t>
                      </a:r>
                    </a:p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  <a:p>
                      <a:r>
                        <a:rPr lang="en-US" dirty="0" smtClean="0"/>
                        <a:t>Company</a:t>
                      </a:r>
                    </a:p>
                    <a:p>
                      <a:r>
                        <a:rPr lang="en-US" dirty="0" smtClean="0"/>
                        <a:t>Address</a:t>
                      </a:r>
                    </a:p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64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Information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information architecture</a:t>
            </a:r>
          </a:p>
          <a:p>
            <a:r>
              <a:rPr lang="en-US" dirty="0" smtClean="0"/>
              <a:t>Different organization for different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70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What is Information architecture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organization, labelling and navigation schemes</a:t>
            </a:r>
          </a:p>
          <a:p>
            <a:endParaRPr lang="en-US" dirty="0" smtClean="0"/>
          </a:p>
          <a:p>
            <a:r>
              <a:rPr lang="en-US" dirty="0" smtClean="0"/>
              <a:t>A good IA helps uses to easily find products, information and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smtClean="0"/>
              <a:t>Different Organization for Different content</a:t>
            </a:r>
            <a:endParaRPr lang="en-IN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Alphabetical</a:t>
            </a:r>
          </a:p>
          <a:p>
            <a:r>
              <a:rPr lang="en-US" dirty="0" smtClean="0"/>
              <a:t>Chronological</a:t>
            </a:r>
          </a:p>
          <a:p>
            <a:r>
              <a:rPr lang="en-US" dirty="0" smtClean="0"/>
              <a:t>Geographical</a:t>
            </a:r>
          </a:p>
          <a:p>
            <a:r>
              <a:rPr lang="en-US" dirty="0" smtClean="0"/>
              <a:t>Sequence of tasks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Elements of User Centered Design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involvement of users</a:t>
            </a:r>
          </a:p>
          <a:p>
            <a:r>
              <a:rPr lang="en-US" dirty="0" smtClean="0"/>
              <a:t>Clear understanding of user requirements, tasks and environments</a:t>
            </a:r>
          </a:p>
          <a:p>
            <a:r>
              <a:rPr lang="en-US" dirty="0" smtClean="0"/>
              <a:t>Allocation of function between users and technology</a:t>
            </a:r>
          </a:p>
          <a:p>
            <a:r>
              <a:rPr lang="en-US" dirty="0" smtClean="0"/>
              <a:t>Validation Testing with users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/>
              <a:t>Getting ready for detailed design</a:t>
            </a:r>
            <a:endParaRPr lang="en-IN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Review of the process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your goals (Design strategy)</a:t>
            </a:r>
          </a:p>
          <a:p>
            <a:r>
              <a:rPr lang="en-US" dirty="0" smtClean="0"/>
              <a:t>Identify and describe your users (Profiles and Personas)</a:t>
            </a:r>
          </a:p>
          <a:p>
            <a:r>
              <a:rPr lang="en-US" dirty="0" smtClean="0"/>
              <a:t>Learn about your users (Data Gathering)</a:t>
            </a:r>
          </a:p>
          <a:p>
            <a:r>
              <a:rPr lang="en-US" dirty="0" smtClean="0"/>
              <a:t>Document what you have learned about your users (Updated Personas and Scenarios)</a:t>
            </a:r>
          </a:p>
          <a:p>
            <a:r>
              <a:rPr lang="en-US" dirty="0" smtClean="0"/>
              <a:t>Create task flows</a:t>
            </a:r>
          </a:p>
          <a:p>
            <a:r>
              <a:rPr lang="en-US" dirty="0" smtClean="0"/>
              <a:t>Create conceptual navigation structure and information architecture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6" y="11663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Concept sketches as a part of user research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present it to users before the actual design</a:t>
            </a:r>
          </a:p>
          <a:p>
            <a:r>
              <a:rPr lang="en-US" dirty="0" smtClean="0"/>
              <a:t>You can share it with stakeholders as well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 smtClean="0"/>
              <a:t>Setting Usability Criteria</a:t>
            </a:r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Learning/training:</a:t>
            </a:r>
          </a:p>
          <a:p>
            <a:r>
              <a:rPr lang="en-US" dirty="0" smtClean="0"/>
              <a:t>How long should it take the user to learn the interface?</a:t>
            </a:r>
          </a:p>
          <a:p>
            <a:pPr>
              <a:buNone/>
            </a:pPr>
            <a:r>
              <a:rPr lang="en-US" dirty="0" smtClean="0"/>
              <a:t>Efficiency:</a:t>
            </a:r>
          </a:p>
          <a:p>
            <a:r>
              <a:rPr lang="en-US" dirty="0" smtClean="0"/>
              <a:t>How well should the interface perform?</a:t>
            </a:r>
          </a:p>
          <a:p>
            <a:pPr>
              <a:buNone/>
            </a:pPr>
            <a:r>
              <a:rPr lang="en-US" dirty="0" smtClean="0"/>
              <a:t>Memorability:</a:t>
            </a:r>
          </a:p>
          <a:p>
            <a:r>
              <a:rPr lang="en-US" dirty="0" smtClean="0"/>
              <a:t>How hard is it to get back up to speed after time away?</a:t>
            </a:r>
          </a:p>
          <a:p>
            <a:pPr>
              <a:buNone/>
            </a:pPr>
            <a:r>
              <a:rPr lang="en-US" dirty="0" smtClean="0"/>
              <a:t>Error reduction:</a:t>
            </a:r>
          </a:p>
          <a:p>
            <a:r>
              <a:rPr lang="en-US" dirty="0" smtClean="0"/>
              <a:t>Does the interface minimize error likelihood, particularly for critical errors? </a:t>
            </a:r>
          </a:p>
          <a:p>
            <a:pPr>
              <a:buNone/>
            </a:pPr>
            <a:r>
              <a:rPr lang="en-US" dirty="0" smtClean="0"/>
              <a:t>Satisfaction</a:t>
            </a:r>
          </a:p>
          <a:p>
            <a:r>
              <a:rPr lang="en-US" dirty="0" smtClean="0"/>
              <a:t>Is the interface clear? Fun to use? Easy?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What is User-Centered analysis?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Process of discovering…</a:t>
            </a:r>
          </a:p>
          <a:p>
            <a:r>
              <a:rPr lang="en-US" dirty="0" smtClean="0"/>
              <a:t>Who the users are</a:t>
            </a:r>
          </a:p>
          <a:p>
            <a:r>
              <a:rPr lang="en-US" dirty="0" smtClean="0"/>
              <a:t>How they think and work</a:t>
            </a:r>
          </a:p>
          <a:p>
            <a:r>
              <a:rPr lang="en-US" dirty="0" smtClean="0"/>
              <a:t>The stakeholder goals and objectives</a:t>
            </a:r>
          </a:p>
          <a:p>
            <a:pPr>
              <a:buNone/>
            </a:pPr>
            <a:r>
              <a:rPr lang="en-US" b="1" dirty="0" smtClean="0"/>
              <a:t>Collecting data on</a:t>
            </a:r>
          </a:p>
          <a:p>
            <a:r>
              <a:rPr lang="en-US" dirty="0" smtClean="0"/>
              <a:t>User profiles</a:t>
            </a:r>
          </a:p>
          <a:p>
            <a:r>
              <a:rPr lang="en-US" dirty="0" smtClean="0"/>
              <a:t>Work environment</a:t>
            </a:r>
          </a:p>
          <a:p>
            <a:r>
              <a:rPr lang="en-US" dirty="0" smtClean="0"/>
              <a:t>Scenarios of how users will use the interface</a:t>
            </a:r>
          </a:p>
          <a:p>
            <a:r>
              <a:rPr lang="en-US" dirty="0" smtClean="0"/>
              <a:t>Task analysis</a:t>
            </a:r>
          </a:p>
          <a:p>
            <a:pPr>
              <a:buNone/>
            </a:pPr>
            <a:r>
              <a:rPr lang="en-US" b="1" dirty="0" smtClean="0"/>
              <a:t>The goal of user – centered analysis is to collect and </a:t>
            </a:r>
          </a:p>
          <a:p>
            <a:pPr>
              <a:buNone/>
            </a:pPr>
            <a:r>
              <a:rPr lang="en-US" b="1" dirty="0" smtClean="0"/>
              <a:t>analyze  data to make informed interface design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Objectives of UCD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Improving usability and UX is about measuring </a:t>
            </a:r>
          </a:p>
          <a:p>
            <a:pPr>
              <a:buNone/>
            </a:pPr>
            <a:r>
              <a:rPr lang="en-US" b="1" dirty="0" smtClean="0"/>
              <a:t>and improving </a:t>
            </a:r>
          </a:p>
          <a:p>
            <a:r>
              <a:rPr lang="en-US" dirty="0" smtClean="0"/>
              <a:t>Effectiveness – Can users achieve what they need by using the product?</a:t>
            </a:r>
          </a:p>
          <a:p>
            <a:r>
              <a:rPr lang="en-US" dirty="0" smtClean="0"/>
              <a:t>Ease of learning – How fast can users who have never seen the interface learn to use it</a:t>
            </a:r>
            <a:r>
              <a:rPr lang="en-IN" dirty="0" smtClean="0"/>
              <a:t>?</a:t>
            </a:r>
          </a:p>
          <a:p>
            <a:r>
              <a:rPr lang="en-US" dirty="0" smtClean="0"/>
              <a:t>Efficiency of use – How fast can users complete tasks?</a:t>
            </a:r>
          </a:p>
          <a:p>
            <a:r>
              <a:rPr lang="en-US" dirty="0" smtClean="0"/>
              <a:t>Memorability – Can users remember enough to reuse the interface effectively?</a:t>
            </a:r>
          </a:p>
          <a:p>
            <a:r>
              <a:rPr lang="en-US" dirty="0" smtClean="0"/>
              <a:t>Error prevention – Can users complete tasks without making errors?</a:t>
            </a:r>
          </a:p>
          <a:p>
            <a:r>
              <a:rPr lang="en-US" dirty="0" smtClean="0"/>
              <a:t>Satisfaction – How much do users like using the system?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14300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/>
              <a:t>Match the users mental model to the interface conceptual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mental model guides all of their behavior</a:t>
            </a:r>
          </a:p>
          <a:p>
            <a:r>
              <a:rPr lang="en-US" dirty="0" smtClean="0"/>
              <a:t>80% of the usability derives from matching the conceptual model</a:t>
            </a:r>
          </a:p>
          <a:p>
            <a:r>
              <a:rPr lang="en-US" dirty="0" smtClean="0"/>
              <a:t>Usability analysts must diagnose and document the users conceptual model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656"/>
            <a:ext cx="4248473" cy="5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2655"/>
            <a:ext cx="4104456" cy="576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51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en-US" b="1" dirty="0" smtClean="0"/>
              <a:t>Design Strategy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701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</TotalTime>
  <Words>1718</Words>
  <Application>Microsoft Office PowerPoint</Application>
  <PresentationFormat>On-screen Show (4:3)</PresentationFormat>
  <Paragraphs>391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Deriving User Experience Model</vt:lpstr>
      <vt:lpstr>Contents</vt:lpstr>
      <vt:lpstr>Introduction</vt:lpstr>
      <vt:lpstr>Elements of User Centered Design</vt:lpstr>
      <vt:lpstr>What is User-Centered analysis?</vt:lpstr>
      <vt:lpstr>Objectives of UCD</vt:lpstr>
      <vt:lpstr>Match the users mental model to the interface conceptual model</vt:lpstr>
      <vt:lpstr>Slide 8</vt:lpstr>
      <vt:lpstr>Design Strategy</vt:lpstr>
      <vt:lpstr>Creating a design strategy</vt:lpstr>
      <vt:lpstr>Example: E-commerce site</vt:lpstr>
      <vt:lpstr>Uncovering the users conceptual model</vt:lpstr>
      <vt:lpstr>Value of Profiles and Personas</vt:lpstr>
      <vt:lpstr>Profiles</vt:lpstr>
      <vt:lpstr>User Profiles</vt:lpstr>
      <vt:lpstr>Task Profiles</vt:lpstr>
      <vt:lpstr>Environmental Profile</vt:lpstr>
      <vt:lpstr>Personas</vt:lpstr>
      <vt:lpstr>Sample Persona</vt:lpstr>
      <vt:lpstr>Field Studies</vt:lpstr>
      <vt:lpstr>Direct Interview</vt:lpstr>
      <vt:lpstr>Slide 22</vt:lpstr>
      <vt:lpstr>User Observations</vt:lpstr>
      <vt:lpstr>Observations to record</vt:lpstr>
      <vt:lpstr>Analysis of user data</vt:lpstr>
      <vt:lpstr>Deriving a user experience model</vt:lpstr>
      <vt:lpstr>What is a scenario</vt:lpstr>
      <vt:lpstr>Example Scenario</vt:lpstr>
      <vt:lpstr>Scenarios Drive Thinking About Functions</vt:lpstr>
      <vt:lpstr>Moving from scenarios to tasks</vt:lpstr>
      <vt:lpstr>Task flow design</vt:lpstr>
      <vt:lpstr>Primary Noun Architecture</vt:lpstr>
      <vt:lpstr>Primary nouns</vt:lpstr>
      <vt:lpstr>Views</vt:lpstr>
      <vt:lpstr>Actions</vt:lpstr>
      <vt:lpstr>Primary Noun table</vt:lpstr>
      <vt:lpstr>Information Architecture</vt:lpstr>
      <vt:lpstr>What is Information architecture</vt:lpstr>
      <vt:lpstr>Different Organization for Different content</vt:lpstr>
      <vt:lpstr>Getting ready for detailed design</vt:lpstr>
      <vt:lpstr>Review of the process</vt:lpstr>
      <vt:lpstr>Concept sketches as a part of user research</vt:lpstr>
      <vt:lpstr>Setting Usability Criteria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Centered Analysis and Conceptual Design</dc:title>
  <dc:creator>mohamed</dc:creator>
  <cp:lastModifiedBy>suyati</cp:lastModifiedBy>
  <cp:revision>72</cp:revision>
  <dcterms:created xsi:type="dcterms:W3CDTF">2013-12-19T01:42:12Z</dcterms:created>
  <dcterms:modified xsi:type="dcterms:W3CDTF">2014-05-28T10:20:23Z</dcterms:modified>
</cp:coreProperties>
</file>