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72" r:id="rId4"/>
    <p:sldId id="274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95" r:id="rId15"/>
    <p:sldId id="306" r:id="rId16"/>
    <p:sldId id="307" r:id="rId17"/>
    <p:sldId id="284" r:id="rId18"/>
    <p:sldId id="308" r:id="rId19"/>
    <p:sldId id="286" r:id="rId20"/>
    <p:sldId id="296" r:id="rId21"/>
  </p:sldIdLst>
  <p:sldSz cx="9144000" cy="6858000" type="screen4x3"/>
  <p:notesSz cx="6858000" cy="9144000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99"/>
    <a:srgbClr val="F8F8F8"/>
    <a:srgbClr val="6600FF"/>
    <a:srgbClr val="FF3300"/>
    <a:srgbClr val="FF6633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F4418AD6-ADC5-4700-B9F0-576CC883B71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90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fld id="{EE16DBD6-C6E8-47A4-91B4-3E5F9081C1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7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E8965-0CCA-4341-AC01-1CB95AEC2620}" type="slidenum">
              <a:rPr lang="en-GB"/>
              <a:pPr/>
              <a:t>1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3F5E08-7B0D-4A66-9E89-D7C73CAF99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0BA-7ACA-425F-8366-7E8E3301D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316C-8184-4597-A7CA-05E6E6876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4E9B9CA-A2B2-4A97-9109-48C42D3ED2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C21DF2-B6CF-4079-A341-C2E856782B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A0E6-5C2B-41F6-8F96-EE4BC347D0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8E9-4339-4619-9C15-3403BD26EA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2D2A64-1DB6-49F4-912F-2C3EC6A0C32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DA3F-CA6C-4D70-9DA5-FB7CF739FF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803A02-D6DD-4670-AEF5-8D2A0EDED0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2AECA2-70CF-488F-B41F-817E6295BA0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51FAA8-3521-4D64-A3EE-C1F8132C1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://www.google.com/analytic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ponsinator.com/)" TargetMode="External"/><Relationship Id="rId2" Type="http://schemas.openxmlformats.org/officeDocument/2006/relationships/hyperlink" Target="http://responsivetes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ponsimulator.com/" TargetMode="External"/><Relationship Id="rId5" Type="http://schemas.openxmlformats.org/officeDocument/2006/relationships/hyperlink" Target="http://quirktools.com/screenfly/" TargetMode="External"/><Relationship Id="rId4" Type="http://schemas.openxmlformats.org/officeDocument/2006/relationships/hyperlink" Target="http://ami.responsivedesign.is/?url=http://www.socxo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0213" y="2547391"/>
            <a:ext cx="6024562" cy="1200329"/>
          </a:xfrm>
          <a:noFill/>
          <a:ln/>
        </p:spPr>
        <p:txBody>
          <a:bodyPr>
            <a:spAutoFit/>
          </a:bodyPr>
          <a:lstStyle/>
          <a:p>
            <a:r>
              <a:rPr lang="en-GB" sz="3600" dirty="0" smtClean="0"/>
              <a:t>Mobile &amp; Responsive Testing</a:t>
            </a:r>
            <a:endParaRPr lang="en-GB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Mobile Testing -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2663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</a:t>
            </a:r>
            <a:r>
              <a:rPr lang="en-US" sz="1800" dirty="0" smtClean="0">
                <a:solidFill>
                  <a:schemeClr val="tx2"/>
                </a:solidFill>
              </a:rPr>
              <a:t>rocess </a:t>
            </a:r>
            <a:r>
              <a:rPr lang="en-US" sz="1800" dirty="0">
                <a:solidFill>
                  <a:schemeClr val="tx2"/>
                </a:solidFill>
              </a:rPr>
              <a:t>by which an </a:t>
            </a:r>
            <a:r>
              <a:rPr lang="en-US" sz="1800" b="1" dirty="0">
                <a:solidFill>
                  <a:schemeClr val="tx2"/>
                </a:solidFill>
              </a:rPr>
              <a:t>application </a:t>
            </a:r>
            <a:r>
              <a:rPr lang="en-US" sz="1800" b="1" dirty="0" smtClean="0">
                <a:solidFill>
                  <a:schemeClr val="tx2"/>
                </a:solidFill>
              </a:rPr>
              <a:t>software </a:t>
            </a:r>
            <a:r>
              <a:rPr lang="en-US" sz="1800" dirty="0" smtClean="0">
                <a:solidFill>
                  <a:schemeClr val="tx2"/>
                </a:solidFill>
              </a:rPr>
              <a:t>developed </a:t>
            </a:r>
            <a:r>
              <a:rPr lang="en-US" sz="1800" dirty="0">
                <a:solidFill>
                  <a:schemeClr val="tx2"/>
                </a:solidFill>
              </a:rPr>
              <a:t>for handheld mobile devices is tested for its </a:t>
            </a:r>
            <a:r>
              <a:rPr lang="en-US" sz="1800" b="1" dirty="0">
                <a:solidFill>
                  <a:schemeClr val="tx2"/>
                </a:solidFill>
              </a:rPr>
              <a:t>functionality, usability, and consistency</a:t>
            </a:r>
            <a:r>
              <a:rPr lang="en-US" sz="1800" dirty="0">
                <a:solidFill>
                  <a:schemeClr val="tx2"/>
                </a:solidFill>
              </a:rPr>
              <a:t>. Mobile application testing can be automated or manual type of testing</a:t>
            </a:r>
            <a:r>
              <a:rPr lang="en-US" sz="1800" dirty="0" smtClean="0">
                <a:solidFill>
                  <a:schemeClr val="tx2"/>
                </a:solidFill>
              </a:rPr>
              <a:t>.”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Testing types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Functional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Performance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Stress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Power Consumption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Interrupt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Installation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Uninstallation Testing</a:t>
            </a:r>
          </a:p>
          <a:p>
            <a:pPr lvl="1"/>
            <a:r>
              <a:rPr lang="en-US" sz="1800" dirty="0" err="1" smtClean="0">
                <a:solidFill>
                  <a:schemeClr val="tx2"/>
                </a:solidFill>
              </a:rPr>
              <a:t>Etc</a:t>
            </a:r>
            <a:r>
              <a:rPr lang="en-US" sz="1800" dirty="0" smtClean="0">
                <a:solidFill>
                  <a:schemeClr val="tx2"/>
                </a:solidFill>
              </a:rPr>
              <a:t>…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96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Mobile Testing - UI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488667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While using </a:t>
            </a:r>
            <a:r>
              <a:rPr lang="en-US" sz="1800" dirty="0">
                <a:solidFill>
                  <a:schemeClr val="tx2"/>
                </a:solidFill>
              </a:rPr>
              <a:t>a mobile application, and interestingly, you experience the following situation −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Button alignment is missing.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Text is getting trimmed.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Calendar control is getting cut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marL="36576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Mobile UI Testing .. How ??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Screen Orientation / Resolution 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chemeClr val="tx2"/>
                </a:solidFill>
              </a:rPr>
              <a:t>640 × </a:t>
            </a:r>
            <a:r>
              <a:rPr lang="en-US" sz="1800" dirty="0" smtClean="0">
                <a:solidFill>
                  <a:schemeClr val="tx2"/>
                </a:solidFill>
              </a:rPr>
              <a:t>480, 800 </a:t>
            </a:r>
            <a:r>
              <a:rPr lang="en-US" sz="1800" dirty="0">
                <a:solidFill>
                  <a:schemeClr val="tx2"/>
                </a:solidFill>
              </a:rPr>
              <a:t>× </a:t>
            </a:r>
            <a:r>
              <a:rPr lang="en-US" sz="1800" dirty="0" smtClean="0">
                <a:solidFill>
                  <a:schemeClr val="tx2"/>
                </a:solidFill>
              </a:rPr>
              <a:t>600, 1024 </a:t>
            </a:r>
            <a:r>
              <a:rPr lang="en-US" sz="1800" dirty="0">
                <a:solidFill>
                  <a:schemeClr val="tx2"/>
                </a:solidFill>
              </a:rPr>
              <a:t>× </a:t>
            </a:r>
            <a:r>
              <a:rPr lang="en-US" sz="1800" dirty="0" smtClean="0">
                <a:solidFill>
                  <a:schemeClr val="tx2"/>
                </a:solidFill>
              </a:rPr>
              <a:t>768 </a:t>
            </a:r>
            <a:r>
              <a:rPr lang="en-US" sz="1800" dirty="0" err="1" smtClean="0">
                <a:solidFill>
                  <a:schemeClr val="tx2"/>
                </a:solidFill>
              </a:rPr>
              <a:t>etc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Alignment</a:t>
            </a:r>
          </a:p>
          <a:p>
            <a:pPr marL="365760" lvl="1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There </a:t>
            </a:r>
            <a:r>
              <a:rPr lang="en-US" sz="1800" dirty="0">
                <a:solidFill>
                  <a:schemeClr val="tx2"/>
                </a:solidFill>
              </a:rPr>
              <a:t>are quite a few tools available in the market to make mobile UI testing smoother and simpler. For example −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Google chrome extension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Screenfly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Browser Stack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39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/>
          </a:bodyPr>
          <a:lstStyle/>
          <a:p>
            <a:r>
              <a:rPr lang="en-US" dirty="0" smtClean="0"/>
              <a:t>Responsive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Responsive testing is aimed at </a:t>
            </a:r>
            <a:r>
              <a:rPr lang="en-US" sz="1800" dirty="0" smtClean="0">
                <a:solidFill>
                  <a:schemeClr val="tx2"/>
                </a:solidFill>
              </a:rPr>
              <a:t>: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rafting </a:t>
            </a:r>
            <a:r>
              <a:rPr lang="en-US" sz="1800" dirty="0">
                <a:solidFill>
                  <a:schemeClr val="tx2"/>
                </a:solidFill>
              </a:rPr>
              <a:t>sites to provide an optimal viewing experience 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E</a:t>
            </a:r>
            <a:r>
              <a:rPr lang="en-IN" sz="1800" dirty="0" smtClean="0">
                <a:solidFill>
                  <a:schemeClr val="tx2"/>
                </a:solidFill>
              </a:rPr>
              <a:t>asy </a:t>
            </a:r>
            <a:r>
              <a:rPr lang="en-IN" sz="1800" dirty="0">
                <a:solidFill>
                  <a:schemeClr val="tx2"/>
                </a:solidFill>
              </a:rPr>
              <a:t>reading </a:t>
            </a:r>
            <a:endParaRPr lang="en-IN" sz="1800" dirty="0" smtClean="0">
              <a:solidFill>
                <a:schemeClr val="tx2"/>
              </a:solidFill>
            </a:endParaRP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N</a:t>
            </a:r>
            <a:r>
              <a:rPr lang="en-IN" sz="1800" dirty="0" smtClean="0">
                <a:solidFill>
                  <a:schemeClr val="tx2"/>
                </a:solidFill>
              </a:rPr>
              <a:t>avigation </a:t>
            </a:r>
            <a:r>
              <a:rPr lang="en-IN" sz="1800" dirty="0">
                <a:solidFill>
                  <a:schemeClr val="tx2"/>
                </a:solidFill>
              </a:rPr>
              <a:t>with a minimum of resizing, panning, and </a:t>
            </a:r>
            <a:r>
              <a:rPr lang="en-IN" sz="1800" dirty="0" smtClean="0">
                <a:solidFill>
                  <a:schemeClr val="tx2"/>
                </a:solidFill>
              </a:rPr>
              <a:t>scrolling</a:t>
            </a:r>
          </a:p>
          <a:p>
            <a:pPr lvl="1"/>
            <a:r>
              <a:rPr lang="en-IN" sz="1800" dirty="0" smtClean="0">
                <a:solidFill>
                  <a:schemeClr val="tx2"/>
                </a:solidFill>
              </a:rPr>
              <a:t>Across </a:t>
            </a:r>
            <a:r>
              <a:rPr lang="en-IN" sz="1800" dirty="0">
                <a:solidFill>
                  <a:schemeClr val="tx2"/>
                </a:solidFill>
              </a:rPr>
              <a:t>a wide range of devices (from desktop computer monitors to mobile phones</a:t>
            </a:r>
            <a:r>
              <a:rPr lang="en-IN" sz="1800" dirty="0" smtClean="0">
                <a:solidFill>
                  <a:schemeClr val="tx2"/>
                </a:solidFill>
              </a:rPr>
              <a:t>)</a:t>
            </a:r>
          </a:p>
          <a:p>
            <a:pPr marL="365760" lvl="1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Responsive testing includes testing responsiveness of the site/application in all the browsers (</a:t>
            </a:r>
            <a:r>
              <a:rPr lang="en-US" sz="1800" dirty="0" err="1">
                <a:solidFill>
                  <a:schemeClr val="tx2"/>
                </a:solidFill>
              </a:rPr>
              <a:t>eg</a:t>
            </a:r>
            <a:r>
              <a:rPr lang="en-US" sz="1800" dirty="0">
                <a:solidFill>
                  <a:schemeClr val="tx2"/>
                </a:solidFill>
              </a:rPr>
              <a:t>:-Chrome, </a:t>
            </a:r>
            <a:r>
              <a:rPr lang="en-US" sz="1800" dirty="0" err="1">
                <a:solidFill>
                  <a:schemeClr val="tx2"/>
                </a:solidFill>
              </a:rPr>
              <a:t>firefox</a:t>
            </a:r>
            <a:r>
              <a:rPr lang="en-US" sz="1800" dirty="0">
                <a:solidFill>
                  <a:schemeClr val="tx2"/>
                </a:solidFill>
              </a:rPr>
              <a:t>, IE, Safari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endParaRPr lang="en-IN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4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Why is responsive testing necessary </a:t>
            </a:r>
            <a:r>
              <a:rPr kumimoji="1" lang="en-GB" b="1" dirty="0">
                <a:latin typeface="Arial" charset="0"/>
              </a:rPr>
              <a:t/>
            </a:r>
            <a:br>
              <a:rPr kumimoji="1" lang="en-GB" b="1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6706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Responsive Testing is important because the look and feel of the site will be know on different devices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Each and every end user has devices (</a:t>
            </a:r>
            <a:r>
              <a:rPr lang="en-US" sz="1800" dirty="0" err="1">
                <a:solidFill>
                  <a:schemeClr val="tx2"/>
                </a:solidFill>
              </a:rPr>
              <a:t>eg</a:t>
            </a:r>
            <a:r>
              <a:rPr lang="en-US" sz="1800" dirty="0">
                <a:solidFill>
                  <a:schemeClr val="tx2"/>
                </a:solidFill>
              </a:rPr>
              <a:t>:-Phone, tab)of various sizes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Responsive Testing will only tell whether UI of  site/application is Correct or not.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Responsive Testing includes checking the alignments of Buttons, text, line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, Checking the extra spaces between the text or buttons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endParaRPr lang="en-GB" sz="2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229600" cy="4742656"/>
          </a:xfrm>
        </p:spPr>
        <p:txBody>
          <a:bodyPr>
            <a:normAutofit fontScale="55000" lnSpcReduction="20000"/>
          </a:bodyPr>
          <a:lstStyle/>
          <a:p>
            <a:r>
              <a:rPr lang="en-US" sz="3000" b="1" dirty="0" smtClean="0">
                <a:solidFill>
                  <a:schemeClr val="tx2"/>
                </a:solidFill>
              </a:rPr>
              <a:t>Rules </a:t>
            </a:r>
            <a:r>
              <a:rPr lang="en-US" sz="3000" b="1" dirty="0">
                <a:solidFill>
                  <a:schemeClr val="tx2"/>
                </a:solidFill>
              </a:rPr>
              <a:t>and Guidelines for Responsive Design </a:t>
            </a:r>
            <a:r>
              <a:rPr lang="en-US" sz="3000" b="1" dirty="0" smtClean="0">
                <a:solidFill>
                  <a:schemeClr val="tx2"/>
                </a:solidFill>
              </a:rPr>
              <a:t>Testing</a:t>
            </a:r>
          </a:p>
          <a:p>
            <a:pPr marL="0" indent="0">
              <a:buNone/>
            </a:pPr>
            <a:endParaRPr lang="en-US" sz="3000" b="1" dirty="0">
              <a:solidFill>
                <a:schemeClr val="tx2"/>
              </a:solidFill>
            </a:endParaRPr>
          </a:p>
          <a:p>
            <a:pPr lvl="1"/>
            <a:r>
              <a:rPr lang="en-US" sz="3000" b="1" dirty="0" smtClean="0">
                <a:solidFill>
                  <a:schemeClr val="tx2"/>
                </a:solidFill>
              </a:rPr>
              <a:t>Text </a:t>
            </a:r>
            <a:r>
              <a:rPr lang="en-US" sz="3000" b="1" dirty="0">
                <a:solidFill>
                  <a:schemeClr val="tx2"/>
                </a:solidFill>
              </a:rPr>
              <a:t>Alignment</a:t>
            </a:r>
            <a:r>
              <a:rPr lang="en-US" sz="3000" dirty="0">
                <a:solidFill>
                  <a:schemeClr val="tx2"/>
                </a:solidFill>
              </a:rPr>
              <a:t> – Ensure that image and text are aligned perfectly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Clickable Zones</a:t>
            </a:r>
            <a:r>
              <a:rPr lang="en-US" sz="3000" dirty="0">
                <a:solidFill>
                  <a:schemeClr val="tx2"/>
                </a:solidFill>
              </a:rPr>
              <a:t> – Pay special attention to these zones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Padding</a:t>
            </a:r>
            <a:r>
              <a:rPr lang="en-US" sz="3000" dirty="0">
                <a:solidFill>
                  <a:schemeClr val="tx2"/>
                </a:solidFill>
              </a:rPr>
              <a:t> – Check for precise padding across all boundaries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Fonts</a:t>
            </a:r>
            <a:r>
              <a:rPr lang="en-US" sz="3000" dirty="0">
                <a:solidFill>
                  <a:schemeClr val="tx2"/>
                </a:solidFill>
              </a:rPr>
              <a:t> – Ensure that font size, style and color are consistently maintained across the website/application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Scrolling</a:t>
            </a:r>
            <a:r>
              <a:rPr lang="en-US" sz="3000" dirty="0">
                <a:solidFill>
                  <a:schemeClr val="tx2"/>
                </a:solidFill>
              </a:rPr>
              <a:t> – Ensure that flexible scrolling is offered to end user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Navigation</a:t>
            </a:r>
            <a:r>
              <a:rPr lang="en-US" sz="3000" dirty="0">
                <a:solidFill>
                  <a:schemeClr val="tx2"/>
                </a:solidFill>
              </a:rPr>
              <a:t> – Simplify navigation between internal web pages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Boundaries</a:t>
            </a:r>
            <a:r>
              <a:rPr lang="en-US" sz="3000" dirty="0">
                <a:solidFill>
                  <a:schemeClr val="tx2"/>
                </a:solidFill>
              </a:rPr>
              <a:t> – Make sure that text, images and frames are within the boundaries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Analytics</a:t>
            </a:r>
            <a:r>
              <a:rPr lang="en-US" sz="3000" dirty="0">
                <a:solidFill>
                  <a:schemeClr val="tx2"/>
                </a:solidFill>
              </a:rPr>
              <a:t> – Utilize </a:t>
            </a:r>
            <a:r>
              <a:rPr lang="en-US" sz="3000" dirty="0">
                <a:solidFill>
                  <a:schemeClr val="tx2"/>
                </a:solidFill>
                <a:hlinkClick r:id="rId2"/>
              </a:rPr>
              <a:t>Google analytics</a:t>
            </a:r>
            <a:r>
              <a:rPr lang="en-US" sz="3000" dirty="0">
                <a:solidFill>
                  <a:schemeClr val="tx2"/>
                </a:solidFill>
              </a:rPr>
              <a:t> to summarize the devices and browsers used by consumers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Indexing</a:t>
            </a:r>
            <a:r>
              <a:rPr lang="en-US" sz="3000" dirty="0">
                <a:solidFill>
                  <a:schemeClr val="tx2"/>
                </a:solidFill>
              </a:rPr>
              <a:t> – Ensure responsive apps are indexed by </a:t>
            </a:r>
            <a:r>
              <a:rPr lang="en-US" sz="3000" dirty="0">
                <a:solidFill>
                  <a:schemeClr val="tx2"/>
                </a:solidFill>
                <a:hlinkClick r:id="rId3"/>
              </a:rPr>
              <a:t>search engines</a:t>
            </a:r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Menus</a:t>
            </a:r>
            <a:r>
              <a:rPr lang="en-US" sz="3000" dirty="0">
                <a:solidFill>
                  <a:schemeClr val="tx2"/>
                </a:solidFill>
              </a:rPr>
              <a:t> – Navigation menus must be designed for a broad range of devices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131273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>
            <a:normAutofit/>
          </a:bodyPr>
          <a:lstStyle/>
          <a:p>
            <a:r>
              <a:rPr lang="en-US" sz="2700" b="1" dirty="0"/>
              <a:t>Tools available for Responsive Testing  </a:t>
            </a:r>
            <a:r>
              <a:rPr kumimoji="1" lang="en-GB" b="1" dirty="0">
                <a:latin typeface="Arial" charset="0"/>
              </a:rPr>
              <a:t/>
            </a:r>
            <a:br>
              <a:rPr kumimoji="1" lang="en-GB" b="1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598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Window Resizer tool (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eg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:-Chrome resizer)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Responsive Test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http://responsivetest.net/#u=http://www.zootemplate.com|1024|768|1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Responsinator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http://www.responsinator.com/)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Am I Responsive 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http://ami.responsivedesign.is/?url=http%3A%2F%2Fwww.socxo.com%2F#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Screenfly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http://quirktools.com/screenfly/#u=http%3A//www.socxo.com&amp;w=176&amp;h=220&amp;a=31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Responsimulator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(Can check responsiveness only for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ipad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iphone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http://www.responsimulator.com/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Studiopress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(http://www.studiopress.com/responsive/)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7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Which Tool to be used</a:t>
            </a:r>
            <a:r>
              <a:rPr kumimoji="1" lang="en-GB" b="1" dirty="0">
                <a:latin typeface="Arial" charset="0"/>
              </a:rPr>
              <a:t/>
            </a:r>
            <a:br>
              <a:rPr kumimoji="1" lang="en-GB" b="1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4886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mentioned tool in the previous slide all work in the same manner </a:t>
            </a:r>
            <a:r>
              <a:rPr lang="en-IN" sz="2000" dirty="0"/>
              <a:t>by just entering the URL of the site to be tested  and clicking on the submit button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On clicking the submit button the site with various viewports(Phone, tablet , desktop) are displayed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Example of tool </a:t>
            </a:r>
            <a:r>
              <a:rPr lang="en-US" sz="2000" dirty="0" err="1"/>
              <a:t>Studiopress</a:t>
            </a:r>
            <a:r>
              <a:rPr lang="en-US" sz="2000" dirty="0"/>
              <a:t> :-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785918" y="857232"/>
            <a:ext cx="1143008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0" y="1714488"/>
            <a:ext cx="571472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85918" y="1785926"/>
            <a:ext cx="571504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071934" y="1785926"/>
            <a:ext cx="642942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29520" y="1714488"/>
            <a:ext cx="571504" cy="5000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11560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Tool used </a:t>
            </a:r>
            <a:r>
              <a:rPr lang="en-US" sz="3300" b="1" dirty="0" smtClean="0"/>
              <a:t>here… </a:t>
            </a:r>
            <a:r>
              <a:rPr kumimoji="1" lang="en-GB" b="1" dirty="0">
                <a:latin typeface="Arial" charset="0"/>
              </a:rPr>
              <a:t/>
            </a:r>
            <a:br>
              <a:rPr kumimoji="1" lang="en-GB" b="1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tool used in </a:t>
            </a:r>
            <a:r>
              <a:rPr lang="en-US" sz="2000" dirty="0" err="1"/>
              <a:t>Suyati</a:t>
            </a:r>
            <a:r>
              <a:rPr lang="en-US" sz="2000" dirty="0"/>
              <a:t> is Window Resizer </a:t>
            </a:r>
            <a:r>
              <a:rPr lang="en-US" sz="2000" dirty="0" smtClean="0"/>
              <a:t>tool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Window Resizer tool  helps to do responsive testing in various viewports of different devices (</a:t>
            </a:r>
            <a:r>
              <a:rPr lang="en-US" sz="2000" dirty="0" err="1"/>
              <a:t>i.e</a:t>
            </a:r>
            <a:r>
              <a:rPr lang="en-US" sz="2000" dirty="0"/>
              <a:t> phone , tab and desktop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Window resizer(</a:t>
            </a:r>
            <a:r>
              <a:rPr lang="en-US" sz="2000" dirty="0" err="1"/>
              <a:t>eg</a:t>
            </a:r>
            <a:r>
              <a:rPr lang="en-US" sz="2000" dirty="0"/>
              <a:t>:- Chrome Resizer) is an add-on of Chrome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Once the add-on is installed an icon is created near to address bar.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5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2852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215074" y="1214422"/>
            <a:ext cx="1500198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714876" y="3000372"/>
            <a:ext cx="1143008" cy="25003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en-GB" b="1" dirty="0" smtClean="0"/>
              <a:t>Introduction to Mobile testing</a:t>
            </a:r>
            <a:endParaRPr lang="en-GB" b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Mobile </a:t>
            </a:r>
            <a:r>
              <a:rPr lang="en-GB" dirty="0" smtClean="0">
                <a:solidFill>
                  <a:schemeClr val="tx2"/>
                </a:solidFill>
              </a:rPr>
              <a:t>Testing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Native or </a:t>
            </a:r>
            <a:r>
              <a:rPr lang="en-GB" dirty="0" smtClean="0">
                <a:solidFill>
                  <a:schemeClr val="tx2"/>
                </a:solidFill>
              </a:rPr>
              <a:t>Web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Performance</a:t>
            </a:r>
          </a:p>
          <a:p>
            <a:pPr marL="0" indent="0">
              <a:buNone/>
            </a:pPr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Strategy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229600" cy="1371600"/>
          </a:xfrm>
        </p:spPr>
        <p:txBody>
          <a:bodyPr/>
          <a:lstStyle/>
          <a:p>
            <a:pPr algn="ctr"/>
            <a:r>
              <a:rPr lang="en-GB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825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5734050" cy="3429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179512" y="431320"/>
            <a:ext cx="856895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+mj-lt"/>
              </a:rPr>
              <a:t>Mobile</a:t>
            </a:r>
            <a:r>
              <a:rPr kumimoji="1" lang="en-GB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is the next dominant phase of computing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67744" y="4509120"/>
            <a:ext cx="5832648" cy="1872208"/>
          </a:xfrm>
          <a:prstGeom prst="rect">
            <a:avLst/>
          </a:prstGeom>
          <a:solidFill>
            <a:srgbClr val="F8F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Quality is critical for mobile</a:t>
            </a:r>
            <a:r>
              <a:rPr kumimoji="1" lang="en-GB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 applications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aseline="0" dirty="0">
              <a:solidFill>
                <a:schemeClr val="tx2"/>
              </a:solidFill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- It </a:t>
            </a:r>
            <a:r>
              <a:rPr kumimoji="1" lang="en-GB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is the face of the business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aseline="0" dirty="0" smtClean="0">
                <a:solidFill>
                  <a:schemeClr val="tx2"/>
                </a:solidFill>
                <a:latin typeface="+mn-lt"/>
              </a:rPr>
              <a:t>- Engage</a:t>
            </a:r>
            <a:r>
              <a:rPr lang="en-GB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 smtClean="0">
                <a:solidFill>
                  <a:schemeClr val="tx2"/>
                </a:solidFill>
                <a:latin typeface="+mn-lt"/>
              </a:rPr>
              <a:t>customer personally and drive loyalty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- User</a:t>
            </a:r>
            <a:r>
              <a:rPr kumimoji="1" lang="en-GB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kumimoji="1" lang="en-GB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experience is key to brand perception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281113"/>
            <a:ext cx="7172325" cy="42957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11560" y="332656"/>
            <a:ext cx="8136904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3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Mobile devices </a:t>
            </a:r>
            <a:r>
              <a:rPr kumimoji="1" lang="en-GB" sz="3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are …</a:t>
            </a:r>
            <a:endParaRPr kumimoji="1" lang="en-GB" sz="3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67600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Mobile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Android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iOS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Windows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Blackberry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Symbian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…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1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Mobile </a:t>
            </a:r>
            <a:r>
              <a:rPr lang="en-US" sz="2200" dirty="0" smtClean="0">
                <a:solidFill>
                  <a:schemeClr val="tx2"/>
                </a:solidFill>
              </a:rPr>
              <a:t>Web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Native </a:t>
            </a:r>
            <a:r>
              <a:rPr lang="en-US" sz="2200" dirty="0" smtClean="0">
                <a:solidFill>
                  <a:schemeClr val="tx2"/>
                </a:solidFill>
              </a:rPr>
              <a:t>App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Hybrid </a:t>
            </a:r>
            <a:r>
              <a:rPr lang="en-US" sz="2200" dirty="0">
                <a:solidFill>
                  <a:schemeClr val="tx2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8086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Mobile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598640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Web apps are not real applications; they are actually websites that open in your smartphone with the help of a web browser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Benefits</a:t>
            </a:r>
            <a:r>
              <a:rPr lang="en-US" sz="2000" dirty="0">
                <a:solidFill>
                  <a:schemeClr val="tx2"/>
                </a:solidFill>
              </a:rPr>
              <a:t> 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Easy access.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Easy </a:t>
            </a:r>
            <a:r>
              <a:rPr lang="en-US" sz="2000" dirty="0" smtClean="0">
                <a:solidFill>
                  <a:schemeClr val="tx2"/>
                </a:solidFill>
              </a:rPr>
              <a:t>Development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Easy update − Just update in one location and all the users automatically have access to the latest version of the site.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No installation </a:t>
            </a:r>
            <a:r>
              <a:rPr lang="en-US" sz="2000" dirty="0" smtClean="0">
                <a:solidFill>
                  <a:schemeClr val="tx2"/>
                </a:solidFill>
              </a:rPr>
              <a:t>required</a:t>
            </a:r>
          </a:p>
          <a:p>
            <a:pPr marL="365760" lvl="1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Downside 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Some websites </a:t>
            </a:r>
            <a:r>
              <a:rPr lang="en-US" sz="2000" dirty="0">
                <a:solidFill>
                  <a:schemeClr val="tx2"/>
                </a:solidFill>
              </a:rPr>
              <a:t>cannot use some of the </a:t>
            </a:r>
            <a:r>
              <a:rPr lang="en-US" sz="2000" dirty="0" smtClean="0">
                <a:solidFill>
                  <a:schemeClr val="tx2"/>
                </a:solidFill>
              </a:rPr>
              <a:t>features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599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Autofit/>
          </a:bodyPr>
          <a:lstStyle/>
          <a:p>
            <a:r>
              <a:rPr lang="en-US" dirty="0" smtClean="0"/>
              <a:t>Native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742656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A native app is developed specifically for one platform. It can be installed through an application store (such as Google Play Store or Apple’s App Store</a:t>
            </a:r>
            <a:r>
              <a:rPr lang="en-US" sz="1700" dirty="0" smtClean="0">
                <a:solidFill>
                  <a:schemeClr val="tx2"/>
                </a:solidFill>
              </a:rPr>
              <a:t>).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Example</a:t>
            </a:r>
            <a:r>
              <a:rPr lang="en-US" sz="1700" dirty="0">
                <a:solidFill>
                  <a:schemeClr val="tx2"/>
                </a:solidFill>
              </a:rPr>
              <a:t> − </a:t>
            </a:r>
            <a:r>
              <a:rPr lang="en-US" sz="1700" dirty="0" err="1">
                <a:solidFill>
                  <a:schemeClr val="tx2"/>
                </a:solidFill>
              </a:rPr>
              <a:t>Whatsapp</a:t>
            </a:r>
            <a:r>
              <a:rPr lang="en-US" sz="1700" dirty="0">
                <a:solidFill>
                  <a:schemeClr val="tx2"/>
                </a:solidFill>
              </a:rPr>
              <a:t>, Facebook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1700" dirty="0" smtClean="0">
              <a:solidFill>
                <a:schemeClr val="tx2"/>
              </a:solidFill>
            </a:endParaRPr>
          </a:p>
          <a:p>
            <a:r>
              <a:rPr lang="en-US" sz="1700" b="1" dirty="0">
                <a:solidFill>
                  <a:schemeClr val="tx2"/>
                </a:solidFill>
              </a:rPr>
              <a:t>Benefits</a:t>
            </a:r>
            <a:r>
              <a:rPr lang="en-US" sz="1700" dirty="0">
                <a:solidFill>
                  <a:schemeClr val="tx2"/>
                </a:solidFill>
              </a:rPr>
              <a:t> </a:t>
            </a:r>
            <a:endParaRPr lang="en-US" sz="1700" dirty="0" smtClean="0">
              <a:solidFill>
                <a:schemeClr val="tx2"/>
              </a:solidFill>
            </a:endParaRP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Native Apps live on the device and are accessed through icons on the device home screen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They can take full advantage of all the device features − they can use the camera, the GPS, the accelerometer, the compass, the list of contacts, and so on. </a:t>
            </a:r>
            <a:endParaRPr lang="en-US" sz="1700" dirty="0" smtClean="0">
              <a:solidFill>
                <a:schemeClr val="tx2"/>
              </a:solidFill>
            </a:endParaRP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Native Apps maintain UI design of each operating system, thus they offer the best user </a:t>
            </a:r>
            <a:r>
              <a:rPr lang="en-US" sz="1700" dirty="0" smtClean="0">
                <a:solidFill>
                  <a:schemeClr val="tx2"/>
                </a:solidFill>
              </a:rPr>
              <a:t>experience</a:t>
            </a:r>
          </a:p>
          <a:p>
            <a:pPr lvl="1"/>
            <a:endParaRPr lang="en-US" sz="1700" dirty="0" smtClean="0">
              <a:solidFill>
                <a:schemeClr val="tx2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1700" b="1" dirty="0" smtClean="0">
                <a:solidFill>
                  <a:schemeClr val="tx2"/>
                </a:solidFill>
              </a:rPr>
              <a:t>Downside</a:t>
            </a:r>
            <a:r>
              <a:rPr lang="en-US" sz="1700" b="1" dirty="0">
                <a:solidFill>
                  <a:schemeClr val="tx2"/>
                </a:solidFill>
              </a:rPr>
              <a:t> </a:t>
            </a:r>
            <a:endParaRPr lang="en-US" sz="1700" b="1" dirty="0" smtClean="0">
              <a:solidFill>
                <a:schemeClr val="tx2"/>
              </a:solidFill>
            </a:endParaRPr>
          </a:p>
          <a:p>
            <a:pPr marL="742950" lvl="2" indent="-342900">
              <a:buSzPct val="75000"/>
            </a:pPr>
            <a:r>
              <a:rPr lang="en-US" sz="1700" dirty="0">
                <a:solidFill>
                  <a:schemeClr val="tx2"/>
                </a:solidFill>
              </a:rPr>
              <a:t>High cost for building the app : Native apps developed for one platform will not run on another platform. An App built for Android will not run on iOS.</a:t>
            </a:r>
            <a:endParaRPr lang="en-U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Hybrid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59864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Hybrid Apps are a way to expose content from existing websites in App format. They can be well described as a mixture of Web App and Native App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Example</a:t>
            </a:r>
            <a:r>
              <a:rPr lang="en-US" sz="1800" dirty="0">
                <a:solidFill>
                  <a:schemeClr val="tx2"/>
                </a:solidFill>
              </a:rPr>
              <a:t> − Instagram, Wikipedia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Benefits</a:t>
            </a:r>
            <a:r>
              <a:rPr lang="en-US" sz="1800" dirty="0">
                <a:solidFill>
                  <a:schemeClr val="tx2"/>
                </a:solidFill>
              </a:rPr>
              <a:t> −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Developing a Hybrid App is cheaper than developing a Native App. It can be built for cross-platforms, i.e., reduced cost for App development.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Maintenance is simple, as there are not many versions to be maintained.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It can take advantage of a few features available in the device.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It can be found in the App Store, which makes the distribution easy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Downside</a:t>
            </a:r>
            <a:r>
              <a:rPr lang="en-US" sz="1800" dirty="0">
                <a:solidFill>
                  <a:schemeClr val="tx2"/>
                </a:solidFill>
              </a:rPr>
              <a:t> −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Graphics are less accustomed with the operating system as compared to Native Apps.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Hybrid Apps are slower than Native Apps.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96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895</TotalTime>
  <Words>608</Words>
  <Application>Microsoft Office PowerPoint</Application>
  <PresentationFormat>On-screen Show (4:3)</PresentationFormat>
  <Paragraphs>144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Mobile &amp; Responsive Testing</vt:lpstr>
      <vt:lpstr>Introduction to Mobile testing</vt:lpstr>
      <vt:lpstr>PowerPoint Presentation</vt:lpstr>
      <vt:lpstr>PowerPoint Presentation</vt:lpstr>
      <vt:lpstr>Mobile Operating Systems</vt:lpstr>
      <vt:lpstr>Mobile Applications</vt:lpstr>
      <vt:lpstr>Mobile Web</vt:lpstr>
      <vt:lpstr>Native App</vt:lpstr>
      <vt:lpstr>Hybrid App</vt:lpstr>
      <vt:lpstr>Mobile Testing - Application </vt:lpstr>
      <vt:lpstr>Mobile Testing - UI </vt:lpstr>
      <vt:lpstr>Responsive Testing</vt:lpstr>
      <vt:lpstr>Why is responsive testing necessary  </vt:lpstr>
      <vt:lpstr>PowerPoint Presentation</vt:lpstr>
      <vt:lpstr>Tools available for Responsive Testing   </vt:lpstr>
      <vt:lpstr>Which Tool to be used </vt:lpstr>
      <vt:lpstr>PowerPoint Presentation</vt:lpstr>
      <vt:lpstr>Tool used here…  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Proposal  for Project Name</dc:title>
  <dc:creator>Jia</dc:creator>
  <cp:lastModifiedBy>Maria Abraham</cp:lastModifiedBy>
  <cp:revision>52</cp:revision>
  <cp:lastPrinted>1601-01-01T00:00:00Z</cp:lastPrinted>
  <dcterms:created xsi:type="dcterms:W3CDTF">2014-07-15T17:41:10Z</dcterms:created>
  <dcterms:modified xsi:type="dcterms:W3CDTF">2017-07-06T07:00:58Z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TC010706081033</vt:lpwstr>
  </property>
</Properties>
</file>