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58" r:id="rId4"/>
    <p:sldId id="259" r:id="rId5"/>
    <p:sldId id="292" r:id="rId6"/>
    <p:sldId id="284" r:id="rId7"/>
    <p:sldId id="285" r:id="rId8"/>
    <p:sldId id="286" r:id="rId9"/>
    <p:sldId id="287" r:id="rId10"/>
    <p:sldId id="288" r:id="rId11"/>
    <p:sldId id="289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278" r:id="rId20"/>
    <p:sldId id="277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37" autoAdjust="0"/>
  </p:normalViewPr>
  <p:slideViewPr>
    <p:cSldViewPr>
      <p:cViewPr varScale="1">
        <p:scale>
          <a:sx n="122" d="100"/>
          <a:sy n="122" d="100"/>
        </p:scale>
        <p:origin x="47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91B-38FF-48B4-ADB8-A1ABBD7D2707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C863-DDE9-4B8A-B944-3DF7622EAC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8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91B-38FF-48B4-ADB8-A1ABBD7D2707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C863-DDE9-4B8A-B944-3DF7622EAC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91B-38FF-48B4-ADB8-A1ABBD7D2707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C863-DDE9-4B8A-B944-3DF7622EAC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4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91B-38FF-48B4-ADB8-A1ABBD7D2707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C863-DDE9-4B8A-B944-3DF7622EAC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0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91B-38FF-48B4-ADB8-A1ABBD7D2707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C863-DDE9-4B8A-B944-3DF7622EAC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0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91B-38FF-48B4-ADB8-A1ABBD7D2707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C863-DDE9-4B8A-B944-3DF7622EAC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91B-38FF-48B4-ADB8-A1ABBD7D2707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C863-DDE9-4B8A-B944-3DF7622EAC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4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91B-38FF-48B4-ADB8-A1ABBD7D2707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C863-DDE9-4B8A-B944-3DF7622EAC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9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91B-38FF-48B4-ADB8-A1ABBD7D2707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C863-DDE9-4B8A-B944-3DF7622EAC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2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91B-38FF-48B4-ADB8-A1ABBD7D2707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C863-DDE9-4B8A-B944-3DF7622EAC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8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91B-38FF-48B4-ADB8-A1ABBD7D2707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C863-DDE9-4B8A-B944-3DF7622EAC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6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7491B-38FF-48B4-ADB8-A1ABBD7D2707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C863-DDE9-4B8A-B944-3DF7622EAC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195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Automation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increase in the number of </a:t>
            </a:r>
            <a:r>
              <a:rPr lang="en-US" dirty="0" smtClean="0"/>
              <a:t>requirements, will become complexity for the tester to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2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 pitchFamily="34" charset="0"/>
              </a:rPr>
              <a:t>Types of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>
              <a:latin typeface="Raleway" pitchFamily="34" charset="0"/>
            </a:endParaRP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b="1" dirty="0" smtClean="0">
                <a:latin typeface="Raleway" pitchFamily="34" charset="0"/>
              </a:rPr>
              <a:t>Functional</a:t>
            </a:r>
            <a:r>
              <a:rPr lang="en-US" dirty="0" smtClean="0">
                <a:latin typeface="Raleway" pitchFamily="34" charset="0"/>
              </a:rPr>
              <a:t> – Selenium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Raleway" pitchFamily="34" charset="0"/>
              </a:rPr>
              <a:t>It is a way of </a:t>
            </a:r>
            <a:r>
              <a:rPr lang="en-US" b="1" dirty="0">
                <a:latin typeface="+mj-lt"/>
              </a:rPr>
              <a:t>checking</a:t>
            </a:r>
            <a:r>
              <a:rPr lang="en-US" dirty="0">
                <a:latin typeface="Raleway" pitchFamily="34" charset="0"/>
              </a:rPr>
              <a:t> software to ensure that it has all the required functionality that's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Raleway" pitchFamily="34" charset="0"/>
              </a:rPr>
              <a:t>specified within its functional requirements</a:t>
            </a:r>
            <a:r>
              <a:rPr lang="en-US" dirty="0" smtClean="0">
                <a:latin typeface="Raleway" pitchFamily="34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Raleway" pitchFamily="34" charset="0"/>
              </a:rPr>
              <a:t>2. </a:t>
            </a:r>
            <a:r>
              <a:rPr lang="en-US" dirty="0" smtClean="0">
                <a:latin typeface="Raleway" pitchFamily="34" charset="0"/>
              </a:rPr>
              <a:t>   </a:t>
            </a:r>
            <a:r>
              <a:rPr lang="en-US" b="1" dirty="0" smtClean="0">
                <a:latin typeface="Raleway" pitchFamily="34" charset="0"/>
              </a:rPr>
              <a:t>Non </a:t>
            </a:r>
            <a:r>
              <a:rPr lang="en-US" b="1" dirty="0">
                <a:latin typeface="Raleway" pitchFamily="34" charset="0"/>
              </a:rPr>
              <a:t>Functional</a:t>
            </a:r>
            <a:r>
              <a:rPr lang="en-US" dirty="0">
                <a:latin typeface="Raleway" pitchFamily="34" charset="0"/>
              </a:rPr>
              <a:t> – </a:t>
            </a:r>
            <a:r>
              <a:rPr lang="en-US" dirty="0" smtClean="0">
                <a:latin typeface="Raleway" pitchFamily="34" charset="0"/>
              </a:rPr>
              <a:t>JMeter</a:t>
            </a:r>
            <a:endParaRPr lang="en-US" dirty="0">
              <a:latin typeface="Raleway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Raleway" pitchFamily="34" charset="0"/>
              </a:rPr>
              <a:t>testing the software application for its non-functional requirements.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Raleway" pitchFamily="34" charset="0"/>
              </a:rPr>
              <a:t>the way a system operates, rather than specific </a:t>
            </a:r>
            <a:r>
              <a:rPr lang="en-US" dirty="0" smtClean="0">
                <a:latin typeface="Raleway" pitchFamily="34" charset="0"/>
              </a:rPr>
              <a:t>behaviors </a:t>
            </a:r>
            <a:r>
              <a:rPr lang="en-US" dirty="0">
                <a:latin typeface="Raleway" pitchFamily="34" charset="0"/>
              </a:rPr>
              <a:t>of that system.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Raleway" pitchFamily="34" charset="0"/>
              </a:rPr>
              <a:t>This is contrast to functional testing, which tests against 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53453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195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SELENIUM WEBDRIVER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90550"/>
            <a:ext cx="6400800" cy="613171"/>
          </a:xfrm>
        </p:spPr>
        <p:txBody>
          <a:bodyPr>
            <a:normAutofit/>
          </a:bodyPr>
          <a:lstStyle/>
          <a:p>
            <a:r>
              <a:rPr lang="en-US" sz="2000" b="1" i="1" dirty="0"/>
              <a:t>L</a:t>
            </a:r>
            <a:r>
              <a:rPr lang="en-US" sz="2000" b="1" i="1" dirty="0" smtClean="0"/>
              <a:t>anguages </a:t>
            </a:r>
            <a:r>
              <a:rPr lang="en-US" sz="2000" b="1" i="1" dirty="0"/>
              <a:t>supported by Selenium </a:t>
            </a:r>
            <a:r>
              <a:rPr lang="en-US" sz="2000" b="1" i="1" dirty="0" err="1" smtClean="0"/>
              <a:t>Webdriver</a:t>
            </a:r>
            <a:r>
              <a:rPr lang="en-US" sz="2000" b="1" i="1" dirty="0" smtClean="0"/>
              <a:t> </a:t>
            </a:r>
            <a:r>
              <a:rPr lang="en-US" sz="2000" b="1" i="1" dirty="0"/>
              <a:t>are</a:t>
            </a:r>
            <a:r>
              <a:rPr lang="en-US" sz="2000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439"/>
            <a:ext cx="6019801" cy="3129831"/>
          </a:xfrm>
        </p:spPr>
        <p:txBody>
          <a:bodyPr>
            <a:normAutofit/>
          </a:bodyPr>
          <a:lstStyle/>
          <a:p>
            <a:pPr lvl="0"/>
            <a:r>
              <a:rPr lang="en-IN" sz="2000" dirty="0"/>
              <a:t>C</a:t>
            </a:r>
            <a:r>
              <a:rPr lang="en-IN" sz="2000" dirty="0" smtClean="0"/>
              <a:t>#</a:t>
            </a:r>
            <a:endParaRPr lang="en-US" sz="2000" dirty="0" smtClean="0"/>
          </a:p>
          <a:p>
            <a:pPr lvl="0"/>
            <a:r>
              <a:rPr lang="en-IN" sz="2000" dirty="0" smtClean="0"/>
              <a:t>Java</a:t>
            </a:r>
            <a:endParaRPr lang="en-US" sz="2000" dirty="0"/>
          </a:p>
          <a:p>
            <a:pPr lvl="0"/>
            <a:r>
              <a:rPr lang="en-IN" sz="2000" dirty="0"/>
              <a:t> </a:t>
            </a:r>
            <a:r>
              <a:rPr lang="en-IN" sz="2000" dirty="0" smtClean="0"/>
              <a:t>Python</a:t>
            </a:r>
            <a:endParaRPr lang="en-US" sz="2000" dirty="0"/>
          </a:p>
          <a:p>
            <a:pPr lvl="0"/>
            <a:r>
              <a:rPr lang="en-IN" sz="2000" dirty="0"/>
              <a:t>Ruby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74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90550"/>
            <a:ext cx="6400800" cy="613171"/>
          </a:xfrm>
        </p:spPr>
        <p:txBody>
          <a:bodyPr>
            <a:normAutofit/>
          </a:bodyPr>
          <a:lstStyle/>
          <a:p>
            <a:r>
              <a:rPr lang="en-IN" sz="2000" b="1" i="1" dirty="0"/>
              <a:t>Web driver Supported Browsers  are: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439"/>
            <a:ext cx="6019801" cy="3129831"/>
          </a:xfrm>
        </p:spPr>
        <p:txBody>
          <a:bodyPr>
            <a:normAutofit/>
          </a:bodyPr>
          <a:lstStyle/>
          <a:p>
            <a:pPr lvl="0"/>
            <a:r>
              <a:rPr lang="en-IN" sz="2000" dirty="0" smtClean="0"/>
              <a:t>Firefox</a:t>
            </a:r>
            <a:endParaRPr lang="en-US" sz="2000" dirty="0"/>
          </a:p>
          <a:p>
            <a:pPr lvl="0"/>
            <a:r>
              <a:rPr lang="en-IN" sz="2000" dirty="0" smtClean="0"/>
              <a:t>IE</a:t>
            </a:r>
            <a:endParaRPr lang="en-US" sz="2000" dirty="0"/>
          </a:p>
          <a:p>
            <a:pPr lvl="0"/>
            <a:r>
              <a:rPr lang="en-IN" sz="2000" dirty="0" smtClean="0"/>
              <a:t>Chrome</a:t>
            </a:r>
            <a:endParaRPr lang="en-US" sz="2000" dirty="0"/>
          </a:p>
          <a:p>
            <a:pPr lvl="0"/>
            <a:r>
              <a:rPr lang="en-IN" sz="2000" dirty="0"/>
              <a:t>Opera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14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90550"/>
            <a:ext cx="6400800" cy="613171"/>
          </a:xfrm>
        </p:spPr>
        <p:txBody>
          <a:bodyPr>
            <a:normAutofit fontScale="90000"/>
          </a:bodyPr>
          <a:lstStyle/>
          <a:p>
            <a:r>
              <a:rPr lang="en-IN" sz="2000" b="1" i="1" dirty="0"/>
              <a:t/>
            </a:r>
            <a:br>
              <a:rPr lang="en-IN" sz="2000" b="1" i="1" dirty="0"/>
            </a:br>
            <a:r>
              <a:rPr lang="en-IN" sz="2000" b="1" i="1" dirty="0" smtClean="0"/>
              <a:t>1. Element </a:t>
            </a:r>
            <a:r>
              <a:rPr lang="en-IN" sz="2200" b="1" i="1" dirty="0"/>
              <a:t>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439"/>
            <a:ext cx="6019801" cy="3129831"/>
          </a:xfrm>
        </p:spPr>
        <p:txBody>
          <a:bodyPr>
            <a:normAutofit/>
          </a:bodyPr>
          <a:lstStyle/>
          <a:p>
            <a:pPr lvl="0"/>
            <a:r>
              <a:rPr lang="en-IN" sz="2000" dirty="0"/>
              <a:t>Id</a:t>
            </a:r>
            <a:endParaRPr lang="en-US" sz="2000" dirty="0"/>
          </a:p>
          <a:p>
            <a:pPr lvl="0"/>
            <a:r>
              <a:rPr lang="en-IN" sz="2000" dirty="0"/>
              <a:t>Name</a:t>
            </a:r>
            <a:endParaRPr lang="en-US" sz="2000" dirty="0"/>
          </a:p>
          <a:p>
            <a:pPr lvl="0"/>
            <a:r>
              <a:rPr lang="en-IN" sz="2000" dirty="0"/>
              <a:t>x-path</a:t>
            </a:r>
            <a:endParaRPr lang="en-US" sz="2000" dirty="0"/>
          </a:p>
          <a:p>
            <a:pPr lvl="0"/>
            <a:r>
              <a:rPr lang="en-IN" sz="2000" dirty="0" smtClean="0"/>
              <a:t>Link </a:t>
            </a:r>
            <a:r>
              <a:rPr lang="en-IN" sz="2000" dirty="0"/>
              <a:t>text</a:t>
            </a:r>
            <a:endParaRPr lang="en-US" sz="2000" dirty="0"/>
          </a:p>
          <a:p>
            <a:pPr lvl="0"/>
            <a:r>
              <a:rPr lang="en-IN" sz="2000" dirty="0"/>
              <a:t>Partial link text</a:t>
            </a:r>
            <a:endParaRPr lang="en-US" sz="2000" dirty="0"/>
          </a:p>
          <a:p>
            <a:pPr lvl="0"/>
            <a:r>
              <a:rPr lang="en-IN" sz="2000" dirty="0" smtClean="0"/>
              <a:t>Tag name</a:t>
            </a:r>
          </a:p>
          <a:p>
            <a:r>
              <a:rPr lang="en-IN" sz="2000" dirty="0" err="1"/>
              <a:t>Css</a:t>
            </a:r>
            <a:r>
              <a:rPr lang="en-IN" sz="2000" dirty="0"/>
              <a:t> </a:t>
            </a:r>
            <a:r>
              <a:rPr lang="en-IN" sz="2000" dirty="0" smtClean="0"/>
              <a:t>selector</a:t>
            </a:r>
          </a:p>
          <a:p>
            <a:r>
              <a:rPr lang="en-IN" sz="2000" dirty="0"/>
              <a:t>Class </a:t>
            </a:r>
            <a:r>
              <a:rPr lang="en-IN" sz="2000" dirty="0" smtClean="0"/>
              <a:t>name</a:t>
            </a:r>
            <a:endParaRPr lang="en-US" sz="2000" dirty="0"/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24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90550"/>
            <a:ext cx="6400800" cy="613171"/>
          </a:xfrm>
        </p:spPr>
        <p:txBody>
          <a:bodyPr>
            <a:normAutofit fontScale="90000"/>
          </a:bodyPr>
          <a:lstStyle/>
          <a:p>
            <a:r>
              <a:rPr lang="en-IN" sz="2000" b="1" i="1" dirty="0"/>
              <a:t/>
            </a:r>
            <a:br>
              <a:rPr lang="en-IN" sz="2000" b="1" i="1" dirty="0"/>
            </a:br>
            <a:r>
              <a:rPr lang="en-IN" sz="2200" b="1" dirty="0"/>
              <a:t>2.Action on the basic elements</a:t>
            </a:r>
            <a:endParaRPr lang="en-US" sz="2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133600" y="1428753"/>
          <a:ext cx="2444750" cy="253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3780"/>
                <a:gridCol w="1410970"/>
              </a:tblGrid>
              <a:tr h="282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Element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2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Textbox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sendKeys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2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Link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click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2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Button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click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2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Image link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click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2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Text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sendKeys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2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Checkbox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click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2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Radio Button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click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2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0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200" b="1" i="1" dirty="0"/>
              <a:t>Handling  drop downs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Raleway" pitchFamily="34" charset="0"/>
              </a:rPr>
              <a:t>Selection class is used to handle </a:t>
            </a:r>
            <a:r>
              <a:rPr lang="en-US" sz="1800" dirty="0" err="1" smtClean="0">
                <a:latin typeface="Raleway" pitchFamily="34" charset="0"/>
              </a:rPr>
              <a:t>dropwdown</a:t>
            </a:r>
            <a:endParaRPr lang="en-US" sz="1800" dirty="0" smtClean="0">
              <a:latin typeface="Raleway" pitchFamily="34" charset="0"/>
            </a:endParaRPr>
          </a:p>
          <a:p>
            <a:pPr marL="0" indent="0">
              <a:buNone/>
            </a:pPr>
            <a:endParaRPr lang="en-US" sz="1800" dirty="0">
              <a:latin typeface="Raleway" pitchFamily="34" charset="0"/>
            </a:endParaRPr>
          </a:p>
          <a:p>
            <a:pPr lvl="0"/>
            <a:r>
              <a:rPr lang="en-IN" sz="2000" i="1" dirty="0" err="1"/>
              <a:t>selectByIndex</a:t>
            </a:r>
            <a:r>
              <a:rPr lang="en-IN" sz="2000" i="1" dirty="0"/>
              <a:t>(</a:t>
            </a:r>
            <a:r>
              <a:rPr lang="en-IN" sz="2000" i="1" dirty="0" err="1"/>
              <a:t>int</a:t>
            </a:r>
            <a:r>
              <a:rPr lang="en-IN" sz="2000" i="1" dirty="0"/>
              <a:t> index</a:t>
            </a:r>
            <a:r>
              <a:rPr lang="en-IN" sz="2000" i="1" dirty="0" smtClean="0"/>
              <a:t>)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IN" sz="2000" i="1" dirty="0" err="1"/>
              <a:t>selectByValue</a:t>
            </a:r>
            <a:r>
              <a:rPr lang="en-IN" sz="2000" i="1" dirty="0"/>
              <a:t>(String value</a:t>
            </a:r>
            <a:r>
              <a:rPr lang="en-IN" sz="2000" i="1" dirty="0" smtClean="0"/>
              <a:t>)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IN" sz="2000" i="1" dirty="0" err="1"/>
              <a:t>selectByVisibleText</a:t>
            </a:r>
            <a:r>
              <a:rPr lang="en-IN" sz="2000" i="1" dirty="0"/>
              <a:t>(</a:t>
            </a:r>
            <a:r>
              <a:rPr lang="en-IN" sz="2000" i="1" dirty="0" err="1"/>
              <a:t>java.lang.String</a:t>
            </a:r>
            <a:r>
              <a:rPr lang="en-IN" sz="2000" i="1" dirty="0"/>
              <a:t> text)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7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b="1" i="1" dirty="0" smtClean="0"/>
              <a:t>Mouse </a:t>
            </a:r>
            <a:r>
              <a:rPr lang="en-US" sz="2200" b="1" i="1" dirty="0"/>
              <a:t>and Keyboard Action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Raleway" pitchFamily="34" charset="0"/>
              </a:rPr>
              <a:t>Action class is used to handle keyboard and mouse action</a:t>
            </a:r>
          </a:p>
          <a:p>
            <a:pPr marL="0" indent="0">
              <a:buNone/>
            </a:pPr>
            <a:endParaRPr lang="en-US" sz="1800" dirty="0" smtClean="0">
              <a:latin typeface="Raleway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Raleway" pitchFamily="34" charset="0"/>
              </a:rPr>
              <a:t>Sample commands are </a:t>
            </a:r>
          </a:p>
          <a:p>
            <a:pPr marL="457200" indent="-457200">
              <a:buAutoNum type="arabicPeriod"/>
            </a:pPr>
            <a:r>
              <a:rPr lang="en-IN" sz="2000" i="1" dirty="0" err="1" smtClean="0"/>
              <a:t>doubleClick</a:t>
            </a:r>
            <a:r>
              <a:rPr lang="en-IN" sz="2000" i="1" dirty="0" smtClean="0"/>
              <a:t>().</a:t>
            </a:r>
          </a:p>
          <a:p>
            <a:pPr marL="457200" indent="-457200">
              <a:buAutoNum type="arabicPeriod"/>
            </a:pPr>
            <a:r>
              <a:rPr lang="en-IN" sz="2000" i="1" dirty="0" err="1"/>
              <a:t>moveToElement</a:t>
            </a:r>
            <a:r>
              <a:rPr lang="en-IN" sz="2000" i="1" dirty="0"/>
              <a:t>(</a:t>
            </a:r>
            <a:r>
              <a:rPr lang="en-IN" sz="2000" i="1" dirty="0" err="1"/>
              <a:t>WebElement</a:t>
            </a:r>
            <a:r>
              <a:rPr lang="en-IN" sz="2000" i="1" dirty="0"/>
              <a:t> </a:t>
            </a:r>
            <a:r>
              <a:rPr lang="en-IN" sz="2000" i="1" dirty="0" err="1"/>
              <a:t>toElement</a:t>
            </a:r>
            <a:r>
              <a:rPr lang="en-IN" sz="2000" i="1" dirty="0"/>
              <a:t>) </a:t>
            </a:r>
            <a:endParaRPr lang="en-IN" sz="2000" i="1" dirty="0" smtClean="0"/>
          </a:p>
          <a:p>
            <a:pPr marL="457200" indent="-457200">
              <a:buAutoNum type="arabicPeriod"/>
            </a:pPr>
            <a:r>
              <a:rPr lang="en-IN" sz="2000" i="1" dirty="0" err="1"/>
              <a:t>sendKeys</a:t>
            </a:r>
            <a:r>
              <a:rPr lang="en-IN" sz="2000" i="1" dirty="0"/>
              <a:t>(</a:t>
            </a:r>
            <a:r>
              <a:rPr lang="en-IN" sz="2000" i="1" dirty="0" err="1"/>
              <a:t>java.lang.CharSequence</a:t>
            </a:r>
            <a:r>
              <a:rPr lang="en-IN" sz="2000" i="1" dirty="0"/>
              <a:t>... </a:t>
            </a:r>
            <a:r>
              <a:rPr lang="en-IN" sz="2000" i="1" dirty="0" err="1"/>
              <a:t>keysToSend</a:t>
            </a:r>
            <a:r>
              <a:rPr lang="en-IN" sz="2000" i="1" dirty="0"/>
              <a:t>) </a:t>
            </a:r>
            <a:endParaRPr lang="en-US" sz="2000" dirty="0">
              <a:latin typeface="Raleway" pitchFamily="34" charset="0"/>
            </a:endParaRPr>
          </a:p>
          <a:p>
            <a:pPr marL="0" indent="0">
              <a:buNone/>
            </a:pPr>
            <a:endParaRPr lang="en-US" sz="2000" dirty="0"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pa.fotolog.com/photo/42/54/76/slideshopcom/13657677568811_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16139"/>
            <a:ext cx="7086600" cy="45226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285750"/>
            <a:ext cx="3886200" cy="14478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>
                <a:latin typeface="Algerian" panose="04020705040A02060702" pitchFamily="82" charset="0"/>
                <a:ea typeface="+mj-ea"/>
                <a:cs typeface="+mj-cs"/>
              </a:defRPr>
            </a:lvl1pPr>
          </a:lstStyle>
          <a:p>
            <a:r>
              <a:rPr lang="en-US" dirty="0"/>
              <a:t>ANY </a:t>
            </a:r>
            <a:endParaRPr lang="en-US" dirty="0" smtClean="0"/>
          </a:p>
          <a:p>
            <a:r>
              <a:rPr lang="en-US" sz="2400" dirty="0" smtClean="0"/>
              <a:t>QUESTIONS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90550"/>
            <a:ext cx="2590800" cy="613171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lgerian" panose="04020705040A02060702" pitchFamily="82" charset="0"/>
              </a:rPr>
              <a:t>AGENDA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439"/>
            <a:ext cx="6019801" cy="31298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What is Automation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Why Automation is needed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Advantages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Disadvantages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Demo on Selenium </a:t>
            </a:r>
            <a:r>
              <a:rPr lang="en-US" sz="2800" dirty="0" err="1" smtClean="0">
                <a:latin typeface="+mj-lt"/>
              </a:rPr>
              <a:t>webdriver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492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ediastorage.bauermedia.co.uk/f3/8a535/fab4b/e1a58/10026/3cc96/09623/thankyou_big_608x376.jpg?1368703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09053"/>
            <a:ext cx="5943600" cy="367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ktron.com/assets/0/75/257/258/ab6f1306-6d32-4667-a2ee-0a700d12d2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046" y="285750"/>
            <a:ext cx="2211754" cy="13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5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90600" y="1219906"/>
            <a:ext cx="6400800" cy="8572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Raleway" pitchFamily="34" charset="0"/>
              </a:rPr>
              <a:t> Types of Automation</a:t>
            </a:r>
          </a:p>
          <a:p>
            <a:pPr algn="l">
              <a:lnSpc>
                <a:spcPct val="170000"/>
              </a:lnSpc>
            </a:pPr>
            <a:endParaRPr lang="en-US" sz="2800" dirty="0">
              <a:latin typeface="Raleway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2800" dirty="0" smtClean="0">
                <a:latin typeface="Raleway" pitchFamily="34" charset="0"/>
              </a:rPr>
              <a:t>1. Functional - Selenium</a:t>
            </a:r>
          </a:p>
          <a:p>
            <a:pPr algn="l">
              <a:lnSpc>
                <a:spcPct val="170000"/>
              </a:lnSpc>
            </a:pPr>
            <a:r>
              <a:rPr lang="en-US" sz="2800" dirty="0" smtClean="0">
                <a:latin typeface="Raleway" pitchFamily="34" charset="0"/>
              </a:rPr>
              <a:t>2. Non Functional - JMeter</a:t>
            </a:r>
          </a:p>
          <a:p>
            <a:pPr algn="l">
              <a:lnSpc>
                <a:spcPct val="170000"/>
              </a:lnSpc>
            </a:pPr>
            <a:endParaRPr lang="en-US" sz="2800" dirty="0"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00" y="924163"/>
            <a:ext cx="4953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Raleway" pitchFamily="34" charset="0"/>
                <a:ea typeface="+mj-ea"/>
                <a:cs typeface="+mj-cs"/>
              </a:rPr>
              <a:t>What is Automation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Raleway" pitchFamily="34" charset="0"/>
                <a:ea typeface="+mj-ea"/>
                <a:cs typeface="+mj-cs"/>
              </a:rPr>
              <a:t>Using </a:t>
            </a:r>
            <a:r>
              <a:rPr lang="en-US" sz="2000" dirty="0">
                <a:latin typeface="Raleway" pitchFamily="34" charset="0"/>
                <a:ea typeface="+mj-ea"/>
                <a:cs typeface="+mj-cs"/>
              </a:rPr>
              <a:t>an automation tool to execute </a:t>
            </a:r>
            <a:r>
              <a:rPr lang="en-US" sz="2000" dirty="0" smtClean="0">
                <a:latin typeface="Raleway" pitchFamily="34" charset="0"/>
                <a:ea typeface="+mj-ea"/>
                <a:cs typeface="+mj-cs"/>
              </a:rPr>
              <a:t>the  </a:t>
            </a:r>
            <a:r>
              <a:rPr lang="en-US" sz="2000" dirty="0">
                <a:latin typeface="Raleway" pitchFamily="34" charset="0"/>
                <a:ea typeface="+mj-ea"/>
                <a:cs typeface="+mj-cs"/>
              </a:rPr>
              <a:t>test case. without human intervention.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Raleway" pitchFamily="34" charset="0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Monotype Corsiva" panose="03010101010201010101" pitchFamily="66" charset="0"/>
                <a:ea typeface="+mj-ea"/>
                <a:cs typeface="+mj-cs"/>
              </a:rPr>
              <a:t>Usually  Manual </a:t>
            </a:r>
            <a:r>
              <a:rPr lang="en-US" sz="2000" dirty="0">
                <a:latin typeface="Monotype Corsiva" panose="03010101010201010101" pitchFamily="66" charset="0"/>
                <a:ea typeface="+mj-ea"/>
                <a:cs typeface="+mj-cs"/>
              </a:rPr>
              <a:t>testing is performed by a human sitting in front of a computer and executing the test steps </a:t>
            </a:r>
          </a:p>
        </p:txBody>
      </p:sp>
    </p:spTree>
    <p:extLst>
      <p:ext uri="{BB962C8B-B14F-4D97-AF65-F5344CB8AC3E}">
        <p14:creationId xmlns:p14="http://schemas.microsoft.com/office/powerpoint/2010/main" val="18908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+mn-lt"/>
                <a:ea typeface="+mn-ea"/>
                <a:cs typeface="+mn-cs"/>
              </a:rPr>
              <a:t>Why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sz="3200" b="1" dirty="0">
                <a:latin typeface="+mn-lt"/>
                <a:ea typeface="+mn-ea"/>
                <a:cs typeface="+mn-cs"/>
              </a:rPr>
              <a:t>Automation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sz="3200" b="1" dirty="0">
                <a:latin typeface="+mn-lt"/>
                <a:ea typeface="+mn-ea"/>
                <a:cs typeface="+mn-cs"/>
              </a:rP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especially when it comes to regression testing, regression testing is the retesting of the application when new features have been introduced or a change is made to an existing feature that has been previously tested.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8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8151"/>
            <a:ext cx="7772400" cy="1295399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09750"/>
            <a:ext cx="6400800" cy="241935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Fast</a:t>
            </a:r>
            <a:r>
              <a:rPr lang="en-US" sz="3300" b="1" dirty="0">
                <a:solidFill>
                  <a:schemeClr val="tx1"/>
                </a:solidFill>
              </a:rPr>
              <a:t>:</a:t>
            </a:r>
            <a:r>
              <a:rPr lang="en-US" dirty="0" smtClean="0"/>
              <a:t> </a:t>
            </a:r>
            <a:r>
              <a:rPr lang="en-US" sz="3300" b="1" dirty="0">
                <a:solidFill>
                  <a:schemeClr val="tx1"/>
                </a:solidFill>
              </a:rPr>
              <a:t>Automated tools Execute the Script faster then Human</a:t>
            </a:r>
            <a:r>
              <a:rPr lang="en-US" sz="3300" b="1" dirty="0" smtClean="0">
                <a:solidFill>
                  <a:schemeClr val="tx1"/>
                </a:solidFill>
              </a:rPr>
              <a:t>,</a:t>
            </a:r>
            <a:endParaRPr lang="en-US" sz="3300" b="1" dirty="0">
              <a:solidFill>
                <a:schemeClr val="tx1"/>
              </a:solidFill>
            </a:endParaRPr>
          </a:p>
          <a:p>
            <a:endParaRPr lang="en-US" sz="3300" b="1" dirty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Reliability</a:t>
            </a:r>
            <a:r>
              <a:rPr lang="en-US" sz="3300" b="1" dirty="0">
                <a:solidFill>
                  <a:schemeClr val="tx1"/>
                </a:solidFill>
              </a:rPr>
              <a:t>:</a:t>
            </a:r>
            <a:r>
              <a:rPr lang="en-US" dirty="0"/>
              <a:t> </a:t>
            </a:r>
            <a:r>
              <a:rPr lang="en-US" sz="3300" b="1" dirty="0">
                <a:solidFill>
                  <a:schemeClr val="tx1"/>
                </a:solidFill>
              </a:rPr>
              <a:t>Automation test script execution eliminates the possibility of human error when the same sequence of actions is repeated again and again.</a:t>
            </a:r>
          </a:p>
          <a:p>
            <a:endParaRPr lang="en-US" dirty="0" smtClean="0"/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Reusability</a:t>
            </a:r>
            <a:r>
              <a:rPr lang="en-US" sz="3300" b="1" dirty="0">
                <a:solidFill>
                  <a:schemeClr val="tx1"/>
                </a:solidFill>
              </a:rPr>
              <a:t>:</a:t>
            </a:r>
            <a:r>
              <a:rPr lang="en-US" dirty="0" smtClean="0"/>
              <a:t> </a:t>
            </a:r>
            <a:r>
              <a:rPr lang="en-US" sz="3300" b="1" dirty="0">
                <a:solidFill>
                  <a:schemeClr val="tx1"/>
                </a:solidFill>
              </a:rPr>
              <a:t>The test cases can be used in various versions of the </a:t>
            </a:r>
            <a:r>
              <a:rPr lang="en-US" sz="3300" b="1" dirty="0" smtClean="0">
                <a:solidFill>
                  <a:schemeClr val="tx1"/>
                </a:solidFill>
              </a:rPr>
              <a:t>software.</a:t>
            </a:r>
            <a:endParaRPr lang="en-US" sz="3300" b="1" dirty="0">
              <a:solidFill>
                <a:schemeClr val="tx1"/>
              </a:solidFill>
            </a:endParaRPr>
          </a:p>
          <a:p>
            <a:pPr algn="l"/>
            <a:endParaRPr lang="en-US" sz="3300" b="1" dirty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Programmable</a:t>
            </a:r>
            <a:r>
              <a:rPr lang="en-US" sz="3300" b="1" dirty="0">
                <a:solidFill>
                  <a:schemeClr val="tx1"/>
                </a:solidFill>
              </a:rPr>
              <a:t>:</a:t>
            </a:r>
            <a:r>
              <a:rPr lang="en-US" dirty="0"/>
              <a:t> </a:t>
            </a:r>
            <a:r>
              <a:rPr lang="en-US" sz="3300" b="1" dirty="0">
                <a:solidFill>
                  <a:schemeClr val="tx1"/>
                </a:solidFill>
              </a:rPr>
              <a:t>We can program the test automation Script to pull out elements of the software developed.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2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Easy!</a:t>
            </a:r>
          </a:p>
          <a:p>
            <a:pPr marL="0" indent="0">
              <a:buNone/>
            </a:pPr>
            <a:r>
              <a:rPr lang="en-US" dirty="0"/>
              <a:t>Writing test automation scripts is not an easy task. </a:t>
            </a:r>
            <a:r>
              <a:rPr lang="en-US" smtClean="0"/>
              <a:t>we </a:t>
            </a:r>
            <a:r>
              <a:rPr lang="en-US" dirty="0"/>
              <a:t>really need testers who are experienced in doing </a:t>
            </a:r>
            <a:r>
              <a:rPr lang="en-US" dirty="0" smtClean="0"/>
              <a:t>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2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Script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error is made in the test automation scripts which is undetected, it could be fatal for the </a:t>
            </a:r>
            <a:r>
              <a:rPr lang="en-US"/>
              <a:t>project </a:t>
            </a:r>
            <a:r>
              <a:rPr lang="en-US" smtClean="0"/>
              <a:t> </a:t>
            </a:r>
            <a:endParaRPr lang="en-US" dirty="0"/>
          </a:p>
          <a:p>
            <a:r>
              <a:rPr lang="en-US" dirty="0"/>
              <a:t>correct testing won’t have been done</a:t>
            </a:r>
          </a:p>
        </p:txBody>
      </p:sp>
    </p:spTree>
    <p:extLst>
      <p:ext uri="{BB962C8B-B14F-4D97-AF65-F5344CB8AC3E}">
        <p14:creationId xmlns:p14="http://schemas.microsoft.com/office/powerpoint/2010/main" val="189337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project will have to implement change request management.</a:t>
            </a:r>
          </a:p>
        </p:txBody>
      </p:sp>
    </p:spTree>
    <p:extLst>
      <p:ext uri="{BB962C8B-B14F-4D97-AF65-F5344CB8AC3E}">
        <p14:creationId xmlns:p14="http://schemas.microsoft.com/office/powerpoint/2010/main" val="188242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436</Words>
  <Application>Microsoft Office PowerPoint</Application>
  <PresentationFormat>On-screen Show (16:9)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Calibri</vt:lpstr>
      <vt:lpstr>Monotype Corsiva</vt:lpstr>
      <vt:lpstr>Raleway</vt:lpstr>
      <vt:lpstr>Times New Roman</vt:lpstr>
      <vt:lpstr>Office Theme</vt:lpstr>
      <vt:lpstr>Automation</vt:lpstr>
      <vt:lpstr>AGENDA</vt:lpstr>
      <vt:lpstr>PowerPoint Presentation</vt:lpstr>
      <vt:lpstr>PowerPoint Presentation</vt:lpstr>
      <vt:lpstr>Why Automation testing</vt:lpstr>
      <vt:lpstr>Advantages</vt:lpstr>
      <vt:lpstr>Disadvantages </vt:lpstr>
      <vt:lpstr>Automation Script Errors</vt:lpstr>
      <vt:lpstr>Scope Changes</vt:lpstr>
      <vt:lpstr>Complexity</vt:lpstr>
      <vt:lpstr>Types of Automation</vt:lpstr>
      <vt:lpstr>SELENIUM WEBDRIVER</vt:lpstr>
      <vt:lpstr>Languages supported by Selenium Webdriver are :</vt:lpstr>
      <vt:lpstr>Web driver Supported Browsers  are:</vt:lpstr>
      <vt:lpstr> 1. Element identifier</vt:lpstr>
      <vt:lpstr> 2.Action on the basic elements</vt:lpstr>
      <vt:lpstr>Handling  drop downs </vt:lpstr>
      <vt:lpstr>Mouse and Keyboard Action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METHODOLOGIES</dc:title>
  <dc:creator>Arunraj Rajendran</dc:creator>
  <cp:lastModifiedBy>Sobey Mathew</cp:lastModifiedBy>
  <cp:revision>80</cp:revision>
  <dcterms:created xsi:type="dcterms:W3CDTF">2014-05-05T09:21:57Z</dcterms:created>
  <dcterms:modified xsi:type="dcterms:W3CDTF">2017-07-24T12:46:12Z</dcterms:modified>
</cp:coreProperties>
</file>