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66" r:id="rId3"/>
    <p:sldId id="267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686" autoAdjust="0"/>
  </p:normalViewPr>
  <p:slideViewPr>
    <p:cSldViewPr snapToGrid="0">
      <p:cViewPr>
        <p:scale>
          <a:sx n="90" d="100"/>
          <a:sy n="90" d="100"/>
        </p:scale>
        <p:origin x="-54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96D81-42A1-46CD-88ED-B8FF07A2744E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BDC6-4692-43E1-AEE5-9DD1DD6F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DC6-4692-43E1-AEE5-9DD1DD6F58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D96-2EF9-42C6-BD9E-4A23F96B6F7C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101B-D205-4C96-B804-FACF2CCDA436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619A-092F-4188-BC61-C30305CAA031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3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D96-2EF9-42C6-BD9E-4A23F96B6F7C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B9F-2477-4C93-8142-094E96CFEC3C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4FCB-2C02-4C3A-A926-0BB91D463181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6F2-D12B-440A-BEB0-EB4DAB6CCCDE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752-77F2-4F8F-BEBE-6F9B462208DB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ACF7-7C2E-4BBE-9AF4-4BE73860B35A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A7C4-00D6-4014-9655-96C09268C87E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87CF-77A6-40DE-AA04-50B29569D675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FB9F-2477-4C93-8142-094E96CFEC3C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CE3F-8E8B-4873-9E0B-BE28E2B11646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101B-D205-4C96-B804-FACF2CCDA436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619A-092F-4188-BC61-C30305CAA031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9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20" y="4074177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4FCB-2C02-4C3A-A926-0BB91D463181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6F2-D12B-440A-BEB0-EB4DAB6CCCDE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1" y="3429003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3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E752-77F2-4F8F-BEBE-6F9B462208DB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ACF7-7C2E-4BBE-9AF4-4BE73860B35A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A7C4-00D6-4014-9655-96C09268C87E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87CF-77A6-40DE-AA04-50B29569D675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3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3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CE3F-8E8B-4873-9E0B-BE28E2B11646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7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5ABDBD-171A-4D11-B175-3752C7E4251C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6" y="6250167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2" y="6250166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5ABDBD-171A-4D11-B175-3752C7E4251C}" type="datetime1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Raja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608D36-2596-4723-8FEB-85ED4DE1ED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abraham@suyati.com" TargetMode="External"/><Relationship Id="rId2" Type="http://schemas.openxmlformats.org/officeDocument/2006/relationships/hyperlink" Target="http://www.saaspie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smtClean="0"/>
              <a:t>            TEST </a:t>
            </a:r>
            <a:r>
              <a:rPr lang="en-US" sz="4500" dirty="0" smtClean="0"/>
              <a:t>CASE PREPARATION</a:t>
            </a:r>
            <a:endParaRPr lang="en-US" sz="4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6753"/>
            <a:ext cx="10515600" cy="407227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Century Schoolbag"/>
              </a:rPr>
              <a:t>A brief on Test Script</a:t>
            </a:r>
          </a:p>
          <a:p>
            <a:pPr marL="0" indent="0">
              <a:buNone/>
            </a:pPr>
            <a:endParaRPr lang="en-US" dirty="0" smtClean="0">
              <a:latin typeface="Century Schoolbag"/>
            </a:endParaRPr>
          </a:p>
          <a:p>
            <a:pPr>
              <a:buFontTx/>
              <a:buChar char="-"/>
            </a:pPr>
            <a:r>
              <a:rPr lang="en-US" dirty="0">
                <a:latin typeface="Century Schoolbag"/>
              </a:rPr>
              <a:t>Components on a Test </a:t>
            </a:r>
            <a:r>
              <a:rPr lang="en-US" dirty="0" smtClean="0">
                <a:latin typeface="Century Schoolbag"/>
              </a:rPr>
              <a:t>Script</a:t>
            </a:r>
          </a:p>
          <a:p>
            <a:pPr marL="0" indent="0">
              <a:buNone/>
            </a:pPr>
            <a:endParaRPr lang="en-US" dirty="0" smtClean="0">
              <a:latin typeface="Century Schoolbag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entury Schoolbag"/>
              </a:rPr>
              <a:t>Advantages of Test Script</a:t>
            </a:r>
          </a:p>
          <a:p>
            <a:pPr>
              <a:buFontTx/>
              <a:buChar char="-"/>
            </a:pPr>
            <a:endParaRPr lang="en-US" dirty="0" smtClean="0">
              <a:latin typeface="Century Schoolbag"/>
            </a:endParaRPr>
          </a:p>
          <a:p>
            <a:pPr>
              <a:buFontTx/>
              <a:buChar char="-"/>
            </a:pPr>
            <a:r>
              <a:rPr lang="en-US" dirty="0">
                <a:latin typeface="Century Schoolbag"/>
              </a:rPr>
              <a:t>Importance of linking the Test Scripts to </a:t>
            </a:r>
            <a:r>
              <a:rPr lang="en-US" dirty="0" smtClean="0">
                <a:latin typeface="Century Schoolbag"/>
              </a:rPr>
              <a:t>RTM</a:t>
            </a:r>
          </a:p>
          <a:p>
            <a:pPr marL="0" indent="0">
              <a:buNone/>
            </a:pPr>
            <a:endParaRPr lang="en-US" dirty="0" smtClean="0">
              <a:latin typeface="Century Schoolbag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entury Schoolbag"/>
              </a:rPr>
              <a:t>Practical Exercise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2922"/>
          </a:xfrm>
        </p:spPr>
        <p:txBody>
          <a:bodyPr>
            <a:normAutofit/>
          </a:bodyPr>
          <a:lstStyle/>
          <a:p>
            <a:r>
              <a:rPr lang="en-US" sz="4500" dirty="0"/>
              <a:t>What you will come across in this session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3539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654" y="2264735"/>
            <a:ext cx="9877777" cy="432745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00" dirty="0">
                <a:latin typeface="Century Schoolbag"/>
              </a:rPr>
              <a:t>A </a:t>
            </a:r>
            <a:r>
              <a:rPr lang="en-US" sz="1700" b="1" dirty="0">
                <a:latin typeface="Century Schoolbag"/>
              </a:rPr>
              <a:t>Test Script</a:t>
            </a:r>
            <a:r>
              <a:rPr lang="en-US" sz="1700" dirty="0">
                <a:latin typeface="Century Schoolbag"/>
              </a:rPr>
              <a:t> is a set of instructions </a:t>
            </a:r>
            <a:r>
              <a:rPr lang="en-US" sz="1700" dirty="0" smtClean="0">
                <a:latin typeface="Century Schoolbag"/>
              </a:rPr>
              <a:t>that </a:t>
            </a:r>
            <a:r>
              <a:rPr lang="en-US" sz="1700" dirty="0">
                <a:latin typeface="Century Schoolbag"/>
              </a:rPr>
              <a:t>is performed on a system under test to verify that the system performs as expected. </a:t>
            </a:r>
            <a:endParaRPr lang="en-US" sz="1700" dirty="0" smtClean="0">
              <a:latin typeface="Century Schoolbag"/>
            </a:endParaRPr>
          </a:p>
          <a:p>
            <a:pPr marL="0" indent="0">
              <a:buNone/>
            </a:pPr>
            <a:endParaRPr lang="en-US" sz="1700" dirty="0" smtClean="0">
              <a:latin typeface="Century Schoolbag"/>
            </a:endParaRPr>
          </a:p>
          <a:p>
            <a:pPr>
              <a:lnSpc>
                <a:spcPct val="120000"/>
              </a:lnSpc>
            </a:pPr>
            <a:r>
              <a:rPr lang="en-US" sz="1700" dirty="0">
                <a:latin typeface="Century Schoolbag"/>
              </a:rPr>
              <a:t>Test Script defines the actions and pass/fail criteria. </a:t>
            </a:r>
            <a:r>
              <a:rPr lang="en-US" sz="1700" dirty="0" smtClean="0">
                <a:latin typeface="Century Schoolbag"/>
              </a:rPr>
              <a:t>For example, </a:t>
            </a:r>
            <a:r>
              <a:rPr lang="en-US" sz="1700" dirty="0">
                <a:latin typeface="Century Schoolbag"/>
              </a:rPr>
              <a:t>if the action is "to enter a valid account number," the expected result is that the data are accepted. Entering an invalid number should yield a particular error message</a:t>
            </a:r>
            <a:r>
              <a:rPr lang="en-US" sz="1700" dirty="0" smtClean="0">
                <a:latin typeface="Century Schoolbag"/>
              </a:rPr>
              <a:t>.</a:t>
            </a:r>
          </a:p>
          <a:p>
            <a:pPr marL="0" indent="0">
              <a:buNone/>
            </a:pPr>
            <a:endParaRPr lang="en-US" sz="1700" dirty="0" smtClean="0">
              <a:latin typeface="Century Schoolbag"/>
              <a:cs typeface="Arial" pitchFamily="34" charset="0"/>
            </a:endParaRPr>
          </a:p>
          <a:p>
            <a:r>
              <a:rPr lang="en-US" sz="1700" dirty="0" smtClean="0">
                <a:latin typeface="Century Schoolbag"/>
                <a:cs typeface="Arial" pitchFamily="34" charset="0"/>
              </a:rPr>
              <a:t>Test Script ensures:</a:t>
            </a:r>
          </a:p>
          <a:p>
            <a:pPr lvl="4">
              <a:buFont typeface="Wingdings" pitchFamily="2" charset="2"/>
              <a:buChar char="Ø"/>
            </a:pPr>
            <a:r>
              <a:rPr lang="en-US" sz="1700" dirty="0" smtClean="0">
                <a:latin typeface="Century Schoolbag"/>
                <a:cs typeface="Arial" pitchFamily="34" charset="0"/>
              </a:rPr>
              <a:t>Quality </a:t>
            </a:r>
            <a:r>
              <a:rPr lang="en-US" sz="1700" dirty="0" smtClean="0">
                <a:latin typeface="Century Schoolbag"/>
                <a:cs typeface="Arial" pitchFamily="34" charset="0"/>
              </a:rPr>
              <a:t>Product </a:t>
            </a:r>
          </a:p>
          <a:p>
            <a:pPr marL="1828800" lvl="4" indent="0">
              <a:buNone/>
            </a:pPr>
            <a:endParaRPr lang="en-US" sz="1700" dirty="0">
              <a:latin typeface="Century Schoolbag"/>
              <a:cs typeface="Arial" pitchFamily="34" charset="0"/>
            </a:endParaRPr>
          </a:p>
          <a:p>
            <a:pPr lvl="4">
              <a:buFont typeface="Wingdings" pitchFamily="2" charset="2"/>
              <a:buChar char="Ø"/>
            </a:pPr>
            <a:r>
              <a:rPr lang="en-US" sz="1700" dirty="0" smtClean="0">
                <a:latin typeface="Century Schoolbag"/>
                <a:cs typeface="Arial" pitchFamily="34" charset="0"/>
              </a:rPr>
              <a:t>Ensures both positive and negative scenarios</a:t>
            </a:r>
          </a:p>
          <a:p>
            <a:pPr marL="1828800" lvl="4" indent="0">
              <a:buNone/>
            </a:pPr>
            <a:endParaRPr lang="en-US" sz="1700" dirty="0">
              <a:latin typeface="Century Schoolbag"/>
              <a:cs typeface="Arial" pitchFamily="34" charset="0"/>
            </a:endParaRPr>
          </a:p>
          <a:p>
            <a:pPr lvl="4">
              <a:buFont typeface="Wingdings" pitchFamily="2" charset="2"/>
              <a:buChar char="Ø"/>
            </a:pPr>
            <a:r>
              <a:rPr lang="en-US" sz="1700" dirty="0" smtClean="0">
                <a:latin typeface="Century Schoolbag"/>
                <a:cs typeface="Arial" pitchFamily="34" charset="0"/>
              </a:rPr>
              <a:t>Delivering product </a:t>
            </a:r>
            <a:r>
              <a:rPr lang="en-US" sz="1700" dirty="0">
                <a:latin typeface="Century Schoolbag"/>
                <a:cs typeface="Arial" pitchFamily="34" charset="0"/>
              </a:rPr>
              <a:t>meets requirements</a:t>
            </a:r>
            <a:endParaRPr lang="en-US" sz="1700" dirty="0">
              <a:latin typeface="Century Schoolbag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What </a:t>
            </a:r>
            <a:r>
              <a:rPr lang="en-US" sz="4500" dirty="0" smtClean="0"/>
              <a:t>is Test Script?</a:t>
            </a:r>
          </a:p>
        </p:txBody>
      </p:sp>
    </p:spTree>
    <p:extLst>
      <p:ext uri="{BB962C8B-B14F-4D97-AF65-F5344CB8AC3E}">
        <p14:creationId xmlns:p14="http://schemas.microsoft.com/office/powerpoint/2010/main" val="36941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1" y="2371060"/>
            <a:ext cx="10515600" cy="41254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entury Schoolbag"/>
              </a:rPr>
              <a:t>Feature ID: </a:t>
            </a:r>
            <a:r>
              <a:rPr lang="en-US" sz="2000" dirty="0" smtClean="0">
                <a:latin typeface="Century Schoolbag"/>
              </a:rPr>
              <a:t>specifies the feature identifier</a:t>
            </a:r>
          </a:p>
          <a:p>
            <a:r>
              <a:rPr lang="en-US" sz="2000" b="1" dirty="0">
                <a:latin typeface="Century Schoolbag"/>
              </a:rPr>
              <a:t>Requirement </a:t>
            </a:r>
            <a:r>
              <a:rPr lang="en-US" sz="2000" b="1" dirty="0" smtClean="0">
                <a:latin typeface="Century Schoolbag"/>
              </a:rPr>
              <a:t>ID: </a:t>
            </a:r>
            <a:r>
              <a:rPr lang="en-US" sz="2000" dirty="0" smtClean="0">
                <a:latin typeface="Century Schoolbag"/>
              </a:rPr>
              <a:t>specifies the requirement identifier</a:t>
            </a:r>
          </a:p>
          <a:p>
            <a:r>
              <a:rPr lang="en-US" sz="2000" b="1" dirty="0">
                <a:latin typeface="Century Schoolbag"/>
              </a:rPr>
              <a:t>Requirement </a:t>
            </a:r>
            <a:r>
              <a:rPr lang="en-US" sz="2000" b="1" dirty="0" smtClean="0">
                <a:latin typeface="Century Schoolbag"/>
              </a:rPr>
              <a:t>Description: </a:t>
            </a:r>
            <a:r>
              <a:rPr lang="en-US" sz="2000" dirty="0" smtClean="0">
                <a:latin typeface="Century Schoolbag"/>
              </a:rPr>
              <a:t>specifies the requirement details</a:t>
            </a:r>
          </a:p>
          <a:p>
            <a:r>
              <a:rPr lang="en-US" sz="2000" b="1" dirty="0">
                <a:latin typeface="Century Schoolbag"/>
              </a:rPr>
              <a:t>Test Case </a:t>
            </a:r>
            <a:r>
              <a:rPr lang="en-US" sz="2000" b="1" dirty="0" smtClean="0">
                <a:latin typeface="Century Schoolbag"/>
              </a:rPr>
              <a:t>ID: </a:t>
            </a:r>
            <a:r>
              <a:rPr lang="en-US" sz="2000" dirty="0" smtClean="0">
                <a:latin typeface="Century Schoolbag"/>
              </a:rPr>
              <a:t>specifies the Test case identifier</a:t>
            </a:r>
          </a:p>
          <a:p>
            <a:r>
              <a:rPr lang="en-US" sz="2000" b="1" dirty="0">
                <a:latin typeface="Century Schoolbag"/>
              </a:rPr>
              <a:t>Test Case </a:t>
            </a:r>
            <a:r>
              <a:rPr lang="en-US" sz="2000" b="1" dirty="0" smtClean="0">
                <a:latin typeface="Century Schoolbag"/>
              </a:rPr>
              <a:t>Description: </a:t>
            </a:r>
            <a:r>
              <a:rPr lang="en-US" sz="2000" dirty="0">
                <a:latin typeface="Century Schoolbag"/>
              </a:rPr>
              <a:t>specifies the </a:t>
            </a:r>
            <a:r>
              <a:rPr lang="en-US" sz="2000" dirty="0" smtClean="0">
                <a:latin typeface="Century Schoolbag"/>
              </a:rPr>
              <a:t>Test Case details</a:t>
            </a:r>
          </a:p>
          <a:p>
            <a:r>
              <a:rPr lang="en-US" sz="2000" b="1" dirty="0">
                <a:latin typeface="Century Schoolbag"/>
              </a:rPr>
              <a:t>Expected </a:t>
            </a:r>
            <a:r>
              <a:rPr lang="en-US" sz="2000" b="1" dirty="0" smtClean="0">
                <a:latin typeface="Century Schoolbag"/>
              </a:rPr>
              <a:t>Result: </a:t>
            </a:r>
            <a:r>
              <a:rPr lang="en-US" sz="2000" dirty="0" smtClean="0">
                <a:latin typeface="Century Schoolbag"/>
              </a:rPr>
              <a:t>specifies the results expected from that functionality</a:t>
            </a:r>
          </a:p>
          <a:p>
            <a:r>
              <a:rPr lang="en-US" sz="2000" b="1" dirty="0" smtClean="0">
                <a:latin typeface="Century Schoolbag"/>
              </a:rPr>
              <a:t>Actual Result: </a:t>
            </a:r>
            <a:r>
              <a:rPr lang="en-US" sz="2000" dirty="0" smtClean="0">
                <a:latin typeface="Century Schoolbag"/>
              </a:rPr>
              <a:t>specifies the results what we get from our product</a:t>
            </a:r>
          </a:p>
          <a:p>
            <a:r>
              <a:rPr lang="en-US" sz="2000" b="1" dirty="0" smtClean="0">
                <a:latin typeface="Century Schoolbag"/>
              </a:rPr>
              <a:t>Status: </a:t>
            </a:r>
            <a:r>
              <a:rPr lang="en-US" sz="2000" dirty="0" smtClean="0">
                <a:latin typeface="Century Schoolbag"/>
              </a:rPr>
              <a:t>specifies the status of particular Test Case</a:t>
            </a:r>
          </a:p>
          <a:p>
            <a:r>
              <a:rPr lang="en-US" sz="2000" b="1" dirty="0" smtClean="0">
                <a:latin typeface="Century Schoolbag"/>
              </a:rPr>
              <a:t>Bug ID: </a:t>
            </a:r>
            <a:r>
              <a:rPr lang="en-US" sz="2000" dirty="0" smtClean="0">
                <a:latin typeface="Century Schoolbag"/>
              </a:rPr>
              <a:t>linking the Bug ID related to the Test Case</a:t>
            </a:r>
            <a:endParaRPr lang="en-US" sz="2000" dirty="0">
              <a:latin typeface="Century Schoolbag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35664"/>
            <a:ext cx="10972800" cy="925034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on a Test Script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3" y="1956391"/>
            <a:ext cx="10515600" cy="3583171"/>
          </a:xfrm>
        </p:spPr>
        <p:txBody>
          <a:bodyPr/>
          <a:lstStyle/>
          <a:p>
            <a:r>
              <a:rPr lang="en-US" dirty="0">
                <a:latin typeface="Century Schoolbag"/>
              </a:rPr>
              <a:t>To cover all the </a:t>
            </a:r>
            <a:r>
              <a:rPr lang="en-US" dirty="0" smtClean="0">
                <a:latin typeface="Century Schoolbag"/>
              </a:rPr>
              <a:t>functionalities.</a:t>
            </a:r>
          </a:p>
          <a:p>
            <a:r>
              <a:rPr lang="en-US" dirty="0">
                <a:latin typeface="Century Schoolbag"/>
              </a:rPr>
              <a:t>You </a:t>
            </a:r>
            <a:r>
              <a:rPr lang="en-US" dirty="0" smtClean="0">
                <a:latin typeface="Century Schoolbag"/>
              </a:rPr>
              <a:t>can find </a:t>
            </a:r>
            <a:r>
              <a:rPr lang="en-US" dirty="0">
                <a:latin typeface="Century Schoolbag"/>
              </a:rPr>
              <a:t>black holes of your </a:t>
            </a:r>
            <a:r>
              <a:rPr lang="en-US" dirty="0" smtClean="0">
                <a:latin typeface="Century Schoolbag"/>
              </a:rPr>
              <a:t>product </a:t>
            </a:r>
            <a:r>
              <a:rPr lang="en-US" dirty="0">
                <a:latin typeface="Century Schoolbag"/>
              </a:rPr>
              <a:t>which aren’t </a:t>
            </a:r>
            <a:r>
              <a:rPr lang="en-US" dirty="0" smtClean="0">
                <a:latin typeface="Century Schoolbag"/>
              </a:rPr>
              <a:t>mismatched </a:t>
            </a:r>
            <a:r>
              <a:rPr lang="en-US" dirty="0">
                <a:latin typeface="Century Schoolbag"/>
              </a:rPr>
              <a:t>with user </a:t>
            </a:r>
            <a:r>
              <a:rPr lang="en-US" dirty="0" smtClean="0">
                <a:latin typeface="Century Schoolbag"/>
              </a:rPr>
              <a:t>stories/requirements.</a:t>
            </a:r>
          </a:p>
          <a:p>
            <a:r>
              <a:rPr lang="en-US" dirty="0" smtClean="0">
                <a:latin typeface="Century Schoolbag"/>
              </a:rPr>
              <a:t>Possibility for deliver of a high quality software product.</a:t>
            </a:r>
          </a:p>
          <a:p>
            <a:r>
              <a:rPr lang="en-US" dirty="0">
                <a:latin typeface="Century Schoolbag"/>
              </a:rPr>
              <a:t>Simulating 'real' end user scenarios</a:t>
            </a:r>
          </a:p>
          <a:p>
            <a:r>
              <a:rPr lang="en-US" dirty="0">
                <a:latin typeface="Century Schoolbag"/>
              </a:rPr>
              <a:t>Verifying conformance to applicable standards and guidelines and customer requirements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220" y="2"/>
            <a:ext cx="10515600" cy="1325563"/>
          </a:xfrm>
        </p:spPr>
        <p:txBody>
          <a:bodyPr/>
          <a:lstStyle/>
          <a:p>
            <a:r>
              <a:rPr lang="en-US" dirty="0"/>
              <a:t>Advantages of Test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72" y="4859078"/>
            <a:ext cx="2152651" cy="16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815" y="2541180"/>
            <a:ext cx="10515600" cy="4008475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entury Schoolbag"/>
              </a:rPr>
              <a:t>RTM </a:t>
            </a:r>
            <a:r>
              <a:rPr lang="en-US" sz="2200" dirty="0">
                <a:latin typeface="Century Schoolbag"/>
              </a:rPr>
              <a:t>links a business requirement to its corresponding functional requirement right up to the  corresponding test cases</a:t>
            </a:r>
            <a:r>
              <a:rPr lang="en-US" sz="2200" dirty="0" smtClean="0">
                <a:latin typeface="Century Schoolbag"/>
              </a:rPr>
              <a:t>.</a:t>
            </a:r>
          </a:p>
          <a:p>
            <a:r>
              <a:rPr lang="en-US" sz="2200" dirty="0">
                <a:latin typeface="Century Schoolbag"/>
              </a:rPr>
              <a:t>If a Test Case fails, traceability helps determine the corresponding functionality easily .</a:t>
            </a:r>
          </a:p>
          <a:p>
            <a:r>
              <a:rPr lang="en-US" sz="2200" dirty="0" smtClean="0">
                <a:latin typeface="Century Schoolbag"/>
              </a:rPr>
              <a:t>Very </a:t>
            </a:r>
            <a:r>
              <a:rPr lang="en-US" sz="2200" dirty="0">
                <a:latin typeface="Century Schoolbag"/>
              </a:rPr>
              <a:t>easy to track the test cases that are affected.</a:t>
            </a:r>
          </a:p>
          <a:p>
            <a:pPr fontAlgn="base"/>
            <a:r>
              <a:rPr lang="en-US" sz="2200" dirty="0">
                <a:latin typeface="Century Schoolbag"/>
              </a:rPr>
              <a:t>Verify that an implementation fulfills all requirements: Everything that the customer requested was implemented</a:t>
            </a:r>
          </a:p>
          <a:p>
            <a:r>
              <a:rPr lang="en-US" sz="2200" dirty="0">
                <a:latin typeface="Century Schoolbag"/>
              </a:rPr>
              <a:t> </a:t>
            </a:r>
            <a:r>
              <a:rPr lang="en-US" sz="2200" dirty="0" smtClean="0">
                <a:latin typeface="Century Schoolbag"/>
              </a:rPr>
              <a:t>If </a:t>
            </a:r>
            <a:r>
              <a:rPr lang="en-US" sz="2200" dirty="0">
                <a:latin typeface="Century Schoolbag"/>
              </a:rPr>
              <a:t>we missed any test cases for the requirements at that time we can find out easy for what test cases missed for the what functionality by preparing the </a:t>
            </a:r>
            <a:r>
              <a:rPr lang="en-US" sz="2200" dirty="0" smtClean="0">
                <a:latin typeface="Century Schoolbag"/>
              </a:rPr>
              <a:t>traceability </a:t>
            </a:r>
            <a:r>
              <a:rPr lang="en-US" sz="2200" dirty="0">
                <a:latin typeface="Century Schoolbag"/>
              </a:rPr>
              <a:t>matrix.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765" y="393405"/>
            <a:ext cx="9788635" cy="1477925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sz="4000" dirty="0"/>
              <a:t>Importance of linking the Test Scripts to RTM</a:t>
            </a:r>
          </a:p>
        </p:txBody>
      </p:sp>
    </p:spTree>
    <p:extLst>
      <p:ext uri="{BB962C8B-B14F-4D97-AF65-F5344CB8AC3E}">
        <p14:creationId xmlns:p14="http://schemas.microsoft.com/office/powerpoint/2010/main" val="1565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5" y="765942"/>
            <a:ext cx="5436476" cy="59086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90" y="818492"/>
            <a:ext cx="5489115" cy="6039507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>
            <a:off x="725213" y="2017988"/>
            <a:ext cx="5822731" cy="5465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757" y="2190307"/>
            <a:ext cx="9877777" cy="3935856"/>
          </a:xfrm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latin typeface="Century Schoolbag"/>
              </a:rPr>
              <a:t>Go to the website </a:t>
            </a:r>
            <a:r>
              <a:rPr lang="en-US" dirty="0" smtClean="0">
                <a:latin typeface="Century Schoolbag"/>
                <a:hlinkClick r:id="rId2"/>
              </a:rPr>
              <a:t>www.gmail.com </a:t>
            </a:r>
            <a:endParaRPr lang="en-US" dirty="0" smtClean="0">
              <a:latin typeface="Century Schoolbag"/>
            </a:endParaRPr>
          </a:p>
          <a:p>
            <a:pPr marL="0" indent="0">
              <a:buNone/>
            </a:pPr>
            <a:endParaRPr lang="en-US" dirty="0" smtClean="0">
              <a:latin typeface="Century Schoolbag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entury Schoolbag"/>
              </a:rPr>
              <a:t>Prepare the Test Script for Sign Up, Login functionality</a:t>
            </a:r>
          </a:p>
          <a:p>
            <a:pPr>
              <a:buFontTx/>
              <a:buChar char="-"/>
            </a:pPr>
            <a:endParaRPr lang="en-US" dirty="0">
              <a:latin typeface="Century Schoolbag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entury Schoolbag"/>
              </a:rPr>
              <a:t>Send it across to </a:t>
            </a:r>
            <a:r>
              <a:rPr lang="en-US" dirty="0" smtClean="0">
                <a:latin typeface="Century Schoolbag"/>
                <a:hlinkClick r:id="rId3"/>
              </a:rPr>
              <a:t>mabraham@suyati.com</a:t>
            </a:r>
            <a:r>
              <a:rPr lang="en-US" dirty="0" smtClean="0">
                <a:latin typeface="Century Schoolbag"/>
              </a:rPr>
              <a:t> with your name.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93" y="2488018"/>
            <a:ext cx="4144031" cy="40651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235</Words>
  <Application>Microsoft Office PowerPoint</Application>
  <PresentationFormat>Custom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Waveform</vt:lpstr>
      <vt:lpstr>1_Waveform</vt:lpstr>
      <vt:lpstr>Cont ..</vt:lpstr>
      <vt:lpstr>What you will come across in this session</vt:lpstr>
      <vt:lpstr>What is Test Script?</vt:lpstr>
      <vt:lpstr>Components on a Test Script  </vt:lpstr>
      <vt:lpstr>Advantages of Test Script</vt:lpstr>
      <vt:lpstr>    Importance of linking the Test Scripts to RTM</vt:lpstr>
      <vt:lpstr>                         </vt:lpstr>
      <vt:lpstr>Practical Exercise</vt:lpstr>
      <vt:lpstr>Queries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 Baby Thomas</dc:creator>
  <cp:lastModifiedBy>Maria Abraham</cp:lastModifiedBy>
  <cp:revision>61</cp:revision>
  <dcterms:created xsi:type="dcterms:W3CDTF">2014-05-04T09:10:25Z</dcterms:created>
  <dcterms:modified xsi:type="dcterms:W3CDTF">2017-07-14T12:23:12Z</dcterms:modified>
</cp:coreProperties>
</file>