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0FF23-958E-49B6-8FAF-B739DE66FE00}" type="datetimeFigureOut">
              <a:rPr lang="zh-CN" altLang="en-US" smtClean="0"/>
              <a:t>2024/10/4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BE743-D58C-4D06-97E6-3CB37F939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074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0FF23-958E-49B6-8FAF-B739DE66FE00}" type="datetimeFigureOut">
              <a:rPr lang="zh-CN" altLang="en-US" smtClean="0"/>
              <a:t>2024/10/4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BE743-D58C-4D06-97E6-3CB37F939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199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0FF23-958E-49B6-8FAF-B739DE66FE00}" type="datetimeFigureOut">
              <a:rPr lang="zh-CN" altLang="en-US" smtClean="0"/>
              <a:t>2024/10/4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BE743-D58C-4D06-97E6-3CB37F939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541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0FF23-958E-49B6-8FAF-B739DE66FE00}" type="datetimeFigureOut">
              <a:rPr lang="zh-CN" altLang="en-US" smtClean="0"/>
              <a:t>2024/10/4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BE743-D58C-4D06-97E6-3CB37F939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710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0FF23-958E-49B6-8FAF-B739DE66FE00}" type="datetimeFigureOut">
              <a:rPr lang="zh-CN" altLang="en-US" smtClean="0"/>
              <a:t>2024/10/4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BE743-D58C-4D06-97E6-3CB37F939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613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0FF23-958E-49B6-8FAF-B739DE66FE00}" type="datetimeFigureOut">
              <a:rPr lang="zh-CN" altLang="en-US" smtClean="0"/>
              <a:t>2024/10/4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BE743-D58C-4D06-97E6-3CB37F939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828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0FF23-958E-49B6-8FAF-B739DE66FE00}" type="datetimeFigureOut">
              <a:rPr lang="zh-CN" altLang="en-US" smtClean="0"/>
              <a:t>2024/10/4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BE743-D58C-4D06-97E6-3CB37F939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329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0FF23-958E-49B6-8FAF-B739DE66FE00}" type="datetimeFigureOut">
              <a:rPr lang="zh-CN" altLang="en-US" smtClean="0"/>
              <a:t>2024/10/4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BE743-D58C-4D06-97E6-3CB37F939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883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0FF23-958E-49B6-8FAF-B739DE66FE00}" type="datetimeFigureOut">
              <a:rPr lang="zh-CN" altLang="en-US" smtClean="0"/>
              <a:t>2024/10/4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BE743-D58C-4D06-97E6-3CB37F939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180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0FF23-958E-49B6-8FAF-B739DE66FE00}" type="datetimeFigureOut">
              <a:rPr lang="zh-CN" altLang="en-US" smtClean="0"/>
              <a:t>2024/10/4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BE743-D58C-4D06-97E6-3CB37F939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950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0FF23-958E-49B6-8FAF-B739DE66FE00}" type="datetimeFigureOut">
              <a:rPr lang="zh-CN" altLang="en-US" smtClean="0"/>
              <a:t>2024/10/4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BE743-D58C-4D06-97E6-3CB37F939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664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0FF23-958E-49B6-8FAF-B739DE66FE00}" type="datetimeFigureOut">
              <a:rPr lang="zh-CN" altLang="en-US" smtClean="0"/>
              <a:t>2024/10/4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BE743-D58C-4D06-97E6-3CB37F939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263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04590" y="2170680"/>
            <a:ext cx="9998765" cy="461665"/>
          </a:xfrm>
          <a:prstGeom prst="rect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AAA</a:t>
            </a:r>
            <a:r>
              <a:rPr lang="en-US" altLang="zh-CN" sz="2400" b="1" dirty="0" smtClean="0">
                <a:solidFill>
                  <a:schemeClr val="accent1"/>
                </a:solidFill>
              </a:rPr>
              <a:t>V</a:t>
            </a:r>
            <a:r>
              <a:rPr lang="en-US" altLang="zh-CN" sz="2400" b="1" dirty="0" smtClean="0">
                <a:solidFill>
                  <a:srgbClr val="7030A0"/>
                </a:solidFill>
              </a:rPr>
              <a:t>PPP</a:t>
            </a:r>
            <a:r>
              <a:rPr lang="en-US" altLang="zh-CN" sz="2400" b="1" dirty="0" smtClean="0">
                <a:solidFill>
                  <a:srgbClr val="00B050"/>
                </a:solidFill>
              </a:rPr>
              <a:t>TTT</a:t>
            </a:r>
            <a:r>
              <a:rPr lang="en-US" altLang="zh-CN" sz="2400" b="1" dirty="0" smtClean="0"/>
              <a:t>_YYYYDDDHHMM_</a:t>
            </a:r>
            <a:r>
              <a:rPr lang="en-US" altLang="zh-CN" sz="2400" b="1" dirty="0" smtClean="0">
                <a:solidFill>
                  <a:srgbClr val="00B0F0"/>
                </a:solidFill>
              </a:rPr>
              <a:t>LEN</a:t>
            </a:r>
            <a:r>
              <a:rPr lang="en-US" altLang="zh-CN" sz="2400" b="1" dirty="0" smtClean="0"/>
              <a:t>_</a:t>
            </a:r>
            <a:r>
              <a:rPr lang="en-US" altLang="zh-CN" sz="2400" b="1" dirty="0" smtClean="0">
                <a:solidFill>
                  <a:srgbClr val="7030A0"/>
                </a:solidFill>
              </a:rPr>
              <a:t>SMP</a:t>
            </a:r>
            <a:r>
              <a:rPr lang="en-US" altLang="zh-CN" sz="2400" b="1" dirty="0" smtClean="0"/>
              <a:t>_[SSSSMRCCC_]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CNT</a:t>
            </a:r>
            <a:r>
              <a:rPr lang="en-US" altLang="zh-CN" sz="2400" b="1" dirty="0" smtClean="0"/>
              <a:t>.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FMT</a:t>
            </a:r>
            <a:r>
              <a:rPr lang="en-US" altLang="zh-CN" sz="2400" b="1" dirty="0" smtClean="0"/>
              <a:t>[.</a:t>
            </a:r>
            <a:r>
              <a:rPr lang="en-US" altLang="zh-CN" sz="2400" b="1" dirty="0" err="1" smtClean="0"/>
              <a:t>gz</a:t>
            </a:r>
            <a:r>
              <a:rPr lang="en-US" altLang="zh-CN" sz="2400" b="1" dirty="0" smtClean="0"/>
              <a:t>]</a:t>
            </a:r>
            <a:endParaRPr lang="zh-CN" altLang="en-US" sz="24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437017" y="3539212"/>
            <a:ext cx="2177253" cy="273921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C00000"/>
                </a:solidFill>
              </a:rPr>
              <a:t>AAA</a:t>
            </a:r>
            <a:r>
              <a:rPr lang="zh-CN" altLang="en-US" sz="1600" b="1" dirty="0" smtClean="0">
                <a:solidFill>
                  <a:srgbClr val="C00000"/>
                </a:solidFill>
              </a:rPr>
              <a:t>：分析中心</a:t>
            </a:r>
            <a:endParaRPr lang="en-US" altLang="zh-CN" sz="1600" b="1" dirty="0" smtClean="0">
              <a:solidFill>
                <a:srgbClr val="C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>
                <a:solidFill>
                  <a:srgbClr val="C00000"/>
                </a:solidFill>
              </a:rPr>
              <a:t>COD</a:t>
            </a:r>
            <a:r>
              <a:rPr lang="zh-CN" altLang="en-US" sz="1200" b="1" dirty="0" smtClean="0">
                <a:solidFill>
                  <a:srgbClr val="C00000"/>
                </a:solidFill>
              </a:rPr>
              <a:t>：欧洲定轨中心</a:t>
            </a:r>
            <a:endParaRPr lang="en-US" altLang="zh-CN" sz="1200" b="1" dirty="0" smtClean="0">
              <a:solidFill>
                <a:srgbClr val="C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>
                <a:solidFill>
                  <a:srgbClr val="C00000"/>
                </a:solidFill>
              </a:rPr>
              <a:t>EMR</a:t>
            </a:r>
            <a:r>
              <a:rPr lang="zh-CN" altLang="en-US" sz="1200" b="1" dirty="0" smtClean="0">
                <a:solidFill>
                  <a:srgbClr val="C00000"/>
                </a:solidFill>
              </a:rPr>
              <a:t>：</a:t>
            </a:r>
            <a:endParaRPr lang="en-US" altLang="zh-CN" sz="1200" b="1" dirty="0" smtClean="0">
              <a:solidFill>
                <a:srgbClr val="C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>
                <a:solidFill>
                  <a:srgbClr val="C00000"/>
                </a:solidFill>
              </a:rPr>
              <a:t>ESA</a:t>
            </a:r>
            <a:r>
              <a:rPr lang="zh-CN" altLang="en-US" sz="1200" b="1" dirty="0" smtClean="0">
                <a:solidFill>
                  <a:srgbClr val="C00000"/>
                </a:solidFill>
              </a:rPr>
              <a:t>：欧洲空间局</a:t>
            </a:r>
            <a:endParaRPr lang="en-US" altLang="zh-CN" sz="1200" b="1" dirty="0" smtClean="0">
              <a:solidFill>
                <a:srgbClr val="C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>
                <a:solidFill>
                  <a:srgbClr val="C00000"/>
                </a:solidFill>
              </a:rPr>
              <a:t>GFZ</a:t>
            </a:r>
            <a:r>
              <a:rPr lang="zh-CN" altLang="en-US" sz="1200" b="1" dirty="0" smtClean="0">
                <a:solidFill>
                  <a:srgbClr val="C00000"/>
                </a:solidFill>
              </a:rPr>
              <a:t>：德国地学研究中心</a:t>
            </a:r>
            <a:endParaRPr lang="en-US" altLang="zh-CN" sz="1200" b="1" dirty="0" smtClean="0">
              <a:solidFill>
                <a:srgbClr val="C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>
                <a:solidFill>
                  <a:srgbClr val="C00000"/>
                </a:solidFill>
              </a:rPr>
              <a:t>GRG</a:t>
            </a:r>
            <a:r>
              <a:rPr lang="zh-CN" altLang="en-US" sz="1200" b="1" dirty="0" smtClean="0">
                <a:solidFill>
                  <a:srgbClr val="C00000"/>
                </a:solidFill>
              </a:rPr>
              <a:t>：法国空间研究中心</a:t>
            </a:r>
            <a:endParaRPr lang="en-US" altLang="zh-CN" sz="1200" b="1" dirty="0" smtClean="0">
              <a:solidFill>
                <a:srgbClr val="C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>
                <a:solidFill>
                  <a:srgbClr val="C00000"/>
                </a:solidFill>
              </a:rPr>
              <a:t>IGS</a:t>
            </a:r>
            <a:r>
              <a:rPr lang="zh-CN" altLang="en-US" sz="1200" b="1" dirty="0" smtClean="0">
                <a:solidFill>
                  <a:srgbClr val="C00000"/>
                </a:solidFill>
              </a:rPr>
              <a:t>：</a:t>
            </a:r>
            <a:endParaRPr lang="en-US" altLang="zh-CN" sz="1200" b="1" dirty="0" smtClean="0">
              <a:solidFill>
                <a:srgbClr val="C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>
                <a:solidFill>
                  <a:srgbClr val="C00000"/>
                </a:solidFill>
              </a:rPr>
              <a:t>JAX</a:t>
            </a:r>
            <a:r>
              <a:rPr lang="zh-CN" altLang="en-US" sz="1200" b="1" dirty="0" smtClean="0">
                <a:solidFill>
                  <a:srgbClr val="C00000"/>
                </a:solidFill>
              </a:rPr>
              <a:t>：</a:t>
            </a:r>
            <a:endParaRPr lang="en-US" altLang="zh-CN" sz="1200" b="1" dirty="0" smtClean="0">
              <a:solidFill>
                <a:srgbClr val="C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>
                <a:solidFill>
                  <a:srgbClr val="C00000"/>
                </a:solidFill>
              </a:rPr>
              <a:t>JPL</a:t>
            </a:r>
            <a:r>
              <a:rPr lang="zh-CN" altLang="en-US" sz="1200" b="1" dirty="0" smtClean="0">
                <a:solidFill>
                  <a:srgbClr val="C00000"/>
                </a:solidFill>
              </a:rPr>
              <a:t>：美国喷气动力实验室</a:t>
            </a:r>
            <a:endParaRPr lang="en-US" altLang="zh-CN" sz="1200" b="1" dirty="0" smtClean="0">
              <a:solidFill>
                <a:srgbClr val="C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>
                <a:solidFill>
                  <a:srgbClr val="C00000"/>
                </a:solidFill>
              </a:rPr>
              <a:t>MIT</a:t>
            </a:r>
            <a:r>
              <a:rPr lang="zh-CN" altLang="en-US" sz="1200" b="1" dirty="0" smtClean="0">
                <a:solidFill>
                  <a:srgbClr val="C00000"/>
                </a:solidFill>
              </a:rPr>
              <a:t>：麻省理工大学</a:t>
            </a:r>
            <a:endParaRPr lang="en-US" altLang="zh-CN" sz="1200" b="1" dirty="0" smtClean="0">
              <a:solidFill>
                <a:srgbClr val="C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>
                <a:solidFill>
                  <a:srgbClr val="C00000"/>
                </a:solidFill>
              </a:rPr>
              <a:t>NGS</a:t>
            </a:r>
            <a:r>
              <a:rPr lang="zh-CN" altLang="en-US" sz="1200" b="1" dirty="0" smtClean="0">
                <a:solidFill>
                  <a:srgbClr val="C00000"/>
                </a:solidFill>
              </a:rPr>
              <a:t>：</a:t>
            </a:r>
            <a:endParaRPr lang="en-US" altLang="zh-CN" sz="1200" b="1" dirty="0" smtClean="0">
              <a:solidFill>
                <a:srgbClr val="C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>
                <a:solidFill>
                  <a:srgbClr val="C00000"/>
                </a:solidFill>
              </a:rPr>
              <a:t>SIO</a:t>
            </a:r>
            <a:r>
              <a:rPr lang="zh-CN" altLang="en-US" sz="1200" b="1" dirty="0" smtClean="0">
                <a:solidFill>
                  <a:srgbClr val="C00000"/>
                </a:solidFill>
              </a:rPr>
              <a:t>：</a:t>
            </a:r>
            <a:endParaRPr lang="en-US" altLang="zh-CN" sz="1200" b="1" dirty="0" smtClean="0">
              <a:solidFill>
                <a:srgbClr val="C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>
                <a:solidFill>
                  <a:srgbClr val="C00000"/>
                </a:solidFill>
              </a:rPr>
              <a:t>SHA</a:t>
            </a:r>
            <a:r>
              <a:rPr lang="zh-CN" altLang="en-US" sz="1200" b="1" dirty="0" smtClean="0">
                <a:solidFill>
                  <a:srgbClr val="C00000"/>
                </a:solidFill>
              </a:rPr>
              <a:t>：上海天文台</a:t>
            </a:r>
            <a:endParaRPr lang="en-US" altLang="zh-CN" sz="1200" b="1" dirty="0" smtClean="0">
              <a:solidFill>
                <a:srgbClr val="C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>
                <a:solidFill>
                  <a:srgbClr val="C00000"/>
                </a:solidFill>
              </a:rPr>
              <a:t>WUH</a:t>
            </a:r>
            <a:r>
              <a:rPr lang="zh-CN" altLang="en-US" sz="1200" b="1" dirty="0" smtClean="0">
                <a:solidFill>
                  <a:srgbClr val="C00000"/>
                </a:solidFill>
              </a:rPr>
              <a:t>：武大</a:t>
            </a:r>
            <a:r>
              <a:rPr lang="en-US" altLang="zh-CN" sz="1200" b="1" dirty="0" smtClean="0">
                <a:solidFill>
                  <a:srgbClr val="C00000"/>
                </a:solidFill>
              </a:rPr>
              <a:t>GNSS</a:t>
            </a:r>
            <a:r>
              <a:rPr lang="zh-CN" altLang="en-US" sz="1200" b="1" dirty="0" smtClean="0">
                <a:solidFill>
                  <a:srgbClr val="C00000"/>
                </a:solidFill>
              </a:rPr>
              <a:t>中心</a:t>
            </a:r>
            <a:endParaRPr lang="en-US" altLang="zh-CN" sz="1200" b="1" dirty="0">
              <a:solidFill>
                <a:srgbClr val="C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58134" y="2768860"/>
            <a:ext cx="2084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B0F0"/>
                </a:solidFill>
              </a:rPr>
              <a:t>LEN</a:t>
            </a:r>
            <a:r>
              <a:rPr lang="zh-CN" altLang="en-US" sz="1600" b="1" dirty="0" smtClean="0">
                <a:solidFill>
                  <a:srgbClr val="00B0F0"/>
                </a:solidFill>
              </a:rPr>
              <a:t>：最长时间单元</a:t>
            </a:r>
            <a:endParaRPr lang="en-US" altLang="zh-CN" sz="1600" b="1" dirty="0" smtClean="0">
              <a:solidFill>
                <a:srgbClr val="00B0F0"/>
              </a:solidFill>
            </a:endParaRPr>
          </a:p>
          <a:p>
            <a:r>
              <a:rPr lang="en-US" altLang="zh-CN" sz="1600" dirty="0" smtClean="0">
                <a:solidFill>
                  <a:srgbClr val="00B0F0"/>
                </a:solidFill>
              </a:rPr>
              <a:t>        </a:t>
            </a:r>
            <a:r>
              <a:rPr lang="zh-CN" altLang="en-US" sz="1600" dirty="0" smtClean="0">
                <a:solidFill>
                  <a:srgbClr val="00B0F0"/>
                </a:solidFill>
              </a:rPr>
              <a:t>（</a:t>
            </a:r>
            <a:r>
              <a:rPr lang="en-US" altLang="zh-CN" sz="1600" dirty="0" smtClean="0">
                <a:solidFill>
                  <a:srgbClr val="00B0F0"/>
                </a:solidFill>
              </a:rPr>
              <a:t>01D</a:t>
            </a:r>
            <a:r>
              <a:rPr lang="zh-CN" altLang="en-US" sz="1600" dirty="0" smtClean="0">
                <a:solidFill>
                  <a:srgbClr val="00B0F0"/>
                </a:solidFill>
              </a:rPr>
              <a:t>、</a:t>
            </a:r>
            <a:r>
              <a:rPr lang="en-US" altLang="zh-CN" sz="1600" dirty="0" smtClean="0">
                <a:solidFill>
                  <a:srgbClr val="00B0F0"/>
                </a:solidFill>
              </a:rPr>
              <a:t>01H</a:t>
            </a:r>
            <a:r>
              <a:rPr lang="zh-CN" altLang="en-US" sz="1600" dirty="0" smtClean="0">
                <a:solidFill>
                  <a:srgbClr val="00B0F0"/>
                </a:solidFill>
              </a:rPr>
              <a:t>）</a:t>
            </a:r>
            <a:endParaRPr lang="zh-CN" altLang="en-US" sz="1600" dirty="0">
              <a:solidFill>
                <a:srgbClr val="00B0F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28693" y="3513142"/>
            <a:ext cx="2310757" cy="163121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7030A0"/>
                </a:solidFill>
              </a:rPr>
              <a:t>PPP</a:t>
            </a:r>
            <a:r>
              <a:rPr lang="zh-CN" altLang="en-US" sz="1600" b="1" dirty="0" smtClean="0">
                <a:solidFill>
                  <a:srgbClr val="7030A0"/>
                </a:solidFill>
              </a:rPr>
              <a:t>：项目规范</a:t>
            </a:r>
            <a:endParaRPr lang="en-US" altLang="zh-CN" sz="1600" b="1" dirty="0" smtClean="0">
              <a:solidFill>
                <a:srgbClr val="7030A0"/>
              </a:solidFill>
            </a:endParaRPr>
          </a:p>
          <a:p>
            <a:pPr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>
                <a:solidFill>
                  <a:srgbClr val="7030A0"/>
                </a:solidFill>
              </a:rPr>
              <a:t>DEM</a:t>
            </a:r>
            <a:r>
              <a:rPr lang="zh-CN" altLang="en-US" sz="1200" b="1" dirty="0" smtClean="0">
                <a:solidFill>
                  <a:srgbClr val="7030A0"/>
                </a:solidFill>
              </a:rPr>
              <a:t>：演示项目</a:t>
            </a:r>
            <a:endParaRPr lang="en-US" altLang="zh-CN" sz="1200" dirty="0">
              <a:solidFill>
                <a:srgbClr val="7030A0"/>
              </a:solidFill>
            </a:endParaRPr>
          </a:p>
          <a:p>
            <a:pPr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>
                <a:solidFill>
                  <a:srgbClr val="7030A0"/>
                </a:solidFill>
              </a:rPr>
              <a:t>MGX</a:t>
            </a:r>
            <a:r>
              <a:rPr lang="zh-CN" altLang="en-US" sz="1200" b="1" dirty="0" smtClean="0">
                <a:solidFill>
                  <a:srgbClr val="7030A0"/>
                </a:solidFill>
              </a:rPr>
              <a:t>：多系统 </a:t>
            </a:r>
            <a:r>
              <a:rPr lang="en-US" altLang="zh-CN" sz="1200" b="1" dirty="0" smtClean="0">
                <a:solidFill>
                  <a:srgbClr val="7030A0"/>
                </a:solidFill>
              </a:rPr>
              <a:t>GNSS </a:t>
            </a:r>
            <a:r>
              <a:rPr lang="zh-CN" altLang="en-US" sz="1200" b="1" dirty="0" smtClean="0">
                <a:solidFill>
                  <a:srgbClr val="7030A0"/>
                </a:solidFill>
              </a:rPr>
              <a:t>项目</a:t>
            </a:r>
            <a:endParaRPr lang="en-US" altLang="zh-CN" sz="1200" dirty="0">
              <a:solidFill>
                <a:srgbClr val="7030A0"/>
              </a:solidFill>
            </a:endParaRPr>
          </a:p>
          <a:p>
            <a:pPr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>
                <a:solidFill>
                  <a:srgbClr val="7030A0"/>
                </a:solidFill>
              </a:rPr>
              <a:t>OPS</a:t>
            </a:r>
            <a:r>
              <a:rPr lang="zh-CN" altLang="en-US" sz="1200" b="1" dirty="0" smtClean="0">
                <a:solidFill>
                  <a:srgbClr val="7030A0"/>
                </a:solidFill>
              </a:rPr>
              <a:t>：</a:t>
            </a:r>
            <a:r>
              <a:rPr lang="en-US" altLang="zh-CN" sz="1200" b="1" dirty="0">
                <a:solidFill>
                  <a:srgbClr val="7030A0"/>
                </a:solidFill>
              </a:rPr>
              <a:t>GNSS </a:t>
            </a:r>
            <a:r>
              <a:rPr lang="zh-CN" altLang="en-US" sz="1200" b="1" dirty="0" smtClean="0">
                <a:solidFill>
                  <a:srgbClr val="7030A0"/>
                </a:solidFill>
              </a:rPr>
              <a:t>项目（无</a:t>
            </a:r>
            <a:r>
              <a:rPr lang="en-US" altLang="zh-CN" sz="1200" b="1" dirty="0" smtClean="0">
                <a:solidFill>
                  <a:srgbClr val="7030A0"/>
                </a:solidFill>
              </a:rPr>
              <a:t>BDS</a:t>
            </a:r>
            <a:r>
              <a:rPr lang="zh-CN" altLang="en-US" sz="1200" b="1" dirty="0" smtClean="0">
                <a:solidFill>
                  <a:srgbClr val="7030A0"/>
                </a:solidFill>
              </a:rPr>
              <a:t>）</a:t>
            </a:r>
            <a:endParaRPr lang="en-US" altLang="zh-CN" sz="1200" b="1" dirty="0">
              <a:solidFill>
                <a:srgbClr val="7030A0"/>
              </a:solidFill>
            </a:endParaRPr>
          </a:p>
          <a:p>
            <a:pPr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>
                <a:solidFill>
                  <a:srgbClr val="7030A0"/>
                </a:solidFill>
              </a:rPr>
              <a:t>R01</a:t>
            </a:r>
            <a:r>
              <a:rPr lang="zh-CN" altLang="en-US" sz="1200" b="1" dirty="0" smtClean="0">
                <a:solidFill>
                  <a:srgbClr val="7030A0"/>
                </a:solidFill>
              </a:rPr>
              <a:t>：第一次</a:t>
            </a:r>
            <a:r>
              <a:rPr lang="zh-CN" altLang="en-US" sz="1200" b="1" dirty="0">
                <a:solidFill>
                  <a:srgbClr val="7030A0"/>
                </a:solidFill>
              </a:rPr>
              <a:t>重新处理项目</a:t>
            </a:r>
            <a:endParaRPr lang="en-US" altLang="zh-CN" sz="1200" dirty="0">
              <a:solidFill>
                <a:srgbClr val="7030A0"/>
              </a:solidFill>
            </a:endParaRPr>
          </a:p>
          <a:p>
            <a:pPr indent="-171450">
              <a:buFont typeface="Arial" panose="020B0604020202020204" pitchFamily="34" charset="0"/>
              <a:buChar char="•"/>
            </a:pPr>
            <a:r>
              <a:rPr lang="en-US" altLang="zh-CN" sz="1200" b="1" dirty="0" err="1" smtClean="0">
                <a:solidFill>
                  <a:srgbClr val="7030A0"/>
                </a:solidFill>
              </a:rPr>
              <a:t>Rnn</a:t>
            </a:r>
            <a:r>
              <a:rPr lang="zh-CN" altLang="en-US" sz="1200" b="1" dirty="0" smtClean="0">
                <a:solidFill>
                  <a:srgbClr val="7030A0"/>
                </a:solidFill>
              </a:rPr>
              <a:t>：第</a:t>
            </a:r>
            <a:r>
              <a:rPr lang="en-US" altLang="zh-CN" sz="1200" b="1" dirty="0" err="1" smtClean="0">
                <a:solidFill>
                  <a:srgbClr val="7030A0"/>
                </a:solidFill>
              </a:rPr>
              <a:t>nn</a:t>
            </a:r>
            <a:r>
              <a:rPr lang="zh-CN" altLang="en-US" sz="1200" b="1" dirty="0" smtClean="0">
                <a:solidFill>
                  <a:srgbClr val="7030A0"/>
                </a:solidFill>
              </a:rPr>
              <a:t>次重新处理</a:t>
            </a:r>
            <a:r>
              <a:rPr lang="zh-CN" altLang="en-US" sz="1200" b="1" dirty="0">
                <a:solidFill>
                  <a:srgbClr val="7030A0"/>
                </a:solidFill>
              </a:rPr>
              <a:t>项目</a:t>
            </a:r>
            <a:endParaRPr lang="en-US" altLang="zh-CN" sz="1200" dirty="0">
              <a:solidFill>
                <a:srgbClr val="7030A0"/>
              </a:solidFill>
            </a:endParaRPr>
          </a:p>
          <a:p>
            <a:pPr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>
                <a:solidFill>
                  <a:srgbClr val="7030A0"/>
                </a:solidFill>
              </a:rPr>
              <a:t>TGA</a:t>
            </a:r>
            <a:r>
              <a:rPr lang="zh-CN" altLang="en-US" sz="1200" b="1" dirty="0">
                <a:solidFill>
                  <a:srgbClr val="7030A0"/>
                </a:solidFill>
              </a:rPr>
              <a:t>：潮位计基准监测</a:t>
            </a:r>
            <a:r>
              <a:rPr lang="zh-CN" altLang="en-US" sz="1200" b="1" dirty="0" smtClean="0">
                <a:solidFill>
                  <a:srgbClr val="7030A0"/>
                </a:solidFill>
              </a:rPr>
              <a:t>项目</a:t>
            </a:r>
            <a:endParaRPr lang="en-US" altLang="zh-CN" sz="1200" dirty="0">
              <a:solidFill>
                <a:srgbClr val="7030A0"/>
              </a:solidFill>
            </a:endParaRPr>
          </a:p>
          <a:p>
            <a:pPr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>
                <a:solidFill>
                  <a:srgbClr val="7030A0"/>
                </a:solidFill>
              </a:rPr>
              <a:t>TST</a:t>
            </a:r>
            <a:r>
              <a:rPr lang="zh-CN" altLang="en-US" sz="1200" b="1" dirty="0">
                <a:solidFill>
                  <a:srgbClr val="7030A0"/>
                </a:solidFill>
              </a:rPr>
              <a:t>：测试项目</a:t>
            </a:r>
            <a:endParaRPr lang="en-US" altLang="zh-CN" sz="1200" dirty="0">
              <a:solidFill>
                <a:srgbClr val="7030A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95148" y="401703"/>
            <a:ext cx="1760672" cy="166199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TTT</a:t>
            </a:r>
            <a:r>
              <a:rPr lang="zh-CN" altLang="en-US" b="1" dirty="0" smtClean="0">
                <a:solidFill>
                  <a:srgbClr val="00B050"/>
                </a:solidFill>
              </a:rPr>
              <a:t>：结果类型</a:t>
            </a:r>
            <a:endParaRPr lang="en-US" altLang="zh-CN" b="1" dirty="0" smtClean="0">
              <a:solidFill>
                <a:srgbClr val="00B05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>
                <a:solidFill>
                  <a:srgbClr val="00B050"/>
                </a:solidFill>
              </a:rPr>
              <a:t>FIN</a:t>
            </a:r>
            <a:r>
              <a:rPr lang="zh-CN" altLang="en-US" sz="1200" dirty="0" smtClean="0">
                <a:solidFill>
                  <a:srgbClr val="00B050"/>
                </a:solidFill>
              </a:rPr>
              <a:t>：最终产品</a:t>
            </a:r>
            <a:r>
              <a:rPr lang="en-US" altLang="zh-CN" sz="1200" dirty="0" smtClean="0">
                <a:solidFill>
                  <a:srgbClr val="00B050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>
                <a:solidFill>
                  <a:srgbClr val="00B050"/>
                </a:solidFill>
              </a:rPr>
              <a:t>NRT</a:t>
            </a:r>
            <a:r>
              <a:rPr lang="zh-CN" altLang="en-US" sz="1200" dirty="0" smtClean="0">
                <a:solidFill>
                  <a:srgbClr val="00B050"/>
                </a:solidFill>
              </a:rPr>
              <a:t>：近实时</a:t>
            </a:r>
            <a:endParaRPr lang="en-US" altLang="zh-CN" sz="1200" dirty="0" smtClean="0">
              <a:solidFill>
                <a:srgbClr val="00B05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>
                <a:solidFill>
                  <a:srgbClr val="00B050"/>
                </a:solidFill>
              </a:rPr>
              <a:t>PRD</a:t>
            </a:r>
            <a:r>
              <a:rPr lang="zh-CN" altLang="en-US" sz="1200" dirty="0" smtClean="0">
                <a:solidFill>
                  <a:srgbClr val="00B050"/>
                </a:solidFill>
              </a:rPr>
              <a:t>：预报产品</a:t>
            </a:r>
            <a:r>
              <a:rPr lang="en-US" altLang="zh-CN" sz="1200" dirty="0" smtClean="0">
                <a:solidFill>
                  <a:srgbClr val="00B050"/>
                </a:solidFill>
              </a:rPr>
              <a:t> </a:t>
            </a:r>
            <a:endParaRPr lang="en-US" altLang="zh-CN" sz="1200" dirty="0">
              <a:solidFill>
                <a:srgbClr val="00B05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>
                <a:solidFill>
                  <a:srgbClr val="00B050"/>
                </a:solidFill>
              </a:rPr>
              <a:t>RAP</a:t>
            </a:r>
            <a:r>
              <a:rPr lang="zh-CN" altLang="en-US" sz="1200" dirty="0" smtClean="0">
                <a:solidFill>
                  <a:srgbClr val="00B050"/>
                </a:solidFill>
              </a:rPr>
              <a:t>：快速产品</a:t>
            </a:r>
            <a:r>
              <a:rPr lang="en-US" altLang="zh-CN" sz="1200" dirty="0" smtClean="0">
                <a:solidFill>
                  <a:srgbClr val="00B050"/>
                </a:solidFill>
              </a:rPr>
              <a:t> </a:t>
            </a:r>
            <a:endParaRPr lang="en-US" altLang="zh-CN" sz="1200" dirty="0">
              <a:solidFill>
                <a:srgbClr val="00B05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>
                <a:solidFill>
                  <a:srgbClr val="00B050"/>
                </a:solidFill>
              </a:rPr>
              <a:t>RTS</a:t>
            </a:r>
            <a:r>
              <a:rPr lang="zh-CN" altLang="en-US" sz="1200" dirty="0" smtClean="0">
                <a:solidFill>
                  <a:srgbClr val="00B050"/>
                </a:solidFill>
              </a:rPr>
              <a:t>：实时产品</a:t>
            </a:r>
            <a:r>
              <a:rPr lang="en-US" altLang="zh-CN" sz="1200" dirty="0" smtClean="0">
                <a:solidFill>
                  <a:srgbClr val="00B050"/>
                </a:solidFill>
              </a:rPr>
              <a:t> </a:t>
            </a:r>
            <a:endParaRPr lang="en-US" altLang="zh-CN" sz="1200" dirty="0">
              <a:solidFill>
                <a:srgbClr val="00B05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solidFill>
                  <a:srgbClr val="00B050"/>
                </a:solidFill>
              </a:rPr>
              <a:t>SNX</a:t>
            </a:r>
            <a:r>
              <a:rPr lang="en-US" altLang="zh-CN" sz="1200" dirty="0">
                <a:solidFill>
                  <a:srgbClr val="00B050"/>
                </a:solidFill>
              </a:rPr>
              <a:t> SINEX </a:t>
            </a:r>
            <a:r>
              <a:rPr lang="zh-CN" altLang="en-US" sz="1200" dirty="0" smtClean="0">
                <a:solidFill>
                  <a:srgbClr val="00B050"/>
                </a:solidFill>
              </a:rPr>
              <a:t>产品</a:t>
            </a:r>
            <a:endParaRPr lang="en-US" altLang="zh-CN" sz="1200" dirty="0" smtClean="0">
              <a:solidFill>
                <a:srgbClr val="00B05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>
                <a:solidFill>
                  <a:srgbClr val="00B050"/>
                </a:solidFill>
              </a:rPr>
              <a:t>ULT</a:t>
            </a:r>
            <a:r>
              <a:rPr lang="zh-CN" altLang="en-US" sz="1200" b="1" dirty="0" smtClean="0">
                <a:solidFill>
                  <a:srgbClr val="00B050"/>
                </a:solidFill>
              </a:rPr>
              <a:t>：</a:t>
            </a:r>
            <a:r>
              <a:rPr lang="zh-CN" altLang="en-US" sz="1200" dirty="0" smtClean="0">
                <a:solidFill>
                  <a:srgbClr val="00B050"/>
                </a:solidFill>
              </a:rPr>
              <a:t>超快速产品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181033" y="260523"/>
            <a:ext cx="1683026" cy="181588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7030A0"/>
                </a:solidFill>
              </a:rPr>
              <a:t>SMP</a:t>
            </a:r>
            <a:r>
              <a:rPr lang="zh-CN" altLang="en-US" sz="1600" b="1" dirty="0" smtClean="0">
                <a:solidFill>
                  <a:srgbClr val="7030A0"/>
                </a:solidFill>
              </a:rPr>
              <a:t>：采样间隔</a:t>
            </a:r>
            <a:endParaRPr lang="en-US" altLang="zh-CN" sz="1600" b="1" dirty="0" smtClean="0">
              <a:solidFill>
                <a:srgbClr val="7030A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>
                <a:solidFill>
                  <a:srgbClr val="7030A0"/>
                </a:solidFill>
              </a:rPr>
              <a:t>S</a:t>
            </a:r>
            <a:r>
              <a:rPr lang="zh-CN" altLang="en-US" sz="1200" dirty="0" smtClean="0">
                <a:solidFill>
                  <a:srgbClr val="7030A0"/>
                </a:solidFill>
              </a:rPr>
              <a:t>：</a:t>
            </a:r>
            <a:r>
              <a:rPr lang="zh-CN" altLang="en-US" sz="1200" dirty="0">
                <a:solidFill>
                  <a:srgbClr val="7030A0"/>
                </a:solidFill>
              </a:rPr>
              <a:t>秒</a:t>
            </a:r>
            <a:endParaRPr lang="en-US" altLang="zh-CN" sz="1200" dirty="0" smtClean="0">
              <a:solidFill>
                <a:srgbClr val="7030A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>
                <a:solidFill>
                  <a:srgbClr val="7030A0"/>
                </a:solidFill>
              </a:rPr>
              <a:t>M</a:t>
            </a:r>
            <a:r>
              <a:rPr lang="zh-CN" altLang="en-US" sz="1200" dirty="0" smtClean="0">
                <a:solidFill>
                  <a:srgbClr val="7030A0"/>
                </a:solidFill>
              </a:rPr>
              <a:t>： 分钟</a:t>
            </a:r>
            <a:r>
              <a:rPr lang="en-US" altLang="zh-CN" sz="1200" dirty="0" smtClean="0">
                <a:solidFill>
                  <a:srgbClr val="7030A0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>
                <a:solidFill>
                  <a:srgbClr val="7030A0"/>
                </a:solidFill>
              </a:rPr>
              <a:t>H</a:t>
            </a:r>
            <a:r>
              <a:rPr lang="zh-CN" altLang="en-US" sz="1200" dirty="0" smtClean="0">
                <a:solidFill>
                  <a:srgbClr val="7030A0"/>
                </a:solidFill>
              </a:rPr>
              <a:t>：</a:t>
            </a:r>
            <a:r>
              <a:rPr lang="zh-CN" altLang="en-US" sz="1200" dirty="0">
                <a:solidFill>
                  <a:srgbClr val="7030A0"/>
                </a:solidFill>
              </a:rPr>
              <a:t>小时</a:t>
            </a:r>
            <a:r>
              <a:rPr lang="en-US" altLang="zh-CN" sz="1200" dirty="0" smtClean="0">
                <a:solidFill>
                  <a:srgbClr val="7030A0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>
                <a:solidFill>
                  <a:srgbClr val="7030A0"/>
                </a:solidFill>
              </a:rPr>
              <a:t>D</a:t>
            </a:r>
            <a:r>
              <a:rPr lang="zh-CN" altLang="en-US" sz="1200" dirty="0" smtClean="0">
                <a:solidFill>
                  <a:srgbClr val="7030A0"/>
                </a:solidFill>
              </a:rPr>
              <a:t>：天</a:t>
            </a:r>
            <a:r>
              <a:rPr lang="en-US" altLang="zh-CN" sz="1200" dirty="0" smtClean="0">
                <a:solidFill>
                  <a:srgbClr val="7030A0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>
                <a:solidFill>
                  <a:srgbClr val="7030A0"/>
                </a:solidFill>
              </a:rPr>
              <a:t>W</a:t>
            </a:r>
            <a:r>
              <a:rPr lang="zh-CN" altLang="en-US" sz="1200" dirty="0" smtClean="0">
                <a:solidFill>
                  <a:srgbClr val="7030A0"/>
                </a:solidFill>
              </a:rPr>
              <a:t>：</a:t>
            </a:r>
            <a:r>
              <a:rPr lang="zh-CN" altLang="en-US" sz="1200" dirty="0">
                <a:solidFill>
                  <a:srgbClr val="7030A0"/>
                </a:solidFill>
              </a:rPr>
              <a:t>周</a:t>
            </a:r>
            <a:r>
              <a:rPr lang="en-US" altLang="zh-CN" sz="1200" dirty="0" smtClean="0">
                <a:solidFill>
                  <a:srgbClr val="7030A0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>
                <a:solidFill>
                  <a:srgbClr val="7030A0"/>
                </a:solidFill>
              </a:rPr>
              <a:t>L</a:t>
            </a:r>
            <a:r>
              <a:rPr lang="zh-CN" altLang="en-US" sz="1200" dirty="0" smtClean="0">
                <a:solidFill>
                  <a:srgbClr val="7030A0"/>
                </a:solidFill>
              </a:rPr>
              <a:t>：</a:t>
            </a:r>
            <a:r>
              <a:rPr lang="zh-CN" altLang="en-US" sz="1200" dirty="0">
                <a:solidFill>
                  <a:srgbClr val="7030A0"/>
                </a:solidFill>
              </a:rPr>
              <a:t>月</a:t>
            </a:r>
            <a:r>
              <a:rPr lang="en-US" altLang="zh-CN" sz="1200" dirty="0" smtClean="0">
                <a:solidFill>
                  <a:srgbClr val="7030A0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>
                <a:solidFill>
                  <a:srgbClr val="7030A0"/>
                </a:solidFill>
              </a:rPr>
              <a:t>Y</a:t>
            </a:r>
            <a:r>
              <a:rPr lang="zh-CN" altLang="en-US" sz="1200" dirty="0" smtClean="0">
                <a:solidFill>
                  <a:srgbClr val="7030A0"/>
                </a:solidFill>
              </a:rPr>
              <a:t>：</a:t>
            </a:r>
            <a:r>
              <a:rPr lang="zh-CN" altLang="en-US" sz="1200" dirty="0">
                <a:solidFill>
                  <a:srgbClr val="7030A0"/>
                </a:solidFill>
              </a:rPr>
              <a:t>年</a:t>
            </a:r>
            <a:endParaRPr lang="en-US" altLang="zh-CN" sz="1200" dirty="0" smtClean="0">
              <a:solidFill>
                <a:srgbClr val="7030A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>
                <a:solidFill>
                  <a:srgbClr val="7030A0"/>
                </a:solidFill>
                <a:effectLst/>
              </a:rPr>
              <a:t>U</a:t>
            </a:r>
            <a:r>
              <a:rPr lang="zh-CN" altLang="en-US" sz="1200" dirty="0" smtClean="0">
                <a:solidFill>
                  <a:srgbClr val="7030A0"/>
                </a:solidFill>
              </a:rPr>
              <a:t>：</a:t>
            </a:r>
            <a:r>
              <a:rPr lang="zh-CN" altLang="en-US" sz="1200" dirty="0">
                <a:solidFill>
                  <a:srgbClr val="7030A0"/>
                </a:solidFill>
              </a:rPr>
              <a:t>未指定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153873" y="3513142"/>
            <a:ext cx="1855303" cy="107721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YYYYDDDHHMM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/>
              <a:t>YYYY</a:t>
            </a:r>
            <a:r>
              <a:rPr lang="zh-CN" altLang="en-US" sz="1200" dirty="0" smtClean="0"/>
              <a:t>：年</a:t>
            </a:r>
            <a:endParaRPr lang="en-US" altLang="zh-CN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/>
              <a:t>DDD</a:t>
            </a:r>
            <a:r>
              <a:rPr lang="zh-CN" altLang="en-US" sz="1200" dirty="0" smtClean="0"/>
              <a:t>：年积日</a:t>
            </a:r>
            <a:endParaRPr lang="en-US" altLang="zh-CN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/>
              <a:t>HH</a:t>
            </a:r>
            <a:r>
              <a:rPr lang="zh-CN" altLang="en-US" sz="1200" dirty="0" smtClean="0"/>
              <a:t>：小时</a:t>
            </a:r>
            <a:endParaRPr lang="en-US" altLang="zh-CN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/>
              <a:t>MM</a:t>
            </a:r>
            <a:r>
              <a:rPr lang="zh-CN" altLang="en-US" sz="1200" dirty="0" smtClean="0"/>
              <a:t>：分钟</a:t>
            </a:r>
            <a:endParaRPr lang="zh-CN" altLang="en-US" sz="1200" dirty="0"/>
          </a:p>
        </p:txBody>
      </p:sp>
      <p:sp>
        <p:nvSpPr>
          <p:cNvPr id="10" name="文本框 9"/>
          <p:cNvSpPr txBox="1"/>
          <p:nvPr/>
        </p:nvSpPr>
        <p:spPr>
          <a:xfrm>
            <a:off x="7861689" y="2925068"/>
            <a:ext cx="2067338" cy="384720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CNT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：文件内容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>
                <a:solidFill>
                  <a:srgbClr val="FF0000"/>
                </a:solidFill>
              </a:rPr>
              <a:t>ATT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：</a:t>
            </a:r>
            <a:r>
              <a:rPr lang="zh-CN" altLang="en-US" sz="1200" dirty="0" smtClean="0">
                <a:solidFill>
                  <a:srgbClr val="FF0000"/>
                </a:solidFill>
              </a:rPr>
              <a:t>卫星姿态四元数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>
                <a:solidFill>
                  <a:srgbClr val="FF0000"/>
                </a:solidFill>
              </a:rPr>
              <a:t>CLK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：</a:t>
            </a:r>
            <a:r>
              <a:rPr lang="zh-CN" altLang="en-US" sz="1200" dirty="0" smtClean="0">
                <a:solidFill>
                  <a:srgbClr val="FF0000"/>
                </a:solidFill>
              </a:rPr>
              <a:t>精密钟差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>
                <a:solidFill>
                  <a:srgbClr val="FF0000"/>
                </a:solidFill>
              </a:rPr>
              <a:t>CLS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：</a:t>
            </a:r>
            <a:endParaRPr lang="en-US" altLang="zh-CN" sz="1200" b="1" dirty="0" smtClean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>
                <a:solidFill>
                  <a:srgbClr val="FF0000"/>
                </a:solidFill>
              </a:rPr>
              <a:t>CMP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：</a:t>
            </a:r>
            <a:endParaRPr lang="en-US" altLang="zh-CN" sz="1200" b="1" dirty="0" smtClean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>
                <a:solidFill>
                  <a:srgbClr val="FF0000"/>
                </a:solidFill>
              </a:rPr>
              <a:t>CRD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：</a:t>
            </a:r>
            <a:r>
              <a:rPr lang="zh-CN" altLang="en-US" sz="1200" dirty="0" smtClean="0">
                <a:solidFill>
                  <a:srgbClr val="FF0000"/>
                </a:solidFill>
              </a:rPr>
              <a:t>测站坐标</a:t>
            </a:r>
            <a:r>
              <a:rPr lang="en-US" altLang="zh-CN" sz="1200" dirty="0" smtClean="0">
                <a:solidFill>
                  <a:srgbClr val="FF0000"/>
                </a:solidFill>
              </a:rPr>
              <a:t>/</a:t>
            </a:r>
            <a:r>
              <a:rPr lang="zh-CN" altLang="en-US" sz="1200" dirty="0" smtClean="0">
                <a:solidFill>
                  <a:srgbClr val="FF0000"/>
                </a:solidFill>
              </a:rPr>
              <a:t>速度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>
                <a:solidFill>
                  <a:srgbClr val="FF0000"/>
                </a:solidFill>
              </a:rPr>
              <a:t>ERP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：</a:t>
            </a:r>
            <a:r>
              <a:rPr lang="zh-CN" altLang="en-US" sz="1200" dirty="0" smtClean="0">
                <a:solidFill>
                  <a:srgbClr val="FF0000"/>
                </a:solidFill>
              </a:rPr>
              <a:t>地球自转参数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>
                <a:solidFill>
                  <a:srgbClr val="FF0000"/>
                </a:solidFill>
              </a:rPr>
              <a:t>ORB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：</a:t>
            </a:r>
            <a:r>
              <a:rPr lang="zh-CN" altLang="en-US" sz="1200" dirty="0" smtClean="0">
                <a:solidFill>
                  <a:srgbClr val="FF0000"/>
                </a:solidFill>
              </a:rPr>
              <a:t>精密星历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>
                <a:solidFill>
                  <a:srgbClr val="FF0000"/>
                </a:solidFill>
              </a:rPr>
              <a:t>RES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：</a:t>
            </a:r>
            <a:endParaRPr lang="en-US" altLang="zh-CN" sz="1200" b="1" dirty="0" smtClean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>
                <a:solidFill>
                  <a:srgbClr val="FF0000"/>
                </a:solidFill>
              </a:rPr>
              <a:t>SOL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：</a:t>
            </a:r>
            <a:endParaRPr lang="en-US" altLang="zh-CN" sz="1200" b="1" dirty="0" smtClean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>
                <a:solidFill>
                  <a:srgbClr val="FF0000"/>
                </a:solidFill>
              </a:rPr>
              <a:t>SUM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：</a:t>
            </a:r>
            <a:endParaRPr lang="en-US" altLang="zh-CN" sz="1200" b="1" dirty="0" smtClean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>
                <a:solidFill>
                  <a:srgbClr val="FF0000"/>
                </a:solidFill>
              </a:rPr>
              <a:t>TRO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：对流层</a:t>
            </a:r>
            <a:r>
              <a:rPr lang="en-US" altLang="zh-CN" sz="1200" b="1" dirty="0" smtClean="0">
                <a:solidFill>
                  <a:srgbClr val="FF0000"/>
                </a:solidFill>
              </a:rPr>
              <a:t>ZPD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>
                <a:solidFill>
                  <a:srgbClr val="FF0000"/>
                </a:solidFill>
              </a:rPr>
              <a:t>DCB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：差分码偏差</a:t>
            </a:r>
            <a:endParaRPr lang="en-US" altLang="zh-CN" sz="1200" b="1" dirty="0" smtClean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>
                <a:solidFill>
                  <a:srgbClr val="FF0000"/>
                </a:solidFill>
              </a:rPr>
              <a:t>DPB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：差分相位偏差</a:t>
            </a:r>
            <a:endParaRPr lang="en-US" altLang="zh-CN" sz="1200" b="1" dirty="0" smtClean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>
                <a:solidFill>
                  <a:srgbClr val="FF0000"/>
                </a:solidFill>
              </a:rPr>
              <a:t>DSB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：差分信号偏差</a:t>
            </a:r>
            <a:endParaRPr lang="en-US" altLang="zh-CN" sz="1200" b="1" dirty="0" smtClean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>
                <a:solidFill>
                  <a:srgbClr val="FF0000"/>
                </a:solidFill>
              </a:rPr>
              <a:t>OCB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：</a:t>
            </a:r>
            <a:endParaRPr lang="en-US" altLang="zh-CN" sz="1200" b="1" dirty="0" smtClean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>
                <a:solidFill>
                  <a:srgbClr val="FF0000"/>
                </a:solidFill>
              </a:rPr>
              <a:t>OPB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：</a:t>
            </a:r>
            <a:endParaRPr lang="en-US" altLang="zh-CN" sz="1200" b="1" dirty="0" smtClean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>
                <a:solidFill>
                  <a:srgbClr val="FF0000"/>
                </a:solidFill>
              </a:rPr>
              <a:t>OSB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：</a:t>
            </a:r>
            <a:endParaRPr lang="en-US" altLang="zh-CN" sz="1200" b="1" dirty="0" smtClean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>
                <a:solidFill>
                  <a:srgbClr val="FF0000"/>
                </a:solidFill>
              </a:rPr>
              <a:t>GIM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：</a:t>
            </a:r>
            <a:endParaRPr lang="en-US" altLang="zh-CN" sz="1200" b="1" dirty="0" smtClean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>
                <a:solidFill>
                  <a:srgbClr val="FF0000"/>
                </a:solidFill>
              </a:rPr>
              <a:t>ROT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：</a:t>
            </a:r>
            <a:endParaRPr lang="en-US" altLang="zh-CN" sz="1200" b="1" dirty="0" smtClean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026821" y="999187"/>
            <a:ext cx="2647680" cy="107721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SSSSMRCCC</a:t>
            </a:r>
            <a:r>
              <a:rPr lang="zh-CN" altLang="en-US" sz="1600" b="1" dirty="0" smtClean="0"/>
              <a:t>：测站标识符</a:t>
            </a:r>
            <a:endParaRPr lang="en-US" altLang="zh-CN" sz="16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/>
              <a:t>SSSS</a:t>
            </a:r>
            <a:r>
              <a:rPr lang="zh-CN" altLang="en-US" sz="1200" b="1" dirty="0" smtClean="0"/>
              <a:t>：</a:t>
            </a:r>
            <a:endParaRPr lang="en-US" altLang="zh-CN" sz="12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/>
              <a:t>M</a:t>
            </a:r>
            <a:r>
              <a:rPr lang="zh-CN" altLang="en-US" sz="1200" b="1" dirty="0" smtClean="0"/>
              <a:t>：</a:t>
            </a:r>
            <a:endParaRPr lang="en-US" altLang="zh-CN" sz="12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/>
              <a:t>R</a:t>
            </a:r>
            <a:r>
              <a:rPr lang="zh-CN" altLang="en-US" sz="1200" b="1" dirty="0" smtClean="0"/>
              <a:t>：</a:t>
            </a:r>
            <a:endParaRPr lang="en-US" altLang="zh-CN" sz="12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/>
              <a:t>CCC</a:t>
            </a:r>
            <a:r>
              <a:rPr lang="zh-CN" altLang="en-US" sz="1200" b="1" dirty="0" smtClean="0"/>
              <a:t>：</a:t>
            </a:r>
            <a:endParaRPr lang="zh-CN" altLang="en-US" sz="1200" b="1" dirty="0"/>
          </a:p>
        </p:txBody>
      </p:sp>
      <p:sp>
        <p:nvSpPr>
          <p:cNvPr id="12" name="矩形 11"/>
          <p:cNvSpPr/>
          <p:nvPr/>
        </p:nvSpPr>
        <p:spPr>
          <a:xfrm>
            <a:off x="1904589" y="2770218"/>
            <a:ext cx="3315933" cy="461665"/>
          </a:xfrm>
          <a:prstGeom prst="rect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AAA</a:t>
            </a:r>
            <a:r>
              <a:rPr lang="en-US" altLang="zh-CN" sz="2400" b="1" dirty="0" smtClean="0">
                <a:solidFill>
                  <a:schemeClr val="accent1"/>
                </a:solidFill>
              </a:rPr>
              <a:t>V</a:t>
            </a:r>
            <a:r>
              <a:rPr lang="en-US" altLang="zh-CN" sz="2400" b="1" dirty="0" smtClean="0">
                <a:solidFill>
                  <a:srgbClr val="7030A0"/>
                </a:solidFill>
              </a:rPr>
              <a:t>PPP</a:t>
            </a:r>
            <a:r>
              <a:rPr lang="en-US" altLang="zh-CN" sz="2400" b="1" dirty="0" smtClean="0">
                <a:solidFill>
                  <a:srgbClr val="00B050"/>
                </a:solidFill>
              </a:rPr>
              <a:t>TTT</a:t>
            </a:r>
            <a:r>
              <a:rPr lang="en-US" altLang="zh-CN" sz="2400" b="1" dirty="0" smtClean="0"/>
              <a:t>.</a:t>
            </a:r>
            <a:r>
              <a:rPr lang="en-US" altLang="zh-CN" sz="2400" b="1" dirty="0" smtClean="0">
                <a:solidFill>
                  <a:srgbClr val="00B050"/>
                </a:solidFill>
              </a:rPr>
              <a:t>FMT</a:t>
            </a:r>
            <a:r>
              <a:rPr lang="en-US" altLang="zh-CN" sz="2400" b="1" dirty="0" smtClean="0"/>
              <a:t>[.</a:t>
            </a:r>
            <a:r>
              <a:rPr lang="en-US" altLang="zh-CN" sz="2400" b="1" dirty="0" err="1" smtClean="0"/>
              <a:t>gz</a:t>
            </a:r>
            <a:r>
              <a:rPr lang="en-US" altLang="zh-CN" sz="2400" b="1" dirty="0" smtClean="0"/>
              <a:t>]</a:t>
            </a:r>
            <a:endParaRPr lang="zh-CN" altLang="en-US" sz="2400" b="1" dirty="0"/>
          </a:p>
        </p:txBody>
      </p:sp>
      <p:sp>
        <p:nvSpPr>
          <p:cNvPr id="13" name="矩形 12"/>
          <p:cNvSpPr/>
          <p:nvPr/>
        </p:nvSpPr>
        <p:spPr>
          <a:xfrm>
            <a:off x="419154" y="2768860"/>
            <a:ext cx="1485436" cy="461665"/>
          </a:xfrm>
          <a:prstGeom prst="rect">
            <a:avLst/>
          </a:prstGeom>
          <a:ln w="19050"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短文件名：</a:t>
            </a:r>
            <a:endParaRPr lang="zh-CN" alt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419154" y="2170679"/>
            <a:ext cx="1485436" cy="461665"/>
          </a:xfrm>
          <a:prstGeom prst="rect">
            <a:avLst/>
          </a:prstGeom>
          <a:ln w="19050"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sz="2400" b="1" dirty="0"/>
              <a:t>长</a:t>
            </a:r>
            <a:r>
              <a:rPr lang="zh-CN" altLang="en-US" sz="2400" b="1" dirty="0" smtClean="0"/>
              <a:t>文件名：</a:t>
            </a:r>
            <a:endParaRPr lang="zh-CN" altLang="en-US" sz="2400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10048240" y="2925068"/>
            <a:ext cx="1640556" cy="236988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0070C0"/>
                </a:solidFill>
              </a:rPr>
              <a:t>FMT</a:t>
            </a:r>
            <a:r>
              <a:rPr lang="zh-CN" altLang="en-US" sz="1600" b="1" dirty="0" smtClean="0">
                <a:solidFill>
                  <a:srgbClr val="0070C0"/>
                </a:solidFill>
              </a:rPr>
              <a:t>：文件格式</a:t>
            </a:r>
            <a:endParaRPr lang="en-US" altLang="zh-CN" sz="1600" b="1" dirty="0" smtClean="0">
              <a:solidFill>
                <a:srgbClr val="0070C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>
                <a:solidFill>
                  <a:srgbClr val="0070C0"/>
                </a:solidFill>
              </a:rPr>
              <a:t>BIA</a:t>
            </a:r>
            <a:r>
              <a:rPr lang="zh-CN" altLang="en-US" sz="1200" b="1" dirty="0" smtClean="0">
                <a:solidFill>
                  <a:srgbClr val="0070C0"/>
                </a:solidFill>
              </a:rPr>
              <a:t>：</a:t>
            </a:r>
            <a:endParaRPr lang="en-US" altLang="zh-CN" sz="1200" b="1" dirty="0">
              <a:solidFill>
                <a:srgbClr val="0070C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>
                <a:solidFill>
                  <a:srgbClr val="0070C0"/>
                </a:solidFill>
              </a:rPr>
              <a:t>CLK</a:t>
            </a:r>
            <a:r>
              <a:rPr lang="zh-CN" altLang="en-US" sz="1200" b="1" dirty="0" smtClean="0">
                <a:solidFill>
                  <a:srgbClr val="0070C0"/>
                </a:solidFill>
              </a:rPr>
              <a:t>：</a:t>
            </a:r>
            <a:endParaRPr lang="en-US" altLang="zh-CN" sz="1200" b="1" dirty="0">
              <a:solidFill>
                <a:srgbClr val="0070C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>
                <a:solidFill>
                  <a:srgbClr val="0070C0"/>
                </a:solidFill>
              </a:rPr>
              <a:t>ERP</a:t>
            </a:r>
            <a:r>
              <a:rPr lang="zh-CN" altLang="en-US" sz="1200" b="1" dirty="0" smtClean="0">
                <a:solidFill>
                  <a:srgbClr val="0070C0"/>
                </a:solidFill>
              </a:rPr>
              <a:t>：</a:t>
            </a:r>
            <a:endParaRPr lang="en-US" altLang="zh-CN" sz="1200" b="1" dirty="0" smtClean="0">
              <a:solidFill>
                <a:srgbClr val="0070C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>
                <a:solidFill>
                  <a:srgbClr val="0070C0"/>
                </a:solidFill>
              </a:rPr>
              <a:t>INX</a:t>
            </a:r>
            <a:r>
              <a:rPr lang="zh-CN" altLang="en-US" sz="1200" b="1" dirty="0" smtClean="0">
                <a:solidFill>
                  <a:srgbClr val="0070C0"/>
                </a:solidFill>
              </a:rPr>
              <a:t>：</a:t>
            </a:r>
            <a:endParaRPr lang="en-US" altLang="zh-CN" sz="1200" b="1" dirty="0" smtClean="0">
              <a:solidFill>
                <a:srgbClr val="0070C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>
                <a:solidFill>
                  <a:srgbClr val="0070C0"/>
                </a:solidFill>
              </a:rPr>
              <a:t>JSON</a:t>
            </a:r>
            <a:r>
              <a:rPr lang="zh-CN" altLang="en-US" sz="1200" b="1" dirty="0" smtClean="0">
                <a:solidFill>
                  <a:srgbClr val="0070C0"/>
                </a:solidFill>
              </a:rPr>
              <a:t>：</a:t>
            </a:r>
            <a:endParaRPr lang="en-US" altLang="zh-CN" sz="1200" b="1" dirty="0" smtClean="0">
              <a:solidFill>
                <a:srgbClr val="0070C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>
                <a:solidFill>
                  <a:srgbClr val="0070C0"/>
                </a:solidFill>
              </a:rPr>
              <a:t>OBX</a:t>
            </a:r>
            <a:r>
              <a:rPr lang="zh-CN" altLang="en-US" sz="1200" b="1" dirty="0" smtClean="0">
                <a:solidFill>
                  <a:srgbClr val="0070C0"/>
                </a:solidFill>
              </a:rPr>
              <a:t>：</a:t>
            </a:r>
            <a:endParaRPr lang="en-US" altLang="zh-CN" sz="1200" b="1" dirty="0" smtClean="0">
              <a:solidFill>
                <a:srgbClr val="0070C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>
                <a:solidFill>
                  <a:srgbClr val="0070C0"/>
                </a:solidFill>
              </a:rPr>
              <a:t>SNX</a:t>
            </a:r>
            <a:r>
              <a:rPr lang="zh-CN" altLang="en-US" sz="1200" b="1" dirty="0" smtClean="0">
                <a:solidFill>
                  <a:srgbClr val="0070C0"/>
                </a:solidFill>
              </a:rPr>
              <a:t>：</a:t>
            </a:r>
            <a:endParaRPr lang="en-US" altLang="zh-CN" sz="1200" b="1" dirty="0" smtClean="0">
              <a:solidFill>
                <a:srgbClr val="0070C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>
                <a:solidFill>
                  <a:srgbClr val="0070C0"/>
                </a:solidFill>
              </a:rPr>
              <a:t>SP3</a:t>
            </a:r>
            <a:r>
              <a:rPr lang="zh-CN" altLang="en-US" sz="1200" b="1" dirty="0" smtClean="0">
                <a:solidFill>
                  <a:srgbClr val="0070C0"/>
                </a:solidFill>
              </a:rPr>
              <a:t>：</a:t>
            </a:r>
            <a:endParaRPr lang="en-US" altLang="zh-CN" sz="1200" b="1" dirty="0" smtClean="0">
              <a:solidFill>
                <a:srgbClr val="0070C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>
                <a:solidFill>
                  <a:srgbClr val="0070C0"/>
                </a:solidFill>
              </a:rPr>
              <a:t>SUM</a:t>
            </a:r>
            <a:r>
              <a:rPr lang="zh-CN" altLang="en-US" sz="1200" b="1" dirty="0" smtClean="0">
                <a:solidFill>
                  <a:srgbClr val="0070C0"/>
                </a:solidFill>
              </a:rPr>
              <a:t>：</a:t>
            </a:r>
            <a:endParaRPr lang="en-US" altLang="zh-CN" sz="1200" b="1" dirty="0" smtClean="0">
              <a:solidFill>
                <a:srgbClr val="0070C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>
                <a:solidFill>
                  <a:srgbClr val="0070C0"/>
                </a:solidFill>
              </a:rPr>
              <a:t>TRO</a:t>
            </a:r>
            <a:r>
              <a:rPr lang="zh-CN" altLang="en-US" sz="1200" b="1" dirty="0" smtClean="0">
                <a:solidFill>
                  <a:srgbClr val="0070C0"/>
                </a:solidFill>
              </a:rPr>
              <a:t>：</a:t>
            </a:r>
            <a:endParaRPr lang="en-US" altLang="zh-CN" sz="1200" b="1" dirty="0" smtClean="0">
              <a:solidFill>
                <a:srgbClr val="0070C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>
                <a:solidFill>
                  <a:srgbClr val="0070C0"/>
                </a:solidFill>
              </a:rPr>
              <a:t>YAML</a:t>
            </a:r>
            <a:r>
              <a:rPr lang="zh-CN" altLang="en-US" sz="1200" b="1" dirty="0" smtClean="0">
                <a:solidFill>
                  <a:srgbClr val="0070C0"/>
                </a:solidFill>
              </a:rPr>
              <a:t>：</a:t>
            </a:r>
            <a:endParaRPr lang="en-US" altLang="zh-CN" sz="1200" b="1" dirty="0" smtClean="0">
              <a:solidFill>
                <a:srgbClr val="0070C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138454" y="1725142"/>
            <a:ext cx="2175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0070C0"/>
                </a:solidFill>
              </a:rPr>
              <a:t>V</a:t>
            </a:r>
            <a:r>
              <a:rPr lang="zh-CN" altLang="en-US" sz="1600" b="1" dirty="0" smtClean="0">
                <a:solidFill>
                  <a:srgbClr val="0070C0"/>
                </a:solidFill>
              </a:rPr>
              <a:t>：版本标识符（</a:t>
            </a:r>
            <a:r>
              <a:rPr lang="en-US" altLang="zh-CN" sz="1600" b="1" dirty="0" smtClean="0">
                <a:solidFill>
                  <a:srgbClr val="0070C0"/>
                </a:solidFill>
              </a:rPr>
              <a:t>0~9</a:t>
            </a:r>
            <a:r>
              <a:rPr lang="zh-CN" altLang="en-US" sz="1600" b="1" dirty="0" smtClean="0">
                <a:solidFill>
                  <a:srgbClr val="0070C0"/>
                </a:solidFill>
              </a:rPr>
              <a:t>）</a:t>
            </a:r>
            <a:endParaRPr lang="zh-CN" altLang="en-US" sz="1600" b="1" dirty="0">
              <a:solidFill>
                <a:srgbClr val="0070C0"/>
              </a:solidFill>
            </a:endParaRPr>
          </a:p>
        </p:txBody>
      </p:sp>
      <p:sp>
        <p:nvSpPr>
          <p:cNvPr id="5" name="左大括号 4"/>
          <p:cNvSpPr/>
          <p:nvPr/>
        </p:nvSpPr>
        <p:spPr>
          <a:xfrm>
            <a:off x="304731" y="2397188"/>
            <a:ext cx="137283" cy="606829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48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5" grpId="0" animBg="1"/>
      <p:bldP spid="16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305</Words>
  <Application>Microsoft Office PowerPoint</Application>
  <PresentationFormat>宽屏</PresentationFormat>
  <Paragraphs>88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李郑骁的spin5</dc:creator>
  <cp:lastModifiedBy>李郑骁的spin5</cp:lastModifiedBy>
  <cp:revision>1</cp:revision>
  <dcterms:created xsi:type="dcterms:W3CDTF">2024-10-04T14:42:56Z</dcterms:created>
  <dcterms:modified xsi:type="dcterms:W3CDTF">2024-10-04T14:43:13Z</dcterms:modified>
</cp:coreProperties>
</file>