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4"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kela" userId="12678051-70c2-4d55-ae68-d15f7b0bdd14" providerId="ADAL" clId="{241EF3EA-300F-43AB-A5E9-AAFCF097BBF7}"/>
    <pc:docChg chg="addSld">
      <pc:chgData name="Ben Jokela" userId="12678051-70c2-4d55-ae68-d15f7b0bdd14" providerId="ADAL" clId="{241EF3EA-300F-43AB-A5E9-AAFCF097BBF7}" dt="2020-09-29T16:17:34.530" v="0" actId="680"/>
      <pc:docMkLst>
        <pc:docMk/>
      </pc:docMkLst>
      <pc:sldChg chg="new">
        <pc:chgData name="Ben Jokela" userId="12678051-70c2-4d55-ae68-d15f7b0bdd14" providerId="ADAL" clId="{241EF3EA-300F-43AB-A5E9-AAFCF097BBF7}" dt="2020-09-29T16:17:34.530" v="0" actId="680"/>
        <pc:sldMkLst>
          <pc:docMk/>
          <pc:sldMk cId="3688298017"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enJokela/Git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9472-CED8-4ECB-960A-F6890517FC67}"/>
              </a:ext>
            </a:extLst>
          </p:cNvPr>
          <p:cNvSpPr>
            <a:spLocks noGrp="1"/>
          </p:cNvSpPr>
          <p:nvPr>
            <p:ph type="ctrTitle"/>
          </p:nvPr>
        </p:nvSpPr>
        <p:spPr/>
        <p:txBody>
          <a:bodyPr/>
          <a:lstStyle/>
          <a:p>
            <a:r>
              <a:rPr lang="en-CA" dirty="0"/>
              <a:t>GIT 101</a:t>
            </a:r>
          </a:p>
        </p:txBody>
      </p:sp>
      <p:sp>
        <p:nvSpPr>
          <p:cNvPr id="3" name="Subtitle 2">
            <a:extLst>
              <a:ext uri="{FF2B5EF4-FFF2-40B4-BE49-F238E27FC236}">
                <a16:creationId xmlns:a16="http://schemas.microsoft.com/office/drawing/2014/main" id="{B0FB8541-765E-41FE-890D-519A71EDF9E4}"/>
              </a:ext>
            </a:extLst>
          </p:cNvPr>
          <p:cNvSpPr>
            <a:spLocks noGrp="1"/>
          </p:cNvSpPr>
          <p:nvPr>
            <p:ph type="subTitle" idx="1"/>
          </p:nvPr>
        </p:nvSpPr>
        <p:spPr/>
        <p:txBody>
          <a:bodyPr/>
          <a:lstStyle/>
          <a:p>
            <a:r>
              <a:rPr lang="en-CA" dirty="0"/>
              <a:t>An introduction to git source control system</a:t>
            </a:r>
          </a:p>
        </p:txBody>
      </p:sp>
    </p:spTree>
    <p:extLst>
      <p:ext uri="{BB962C8B-B14F-4D97-AF65-F5344CB8AC3E}">
        <p14:creationId xmlns:p14="http://schemas.microsoft.com/office/powerpoint/2010/main" val="37604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CEF2-7447-4A85-A39F-7F83EF1679AD}"/>
              </a:ext>
            </a:extLst>
          </p:cNvPr>
          <p:cNvSpPr>
            <a:spLocks noGrp="1"/>
          </p:cNvSpPr>
          <p:nvPr>
            <p:ph type="title"/>
          </p:nvPr>
        </p:nvSpPr>
        <p:spPr/>
        <p:txBody>
          <a:bodyPr/>
          <a:lstStyle/>
          <a:p>
            <a:r>
              <a:rPr lang="en-CA" dirty="0"/>
              <a:t>Valuable links</a:t>
            </a:r>
          </a:p>
        </p:txBody>
      </p:sp>
      <p:sp>
        <p:nvSpPr>
          <p:cNvPr id="3" name="Content Placeholder 2">
            <a:extLst>
              <a:ext uri="{FF2B5EF4-FFF2-40B4-BE49-F238E27FC236}">
                <a16:creationId xmlns:a16="http://schemas.microsoft.com/office/drawing/2014/main" id="{B73C8D24-2E62-4EDF-B561-47B7B09AED15}"/>
              </a:ext>
            </a:extLst>
          </p:cNvPr>
          <p:cNvSpPr>
            <a:spLocks noGrp="1"/>
          </p:cNvSpPr>
          <p:nvPr>
            <p:ph idx="1"/>
          </p:nvPr>
        </p:nvSpPr>
        <p:spPr/>
        <p:txBody>
          <a:bodyPr/>
          <a:lstStyle/>
          <a:p>
            <a:r>
              <a:rPr lang="en-CA" dirty="0">
                <a:hlinkClick r:id="rId2"/>
              </a:rPr>
              <a:t>https://git-scm.com/</a:t>
            </a:r>
            <a:endParaRPr lang="en-CA" dirty="0"/>
          </a:p>
        </p:txBody>
      </p:sp>
    </p:spTree>
    <p:extLst>
      <p:ext uri="{BB962C8B-B14F-4D97-AF65-F5344CB8AC3E}">
        <p14:creationId xmlns:p14="http://schemas.microsoft.com/office/powerpoint/2010/main" val="423406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E253-9BC1-435E-80E8-D396624E6332}"/>
              </a:ext>
            </a:extLst>
          </p:cNvPr>
          <p:cNvSpPr>
            <a:spLocks noGrp="1"/>
          </p:cNvSpPr>
          <p:nvPr>
            <p:ph type="title"/>
          </p:nvPr>
        </p:nvSpPr>
        <p:spPr/>
        <p:txBody>
          <a:bodyPr/>
          <a:lstStyle/>
          <a:p>
            <a:r>
              <a:rPr lang="en-CA" dirty="0"/>
              <a:t>Origins	</a:t>
            </a:r>
          </a:p>
        </p:txBody>
      </p:sp>
      <p:sp>
        <p:nvSpPr>
          <p:cNvPr id="3" name="Content Placeholder 2">
            <a:extLst>
              <a:ext uri="{FF2B5EF4-FFF2-40B4-BE49-F238E27FC236}">
                <a16:creationId xmlns:a16="http://schemas.microsoft.com/office/drawing/2014/main" id="{4FD28DE5-BED9-43D4-84E9-E6C16DD136A0}"/>
              </a:ext>
            </a:extLst>
          </p:cNvPr>
          <p:cNvSpPr>
            <a:spLocks noGrp="1"/>
          </p:cNvSpPr>
          <p:nvPr>
            <p:ph idx="1"/>
          </p:nvPr>
        </p:nvSpPr>
        <p:spPr>
          <a:xfrm>
            <a:off x="685801" y="2142067"/>
            <a:ext cx="10131425" cy="2057071"/>
          </a:xfrm>
        </p:spPr>
        <p:txBody>
          <a:bodyPr/>
          <a:lstStyle/>
          <a:p>
            <a:r>
              <a:rPr lang="en-CA" dirty="0"/>
              <a:t>Created by Finnish-American Software Engineer, Linus Torvalds (creator of Linux) in 2005 after </a:t>
            </a:r>
            <a:r>
              <a:rPr lang="en-CA" dirty="0" err="1"/>
              <a:t>BitKeeper</a:t>
            </a:r>
            <a:r>
              <a:rPr lang="en-CA" dirty="0"/>
              <a:t> revoked it’s free-of-charge status. </a:t>
            </a:r>
          </a:p>
          <a:p>
            <a:pPr lvl="1"/>
            <a:r>
              <a:rPr lang="en-CA" dirty="0"/>
              <a:t>Linux was using </a:t>
            </a:r>
            <a:r>
              <a:rPr lang="en-CA" dirty="0" err="1"/>
              <a:t>BitKeeper</a:t>
            </a:r>
            <a:r>
              <a:rPr lang="en-CA" dirty="0"/>
              <a:t> for it’s </a:t>
            </a:r>
            <a:r>
              <a:rPr lang="en-CA" dirty="0" err="1"/>
              <a:t>kernal</a:t>
            </a:r>
            <a:r>
              <a:rPr lang="en-CA" dirty="0"/>
              <a:t> source control.</a:t>
            </a:r>
          </a:p>
          <a:p>
            <a:pPr lvl="1"/>
            <a:r>
              <a:rPr lang="en-CA" dirty="0"/>
              <a:t>Torvalds and the Linux community decided to develop their own tool based on the lessons they learned while using </a:t>
            </a:r>
            <a:r>
              <a:rPr lang="en-CA" dirty="0" err="1"/>
              <a:t>BitKeeper</a:t>
            </a:r>
            <a:endParaRPr lang="en-CA" dirty="0"/>
          </a:p>
        </p:txBody>
      </p:sp>
      <p:sp>
        <p:nvSpPr>
          <p:cNvPr id="4" name="TextBox 3">
            <a:extLst>
              <a:ext uri="{FF2B5EF4-FFF2-40B4-BE49-F238E27FC236}">
                <a16:creationId xmlns:a16="http://schemas.microsoft.com/office/drawing/2014/main" id="{B7922FDE-F58E-40C2-B915-8D7C9FF99E31}"/>
              </a:ext>
            </a:extLst>
          </p:cNvPr>
          <p:cNvSpPr txBox="1"/>
          <p:nvPr/>
        </p:nvSpPr>
        <p:spPr>
          <a:xfrm>
            <a:off x="1206146" y="4625266"/>
            <a:ext cx="9090734" cy="1508105"/>
          </a:xfrm>
          <a:prstGeom prst="rect">
            <a:avLst/>
          </a:prstGeom>
          <a:noFill/>
        </p:spPr>
        <p:txBody>
          <a:bodyPr wrap="square" rtlCol="0">
            <a:spAutoFit/>
          </a:bodyPr>
          <a:lstStyle/>
          <a:p>
            <a:r>
              <a:rPr lang="en-US" i="1" dirty="0"/>
              <a:t>Time magazine</a:t>
            </a:r>
            <a:r>
              <a:rPr lang="en-US" dirty="0"/>
              <a:t>, alone has recognized Torvalds multiple times:</a:t>
            </a:r>
          </a:p>
          <a:p>
            <a:r>
              <a:rPr lang="en-US" dirty="0"/>
              <a:t>	</a:t>
            </a:r>
            <a:r>
              <a:rPr lang="en-US" sz="1400" dirty="0"/>
              <a:t>In 2000, he was 17th in their Time 100: The Most Important People of the Century poll.</a:t>
            </a:r>
          </a:p>
          <a:p>
            <a:r>
              <a:rPr lang="en-US" sz="1400" dirty="0"/>
              <a:t>	In 2004, he was named one of the most influential people in the world by Time magazine.</a:t>
            </a:r>
          </a:p>
          <a:p>
            <a:r>
              <a:rPr lang="en-US" sz="1400" dirty="0"/>
              <a:t>	In 2006, the magazine's Europe edition named him one of the revolutionary heroes of the past 60 years.</a:t>
            </a:r>
          </a:p>
          <a:p>
            <a:endParaRPr lang="en-US" sz="1400" dirty="0"/>
          </a:p>
          <a:p>
            <a:r>
              <a:rPr lang="en-US" sz="1400" dirty="0"/>
              <a:t>Source: </a:t>
            </a:r>
            <a:r>
              <a:rPr lang="en-CA" sz="1400" dirty="0">
                <a:hlinkClick r:id="rId2"/>
              </a:rPr>
              <a:t>https://en.wikipedia.org/wiki/Linus_Torvalds</a:t>
            </a:r>
            <a:endParaRPr lang="en-CA" sz="1400" dirty="0"/>
          </a:p>
        </p:txBody>
      </p:sp>
    </p:spTree>
    <p:extLst>
      <p:ext uri="{BB962C8B-B14F-4D97-AF65-F5344CB8AC3E}">
        <p14:creationId xmlns:p14="http://schemas.microsoft.com/office/powerpoint/2010/main" val="68138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C82A-D791-4483-89DB-CF6CB2CB1042}"/>
              </a:ext>
            </a:extLst>
          </p:cNvPr>
          <p:cNvSpPr>
            <a:spLocks noGrp="1"/>
          </p:cNvSpPr>
          <p:nvPr>
            <p:ph type="title"/>
          </p:nvPr>
        </p:nvSpPr>
        <p:spPr/>
        <p:txBody>
          <a:bodyPr/>
          <a:lstStyle/>
          <a:p>
            <a:r>
              <a:rPr lang="en-CA" dirty="0"/>
              <a:t>Centralized vs. distributed source control</a:t>
            </a:r>
          </a:p>
        </p:txBody>
      </p:sp>
      <p:sp>
        <p:nvSpPr>
          <p:cNvPr id="3" name="TextBox 2">
            <a:extLst>
              <a:ext uri="{FF2B5EF4-FFF2-40B4-BE49-F238E27FC236}">
                <a16:creationId xmlns:a16="http://schemas.microsoft.com/office/drawing/2014/main" id="{EDADFA6D-4AEE-4CE6-807F-D98AD71AB24A}"/>
              </a:ext>
            </a:extLst>
          </p:cNvPr>
          <p:cNvSpPr txBox="1"/>
          <p:nvPr/>
        </p:nvSpPr>
        <p:spPr>
          <a:xfrm>
            <a:off x="686504" y="2065867"/>
            <a:ext cx="11057821" cy="1477328"/>
          </a:xfrm>
          <a:prstGeom prst="rect">
            <a:avLst/>
          </a:prstGeom>
          <a:noFill/>
        </p:spPr>
        <p:txBody>
          <a:bodyPr wrap="square" rtlCol="0">
            <a:spAutoFit/>
          </a:bodyPr>
          <a:lstStyle/>
          <a:p>
            <a:r>
              <a:rPr lang="en-CA" dirty="0"/>
              <a:t>TFS is a </a:t>
            </a:r>
            <a:r>
              <a:rPr lang="en-CA" b="1" dirty="0"/>
              <a:t>centralized</a:t>
            </a:r>
            <a:r>
              <a:rPr lang="en-CA" dirty="0"/>
              <a:t> source control system, while Git is </a:t>
            </a:r>
            <a:r>
              <a:rPr lang="en-CA" b="1" dirty="0"/>
              <a:t>distributed, </a:t>
            </a:r>
            <a:r>
              <a:rPr lang="en-CA" dirty="0"/>
              <a:t>which essentially means the entire repo is cloned to each developer’s machine. </a:t>
            </a:r>
          </a:p>
          <a:p>
            <a:pPr marL="285750" indent="-285750">
              <a:buFontTx/>
              <a:buChar char="-"/>
            </a:pPr>
            <a:r>
              <a:rPr lang="en-CA" dirty="0"/>
              <a:t>With Git, each developer can ‘commit’ changes to their local machines without ever changing any code on the server.</a:t>
            </a:r>
          </a:p>
          <a:p>
            <a:pPr marL="285750" indent="-285750">
              <a:buFontTx/>
              <a:buChar char="-"/>
            </a:pPr>
            <a:r>
              <a:rPr lang="en-CA" dirty="0"/>
              <a:t>With TFS, repos are stored on a central server and develops ‘check-out’ a working copy</a:t>
            </a:r>
          </a:p>
        </p:txBody>
      </p:sp>
      <p:pic>
        <p:nvPicPr>
          <p:cNvPr id="5" name="Picture 4" descr="Diagram&#10;&#10;Description automatically generated">
            <a:extLst>
              <a:ext uri="{FF2B5EF4-FFF2-40B4-BE49-F238E27FC236}">
                <a16:creationId xmlns:a16="http://schemas.microsoft.com/office/drawing/2014/main" id="{A65B9099-CD02-40F9-A59C-E7889B04B4E6}"/>
              </a:ext>
            </a:extLst>
          </p:cNvPr>
          <p:cNvPicPr>
            <a:picLocks noChangeAspect="1"/>
          </p:cNvPicPr>
          <p:nvPr/>
        </p:nvPicPr>
        <p:blipFill>
          <a:blip r:embed="rId2"/>
          <a:stretch>
            <a:fillRect/>
          </a:stretch>
        </p:blipFill>
        <p:spPr>
          <a:xfrm>
            <a:off x="3338511" y="3652464"/>
            <a:ext cx="5514978" cy="2878818"/>
          </a:xfrm>
          <a:prstGeom prst="rect">
            <a:avLst/>
          </a:prstGeom>
        </p:spPr>
      </p:pic>
    </p:spTree>
    <p:extLst>
      <p:ext uri="{BB962C8B-B14F-4D97-AF65-F5344CB8AC3E}">
        <p14:creationId xmlns:p14="http://schemas.microsoft.com/office/powerpoint/2010/main" val="3201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FBE8-A187-4850-ABBE-002B022FD45E}"/>
              </a:ext>
            </a:extLst>
          </p:cNvPr>
          <p:cNvSpPr>
            <a:spLocks noGrp="1"/>
          </p:cNvSpPr>
          <p:nvPr>
            <p:ph type="title"/>
          </p:nvPr>
        </p:nvSpPr>
        <p:spPr>
          <a:xfrm>
            <a:off x="685801" y="609600"/>
            <a:ext cx="3087209" cy="1032769"/>
          </a:xfrm>
        </p:spPr>
        <p:txBody>
          <a:bodyPr>
            <a:normAutofit/>
          </a:bodyPr>
          <a:lstStyle/>
          <a:p>
            <a:r>
              <a:rPr lang="en-CA" sz="3600" dirty="0">
                <a:latin typeface="+mj-lt"/>
              </a:rPr>
              <a:t>CI/CD with Git</a:t>
            </a:r>
            <a:endParaRPr lang="en-CA" dirty="0"/>
          </a:p>
        </p:txBody>
      </p:sp>
      <p:sp>
        <p:nvSpPr>
          <p:cNvPr id="3" name="Content Placeholder 2">
            <a:extLst>
              <a:ext uri="{FF2B5EF4-FFF2-40B4-BE49-F238E27FC236}">
                <a16:creationId xmlns:a16="http://schemas.microsoft.com/office/drawing/2014/main" id="{71785841-C527-45B6-ABDC-FB23B323A228}"/>
              </a:ext>
            </a:extLst>
          </p:cNvPr>
          <p:cNvSpPr>
            <a:spLocks noGrp="1"/>
          </p:cNvSpPr>
          <p:nvPr>
            <p:ph idx="1"/>
          </p:nvPr>
        </p:nvSpPr>
        <p:spPr>
          <a:xfrm>
            <a:off x="685801" y="1538386"/>
            <a:ext cx="10131425" cy="3051370"/>
          </a:xfrm>
        </p:spPr>
        <p:txBody>
          <a:bodyPr/>
          <a:lstStyle/>
          <a:p>
            <a:r>
              <a:rPr lang="en-US" b="0" i="1" u="none" strike="noStrike" dirty="0">
                <a:effectLst/>
                <a:latin typeface="museo-sans"/>
                <a:hlinkClick r:id="rId2">
                  <a:extLst>
                    <a:ext uri="{A12FA001-AC4F-418D-AE19-62706E023703}">
                      <ahyp:hlinkClr xmlns:ahyp="http://schemas.microsoft.com/office/drawing/2018/hyperlinkcolor" val="tx"/>
                    </a:ext>
                  </a:extLst>
                </a:hlinkClick>
              </a:rPr>
              <a:t>Continuous integration</a:t>
            </a:r>
            <a:r>
              <a:rPr lang="en-US" b="0" i="0" dirty="0">
                <a:effectLst/>
                <a:latin typeface="museo-sans"/>
              </a:rPr>
              <a:t> is a coding philosophy and set of practices that drive development teams to implement small changes and check in code to version control repositories frequently. Because most modern applications require developing code in different platforms and tools, the team needs a mechanism to integrate and validate its changes.</a:t>
            </a:r>
          </a:p>
          <a:p>
            <a:r>
              <a:rPr lang="en-US" i="1" u="sng" dirty="0"/>
              <a:t>Continuous delivery</a:t>
            </a:r>
            <a:r>
              <a:rPr lang="en-US" i="1" dirty="0"/>
              <a:t> </a:t>
            </a:r>
            <a:r>
              <a:rPr lang="en-US" dirty="0"/>
              <a:t>picks up where continuous integration ends. CD automates the delivery of applications to selected infrastructure environments. Most teams work with multiple environments other than the production, such as development and testing environments, and CD ensures there is an automated way to push code changes to them.</a:t>
            </a:r>
            <a:endParaRPr lang="en-CA" dirty="0"/>
          </a:p>
        </p:txBody>
      </p:sp>
      <p:sp>
        <p:nvSpPr>
          <p:cNvPr id="4" name="TextBox 3">
            <a:extLst>
              <a:ext uri="{FF2B5EF4-FFF2-40B4-BE49-F238E27FC236}">
                <a16:creationId xmlns:a16="http://schemas.microsoft.com/office/drawing/2014/main" id="{E360E7A4-D549-4737-BD44-E5D36D423762}"/>
              </a:ext>
            </a:extLst>
          </p:cNvPr>
          <p:cNvSpPr txBox="1"/>
          <p:nvPr/>
        </p:nvSpPr>
        <p:spPr>
          <a:xfrm>
            <a:off x="1074198" y="5912528"/>
            <a:ext cx="7915565" cy="276999"/>
          </a:xfrm>
          <a:prstGeom prst="rect">
            <a:avLst/>
          </a:prstGeom>
          <a:noFill/>
        </p:spPr>
        <p:txBody>
          <a:bodyPr wrap="none" rtlCol="0">
            <a:spAutoFit/>
          </a:bodyPr>
          <a:lstStyle/>
          <a:p>
            <a:r>
              <a:rPr lang="en-CA" sz="1200" dirty="0">
                <a:hlinkClick r:id="rId3"/>
              </a:rPr>
              <a:t> https://www.infoworld.com/article/3271126/what-is-cicd-continuous-integration-and-continuous-delivery-explained.html</a:t>
            </a:r>
            <a:endParaRPr lang="en-CA" sz="1200" dirty="0"/>
          </a:p>
        </p:txBody>
      </p:sp>
      <p:sp>
        <p:nvSpPr>
          <p:cNvPr id="5" name="TextBox 4">
            <a:extLst>
              <a:ext uri="{FF2B5EF4-FFF2-40B4-BE49-F238E27FC236}">
                <a16:creationId xmlns:a16="http://schemas.microsoft.com/office/drawing/2014/main" id="{84A97834-16D5-473F-ABB2-AC40474A66F9}"/>
              </a:ext>
            </a:extLst>
          </p:cNvPr>
          <p:cNvSpPr txBox="1"/>
          <p:nvPr/>
        </p:nvSpPr>
        <p:spPr>
          <a:xfrm>
            <a:off x="1074198" y="5635529"/>
            <a:ext cx="652102" cy="276999"/>
          </a:xfrm>
          <a:prstGeom prst="rect">
            <a:avLst/>
          </a:prstGeom>
          <a:noFill/>
        </p:spPr>
        <p:txBody>
          <a:bodyPr wrap="none" rtlCol="0">
            <a:spAutoFit/>
          </a:bodyPr>
          <a:lstStyle/>
          <a:p>
            <a:r>
              <a:rPr lang="en-CA" sz="1200" dirty="0"/>
              <a:t>Source:</a:t>
            </a:r>
          </a:p>
        </p:txBody>
      </p:sp>
    </p:spTree>
    <p:extLst>
      <p:ext uri="{BB962C8B-B14F-4D97-AF65-F5344CB8AC3E}">
        <p14:creationId xmlns:p14="http://schemas.microsoft.com/office/powerpoint/2010/main" val="6826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E43037D4-2E2A-4240-B112-AC99B3CE95E4}"/>
              </a:ext>
            </a:extLst>
          </p:cNvPr>
          <p:cNvPicPr>
            <a:picLocks noGrp="1" noChangeAspect="1"/>
          </p:cNvPicPr>
          <p:nvPr>
            <p:ph idx="1"/>
          </p:nvPr>
        </p:nvPicPr>
        <p:blipFill>
          <a:blip r:embed="rId2"/>
          <a:stretch>
            <a:fillRect/>
          </a:stretch>
        </p:blipFill>
        <p:spPr>
          <a:xfrm>
            <a:off x="1532785" y="1323380"/>
            <a:ext cx="9126429" cy="5126487"/>
          </a:xfrm>
        </p:spPr>
      </p:pic>
      <p:sp>
        <p:nvSpPr>
          <p:cNvPr id="6" name="TextBox 5">
            <a:extLst>
              <a:ext uri="{FF2B5EF4-FFF2-40B4-BE49-F238E27FC236}">
                <a16:creationId xmlns:a16="http://schemas.microsoft.com/office/drawing/2014/main" id="{0281B87A-C292-455A-B94F-368730F4DC85}"/>
              </a:ext>
            </a:extLst>
          </p:cNvPr>
          <p:cNvSpPr txBox="1"/>
          <p:nvPr/>
        </p:nvSpPr>
        <p:spPr>
          <a:xfrm>
            <a:off x="885824" y="400050"/>
            <a:ext cx="4325368" cy="923330"/>
          </a:xfrm>
          <a:prstGeom prst="rect">
            <a:avLst/>
          </a:prstGeom>
          <a:noFill/>
        </p:spPr>
        <p:txBody>
          <a:bodyPr wrap="square" rtlCol="0">
            <a:spAutoFit/>
          </a:bodyPr>
          <a:lstStyle/>
          <a:p>
            <a:r>
              <a:rPr lang="en-CA" sz="3600" dirty="0">
                <a:latin typeface="+mj-lt"/>
              </a:rPr>
              <a:t>CI/CD with Git</a:t>
            </a:r>
          </a:p>
          <a:p>
            <a:r>
              <a:rPr lang="en-CA" dirty="0"/>
              <a:t>Continuous Integration/Continuous Delivery</a:t>
            </a:r>
          </a:p>
        </p:txBody>
      </p:sp>
    </p:spTree>
    <p:extLst>
      <p:ext uri="{BB962C8B-B14F-4D97-AF65-F5344CB8AC3E}">
        <p14:creationId xmlns:p14="http://schemas.microsoft.com/office/powerpoint/2010/main" val="368829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FDA-616B-4282-9748-85BA57F7B784}"/>
              </a:ext>
            </a:extLst>
          </p:cNvPr>
          <p:cNvSpPr>
            <a:spLocks noGrp="1"/>
          </p:cNvSpPr>
          <p:nvPr>
            <p:ph type="title"/>
          </p:nvPr>
        </p:nvSpPr>
        <p:spPr>
          <a:xfrm>
            <a:off x="685801" y="609601"/>
            <a:ext cx="10131425" cy="739806"/>
          </a:xfrm>
        </p:spPr>
        <p:txBody>
          <a:bodyPr/>
          <a:lstStyle/>
          <a:p>
            <a:r>
              <a:rPr lang="en-CA" dirty="0"/>
              <a:t>The basic commands</a:t>
            </a:r>
          </a:p>
        </p:txBody>
      </p:sp>
      <p:sp>
        <p:nvSpPr>
          <p:cNvPr id="3" name="Content Placeholder 2">
            <a:extLst>
              <a:ext uri="{FF2B5EF4-FFF2-40B4-BE49-F238E27FC236}">
                <a16:creationId xmlns:a16="http://schemas.microsoft.com/office/drawing/2014/main" id="{7DFA0594-5486-4BD8-802A-0ABC78D94EF7}"/>
              </a:ext>
            </a:extLst>
          </p:cNvPr>
          <p:cNvSpPr>
            <a:spLocks noGrp="1"/>
          </p:cNvSpPr>
          <p:nvPr>
            <p:ph idx="1"/>
          </p:nvPr>
        </p:nvSpPr>
        <p:spPr>
          <a:xfrm>
            <a:off x="685801" y="1349407"/>
            <a:ext cx="9825360" cy="3649133"/>
          </a:xfrm>
        </p:spPr>
        <p:txBody>
          <a:bodyPr/>
          <a:lstStyle/>
          <a:p>
            <a:r>
              <a:rPr lang="en-CA" b="1" dirty="0"/>
              <a:t>clone</a:t>
            </a:r>
            <a:r>
              <a:rPr lang="en-CA" dirty="0"/>
              <a:t> – create a copy of an entire repo – usually done once (per machine), in the beginning  </a:t>
            </a:r>
          </a:p>
          <a:p>
            <a:r>
              <a:rPr lang="en-CA" b="1" dirty="0"/>
              <a:t>fetch</a:t>
            </a:r>
            <a:r>
              <a:rPr lang="en-CA" dirty="0"/>
              <a:t> – updates metadata including commit history and branches (does not change code)</a:t>
            </a:r>
          </a:p>
          <a:p>
            <a:r>
              <a:rPr lang="en-CA" b="1" dirty="0"/>
              <a:t>add</a:t>
            </a:r>
            <a:r>
              <a:rPr lang="en-CA" dirty="0"/>
              <a:t> (stage) – place a file in the staging area…ready to commit.</a:t>
            </a:r>
          </a:p>
          <a:p>
            <a:r>
              <a:rPr lang="en-CA" b="1" dirty="0"/>
              <a:t>commit</a:t>
            </a:r>
            <a:r>
              <a:rPr lang="en-CA" dirty="0"/>
              <a:t> – takes a ‘snapshot’ of the changes you have staged. Only affects local repo (until push)</a:t>
            </a:r>
          </a:p>
          <a:p>
            <a:r>
              <a:rPr lang="en-CA" b="1" dirty="0"/>
              <a:t>pull</a:t>
            </a:r>
            <a:r>
              <a:rPr lang="en-CA" dirty="0"/>
              <a:t> – gets changes from the server and updates your local repo</a:t>
            </a:r>
          </a:p>
          <a:p>
            <a:r>
              <a:rPr lang="en-CA" b="1" dirty="0"/>
              <a:t>push</a:t>
            </a:r>
            <a:r>
              <a:rPr lang="en-CA" dirty="0"/>
              <a:t> – ‘push’ your commits to the server</a:t>
            </a:r>
          </a:p>
          <a:p>
            <a:r>
              <a:rPr lang="en-CA" b="1" dirty="0"/>
              <a:t>branch</a:t>
            </a:r>
            <a:r>
              <a:rPr lang="en-CA" dirty="0"/>
              <a:t> – creates a line of development independent of the others (until merged)</a:t>
            </a:r>
          </a:p>
          <a:p>
            <a:r>
              <a:rPr lang="en-CA" b="1" dirty="0"/>
              <a:t>checkout</a:t>
            </a:r>
            <a:r>
              <a:rPr lang="en-CA" dirty="0"/>
              <a:t> – choose a branch</a:t>
            </a:r>
          </a:p>
          <a:p>
            <a:r>
              <a:rPr lang="en-CA" b="1" dirty="0"/>
              <a:t>merge</a:t>
            </a:r>
            <a:r>
              <a:rPr lang="en-CA" dirty="0"/>
              <a:t> – merge the code of different branches. (usually your feature and master)</a:t>
            </a:r>
          </a:p>
        </p:txBody>
      </p:sp>
      <p:sp>
        <p:nvSpPr>
          <p:cNvPr id="4" name="Title 1">
            <a:extLst>
              <a:ext uri="{FF2B5EF4-FFF2-40B4-BE49-F238E27FC236}">
                <a16:creationId xmlns:a16="http://schemas.microsoft.com/office/drawing/2014/main" id="{BE23C69C-98DA-46D1-AAC1-80A2E899E39A}"/>
              </a:ext>
            </a:extLst>
          </p:cNvPr>
          <p:cNvSpPr txBox="1">
            <a:spLocks/>
          </p:cNvSpPr>
          <p:nvPr/>
        </p:nvSpPr>
        <p:spPr>
          <a:xfrm>
            <a:off x="685800" y="5356195"/>
            <a:ext cx="10131425" cy="64633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Non-git terms	</a:t>
            </a:r>
          </a:p>
        </p:txBody>
      </p:sp>
      <p:sp>
        <p:nvSpPr>
          <p:cNvPr id="5" name="TextBox 4">
            <a:extLst>
              <a:ext uri="{FF2B5EF4-FFF2-40B4-BE49-F238E27FC236}">
                <a16:creationId xmlns:a16="http://schemas.microsoft.com/office/drawing/2014/main" id="{63543D85-A9B0-4C29-B851-A7A6DACD915F}"/>
              </a:ext>
            </a:extLst>
          </p:cNvPr>
          <p:cNvSpPr txBox="1"/>
          <p:nvPr/>
        </p:nvSpPr>
        <p:spPr>
          <a:xfrm>
            <a:off x="685801" y="6014362"/>
            <a:ext cx="7410490" cy="646331"/>
          </a:xfrm>
          <a:prstGeom prst="rect">
            <a:avLst/>
          </a:prstGeom>
          <a:noFill/>
        </p:spPr>
        <p:txBody>
          <a:bodyPr wrap="none" rtlCol="0">
            <a:spAutoFit/>
          </a:bodyPr>
          <a:lstStyle/>
          <a:p>
            <a:pPr marL="285750" indent="-285750">
              <a:buFont typeface="Arial" panose="020B0604020202020204" pitchFamily="34" charset="0"/>
              <a:buChar char="•"/>
            </a:pPr>
            <a:r>
              <a:rPr lang="en-CA" dirty="0"/>
              <a:t>check-in – doesn’t exist in Git. Do you mean ‘commit’? or ‘push’? or both?</a:t>
            </a:r>
          </a:p>
          <a:p>
            <a:pPr marL="285750" indent="-285750">
              <a:buFont typeface="Arial" panose="020B0604020202020204" pitchFamily="34" charset="0"/>
              <a:buChar char="•"/>
            </a:pPr>
            <a:r>
              <a:rPr lang="en-CA" dirty="0"/>
              <a:t>sync – Visual Studio’s term for a ‘pull’ and ‘push’ combined</a:t>
            </a:r>
          </a:p>
        </p:txBody>
      </p:sp>
    </p:spTree>
    <p:extLst>
      <p:ext uri="{BB962C8B-B14F-4D97-AF65-F5344CB8AC3E}">
        <p14:creationId xmlns:p14="http://schemas.microsoft.com/office/powerpoint/2010/main" val="425200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83CCF-3CBB-4FEB-B4DB-3C4C147BC986}"/>
              </a:ext>
            </a:extLst>
          </p:cNvPr>
          <p:cNvSpPr txBox="1"/>
          <p:nvPr/>
        </p:nvSpPr>
        <p:spPr>
          <a:xfrm>
            <a:off x="685801" y="1731145"/>
            <a:ext cx="10910657" cy="2585323"/>
          </a:xfrm>
          <a:prstGeom prst="rect">
            <a:avLst/>
          </a:prstGeom>
          <a:noFill/>
        </p:spPr>
        <p:txBody>
          <a:bodyPr wrap="square" rtlCol="0">
            <a:spAutoFit/>
          </a:bodyPr>
          <a:lstStyle/>
          <a:p>
            <a:pPr marL="285750" indent="-285750">
              <a:buFont typeface="Arial" panose="020B0604020202020204" pitchFamily="34" charset="0"/>
              <a:buChar char="•"/>
            </a:pPr>
            <a:r>
              <a:rPr lang="en-CA" dirty="0"/>
              <a:t>Make sure you’re on the intended branch. One of the best things about Git is the ability to switch back and forth between branches, checkout other developers branches and collaborate with their work, but if you make code changes on the wrong branch, it can be a pain.</a:t>
            </a:r>
          </a:p>
          <a:p>
            <a:pPr marL="285750" indent="-285750">
              <a:buFont typeface="Arial" panose="020B0604020202020204" pitchFamily="34" charset="0"/>
              <a:buChar char="•"/>
            </a:pPr>
            <a:r>
              <a:rPr lang="en-CA" dirty="0"/>
              <a:t>You can only ever work on one branch at a time. Each branch is a potentially different version of all the content in the repo.</a:t>
            </a:r>
          </a:p>
          <a:p>
            <a:pPr marL="285750" indent="-285750">
              <a:buFont typeface="Arial" panose="020B0604020202020204" pitchFamily="34" charset="0"/>
              <a:buChar char="•"/>
            </a:pPr>
            <a:r>
              <a:rPr lang="en-CA" dirty="0"/>
              <a:t>It’s almost always a good idea to ‘pull’ before ‘push’ (if anyone else could be making changes on the branch you’re working on) to avoid conflicts.</a:t>
            </a:r>
          </a:p>
          <a:p>
            <a:pPr marL="285750" indent="-285750">
              <a:buFont typeface="Arial" panose="020B0604020202020204" pitchFamily="34" charset="0"/>
              <a:buChar char="•"/>
            </a:pPr>
            <a:r>
              <a:rPr lang="en-CA" dirty="0"/>
              <a:t>It’s also a good idea to ‘sync’ master often. You should make sure master is up-to-date and …</a:t>
            </a:r>
          </a:p>
          <a:p>
            <a:endParaRPr lang="en-CA" dirty="0"/>
          </a:p>
        </p:txBody>
      </p:sp>
      <p:sp>
        <p:nvSpPr>
          <p:cNvPr id="6" name="Title 5">
            <a:extLst>
              <a:ext uri="{FF2B5EF4-FFF2-40B4-BE49-F238E27FC236}">
                <a16:creationId xmlns:a16="http://schemas.microsoft.com/office/drawing/2014/main" id="{689A23AC-56BA-4DF7-9B9B-F11AA6FCFBA5}"/>
              </a:ext>
            </a:extLst>
          </p:cNvPr>
          <p:cNvSpPr>
            <a:spLocks noGrp="1"/>
          </p:cNvSpPr>
          <p:nvPr>
            <p:ph type="title"/>
          </p:nvPr>
        </p:nvSpPr>
        <p:spPr>
          <a:xfrm>
            <a:off x="685801" y="609600"/>
            <a:ext cx="10131425" cy="1343487"/>
          </a:xfrm>
        </p:spPr>
        <p:txBody>
          <a:bodyPr/>
          <a:lstStyle/>
          <a:p>
            <a:r>
              <a:rPr lang="en-CA" u="sng" dirty="0"/>
              <a:t>Remember</a:t>
            </a:r>
            <a:r>
              <a:rPr lang="en-CA" dirty="0"/>
              <a:t>:</a:t>
            </a:r>
            <a:br>
              <a:rPr lang="en-CA" dirty="0"/>
            </a:br>
            <a:endParaRPr lang="en-CA" dirty="0"/>
          </a:p>
        </p:txBody>
      </p:sp>
    </p:spTree>
    <p:extLst>
      <p:ext uri="{BB962C8B-B14F-4D97-AF65-F5344CB8AC3E}">
        <p14:creationId xmlns:p14="http://schemas.microsoft.com/office/powerpoint/2010/main" val="246774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4A7E-1A39-4347-B87B-2C37B7F03A60}"/>
              </a:ext>
            </a:extLst>
          </p:cNvPr>
          <p:cNvSpPr>
            <a:spLocks noGrp="1"/>
          </p:cNvSpPr>
          <p:nvPr>
            <p:ph type="title"/>
          </p:nvPr>
        </p:nvSpPr>
        <p:spPr/>
        <p:txBody>
          <a:bodyPr/>
          <a:lstStyle/>
          <a:p>
            <a:r>
              <a:rPr lang="en-CA" dirty="0"/>
              <a:t>Let’s go!</a:t>
            </a:r>
          </a:p>
        </p:txBody>
      </p:sp>
      <p:sp>
        <p:nvSpPr>
          <p:cNvPr id="3" name="Content Placeholder 2">
            <a:extLst>
              <a:ext uri="{FF2B5EF4-FFF2-40B4-BE49-F238E27FC236}">
                <a16:creationId xmlns:a16="http://schemas.microsoft.com/office/drawing/2014/main" id="{C6B6F257-0E9F-4A4C-8EEC-166BB60289F6}"/>
              </a:ext>
            </a:extLst>
          </p:cNvPr>
          <p:cNvSpPr>
            <a:spLocks noGrp="1"/>
          </p:cNvSpPr>
          <p:nvPr>
            <p:ph idx="1"/>
          </p:nvPr>
        </p:nvSpPr>
        <p:spPr/>
        <p:txBody>
          <a:bodyPr/>
          <a:lstStyle/>
          <a:p>
            <a:r>
              <a:rPr lang="en-CA" dirty="0"/>
              <a:t>Everybody go to </a:t>
            </a:r>
            <a:r>
              <a:rPr lang="en-CA" dirty="0">
                <a:hlinkClick r:id="rId2"/>
              </a:rPr>
              <a:t>https://github.com/</a:t>
            </a:r>
            <a:r>
              <a:rPr lang="en-CA" dirty="0"/>
              <a:t> and sign up</a:t>
            </a:r>
          </a:p>
          <a:p>
            <a:r>
              <a:rPr lang="en-CA" dirty="0"/>
              <a:t>Go to my repo for this training session  </a:t>
            </a:r>
            <a:r>
              <a:rPr lang="en-CA" dirty="0">
                <a:hlinkClick r:id="rId3"/>
              </a:rPr>
              <a:t>https://github.com/BenJokela/GitTraining </a:t>
            </a:r>
            <a:r>
              <a:rPr lang="en-CA" dirty="0"/>
              <a:t>and clone to your machine</a:t>
            </a:r>
          </a:p>
          <a:p>
            <a:endParaRPr lang="en-CA" dirty="0"/>
          </a:p>
        </p:txBody>
      </p:sp>
    </p:spTree>
    <p:extLst>
      <p:ext uri="{BB962C8B-B14F-4D97-AF65-F5344CB8AC3E}">
        <p14:creationId xmlns:p14="http://schemas.microsoft.com/office/powerpoint/2010/main" val="49557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A44C-27C3-42BC-9893-FB78DFBD1988}"/>
              </a:ext>
            </a:extLst>
          </p:cNvPr>
          <p:cNvSpPr>
            <a:spLocks noGrp="1"/>
          </p:cNvSpPr>
          <p:nvPr>
            <p:ph type="title"/>
          </p:nvPr>
        </p:nvSpPr>
        <p:spPr>
          <a:xfrm>
            <a:off x="685801" y="609601"/>
            <a:ext cx="10131425" cy="668784"/>
          </a:xfrm>
        </p:spPr>
        <p:txBody>
          <a:bodyPr/>
          <a:lstStyle/>
          <a:p>
            <a:r>
              <a:rPr lang="en-CA" dirty="0" err="1"/>
              <a:t>Devops</a:t>
            </a:r>
            <a:r>
              <a:rPr lang="en-CA" dirty="0"/>
              <a:t> specifics:</a:t>
            </a:r>
          </a:p>
        </p:txBody>
      </p:sp>
      <p:sp>
        <p:nvSpPr>
          <p:cNvPr id="3" name="Content Placeholder 2">
            <a:extLst>
              <a:ext uri="{FF2B5EF4-FFF2-40B4-BE49-F238E27FC236}">
                <a16:creationId xmlns:a16="http://schemas.microsoft.com/office/drawing/2014/main" id="{652A8FAD-A3EB-4651-9CA0-6D433B025F94}"/>
              </a:ext>
            </a:extLst>
          </p:cNvPr>
          <p:cNvSpPr>
            <a:spLocks noGrp="1"/>
          </p:cNvSpPr>
          <p:nvPr>
            <p:ph idx="1"/>
          </p:nvPr>
        </p:nvSpPr>
        <p:spPr>
          <a:xfrm>
            <a:off x="685801" y="1378589"/>
            <a:ext cx="10668739" cy="3663928"/>
          </a:xfrm>
        </p:spPr>
        <p:txBody>
          <a:bodyPr>
            <a:normAutofit fontScale="92500"/>
          </a:bodyPr>
          <a:lstStyle/>
          <a:p>
            <a:r>
              <a:rPr lang="en-CA" sz="1800" dirty="0">
                <a:effectLst/>
                <a:latin typeface="Calibri" panose="020F0502020204030204" pitchFamily="34" charset="0"/>
              </a:rPr>
              <a:t>Create feature branch for your ticket through the DevOps web portal.</a:t>
            </a:r>
          </a:p>
          <a:p>
            <a:r>
              <a:rPr lang="en-CA" sz="1800" dirty="0">
                <a:effectLst/>
                <a:latin typeface="Calibri" panose="020F0502020204030204" pitchFamily="34" charset="0"/>
              </a:rPr>
              <a:t>The branch should be made off of the parent ticket – PBI, bug or chore, </a:t>
            </a:r>
            <a:r>
              <a:rPr lang="en-CA" sz="1800" i="1" dirty="0">
                <a:effectLst/>
                <a:latin typeface="Calibri" panose="020F0502020204030204" pitchFamily="34" charset="0"/>
              </a:rPr>
              <a:t>not task. </a:t>
            </a:r>
          </a:p>
          <a:p>
            <a:r>
              <a:rPr lang="en-CA" sz="1800" dirty="0">
                <a:effectLst/>
                <a:latin typeface="Calibri" panose="020F0502020204030204" pitchFamily="34" charset="0"/>
              </a:rPr>
              <a:t>If you need a </a:t>
            </a:r>
            <a:r>
              <a:rPr lang="en-CA" sz="1800" dirty="0" err="1">
                <a:effectLst/>
                <a:latin typeface="Calibri" panose="020F0502020204030204" pitchFamily="34" charset="0"/>
              </a:rPr>
              <a:t>db</a:t>
            </a:r>
            <a:r>
              <a:rPr lang="en-CA" sz="1800" dirty="0">
                <a:effectLst/>
                <a:latin typeface="Calibri" panose="020F0502020204030204" pitchFamily="34" charset="0"/>
              </a:rPr>
              <a:t>, restore a </a:t>
            </a:r>
            <a:r>
              <a:rPr lang="en-CA" sz="1800" dirty="0" err="1">
                <a:effectLst/>
                <a:latin typeface="Calibri" panose="020F0502020204030204" pitchFamily="34" charset="0"/>
              </a:rPr>
              <a:t>bu</a:t>
            </a:r>
            <a:r>
              <a:rPr lang="en-CA" sz="1800" dirty="0">
                <a:effectLst/>
                <a:latin typeface="Calibri" panose="020F0502020204030204" pitchFamily="34" charset="0"/>
              </a:rPr>
              <a:t>, </a:t>
            </a:r>
            <a:r>
              <a:rPr lang="en-CA" sz="1800" i="1" dirty="0">
                <a:effectLst/>
                <a:latin typeface="Calibri" panose="020F0502020204030204" pitchFamily="34" charset="0"/>
              </a:rPr>
              <a:t>make sure you have that branch checked out</a:t>
            </a:r>
            <a:r>
              <a:rPr lang="en-CA" sz="1800" dirty="0">
                <a:effectLst/>
                <a:latin typeface="Calibri" panose="020F0502020204030204" pitchFamily="34" charset="0"/>
              </a:rPr>
              <a:t> and 'link to source control'</a:t>
            </a:r>
          </a:p>
          <a:p>
            <a:r>
              <a:rPr lang="en-CA" sz="1800" dirty="0">
                <a:effectLst/>
                <a:latin typeface="Calibri" panose="020F0502020204030204" pitchFamily="34" charset="0"/>
              </a:rPr>
              <a:t>When you commit changes in </a:t>
            </a:r>
            <a:r>
              <a:rPr lang="en-CA" sz="1800" dirty="0" err="1">
                <a:effectLst/>
                <a:latin typeface="Calibri" panose="020F0502020204030204" pitchFamily="34" charset="0"/>
              </a:rPr>
              <a:t>ssms</a:t>
            </a:r>
            <a:r>
              <a:rPr lang="en-CA" sz="1800" dirty="0">
                <a:effectLst/>
                <a:latin typeface="Calibri" panose="020F0502020204030204" pitchFamily="34" charset="0"/>
              </a:rPr>
              <a:t>, don't push from there, in case there are other commits. You can't see them in SSMS, use VS or another tool to push exactly what you want to push.</a:t>
            </a:r>
          </a:p>
          <a:p>
            <a:r>
              <a:rPr lang="en-CA" sz="1800" dirty="0">
                <a:effectLst/>
                <a:latin typeface="Calibri" panose="020F0502020204030204" pitchFamily="34" charset="0"/>
              </a:rPr>
              <a:t>Once all commits are pushed, submit pull request through the DevOps web portal. Don't do it with VS, it doesn't always link to the ticket.</a:t>
            </a:r>
          </a:p>
          <a:p>
            <a:r>
              <a:rPr lang="en-CA" sz="1800" dirty="0">
                <a:effectLst/>
                <a:latin typeface="Calibri" panose="020F0502020204030204" pitchFamily="34" charset="0"/>
              </a:rPr>
              <a:t>When you’re creating pull request, you must look through all the files and changes before submitting.  Make sure you submitting exactly what you mean to.</a:t>
            </a:r>
          </a:p>
          <a:p>
            <a:r>
              <a:rPr lang="en-CA" sz="1800" dirty="0">
                <a:effectLst/>
                <a:latin typeface="Calibri" panose="020F0502020204030204" pitchFamily="34" charset="0"/>
              </a:rPr>
              <a:t>When completing pull request, delete branch. Decide if you want to complete the associated work item (checkbox).</a:t>
            </a:r>
          </a:p>
          <a:p>
            <a:pPr marL="0" indent="0">
              <a:buNone/>
            </a:pPr>
            <a:endParaRPr lang="en-CA" dirty="0"/>
          </a:p>
        </p:txBody>
      </p:sp>
    </p:spTree>
    <p:extLst>
      <p:ext uri="{BB962C8B-B14F-4D97-AF65-F5344CB8AC3E}">
        <p14:creationId xmlns:p14="http://schemas.microsoft.com/office/powerpoint/2010/main" val="266985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{2BC63F49-5408-4E6D-A62C-04F9E68F1D42}tf03457452</Template>
  <TotalTime>624</TotalTime>
  <Words>894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museo-sans</vt:lpstr>
      <vt:lpstr>Celestial</vt:lpstr>
      <vt:lpstr>GIT 101</vt:lpstr>
      <vt:lpstr>Origins </vt:lpstr>
      <vt:lpstr>Centralized vs. distributed source control</vt:lpstr>
      <vt:lpstr>CI/CD with Git</vt:lpstr>
      <vt:lpstr>PowerPoint Presentation</vt:lpstr>
      <vt:lpstr>The basic commands</vt:lpstr>
      <vt:lpstr>Remember: </vt:lpstr>
      <vt:lpstr>Let’s go!</vt:lpstr>
      <vt:lpstr>Devops specifics:</vt:lpstr>
      <vt:lpstr>Valuable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Ben Jokela</dc:creator>
  <cp:lastModifiedBy>Ben Jokela</cp:lastModifiedBy>
  <cp:revision>5</cp:revision>
  <dcterms:created xsi:type="dcterms:W3CDTF">2020-09-29T16:05:38Z</dcterms:created>
  <dcterms:modified xsi:type="dcterms:W3CDTF">2020-09-30T20:35:49Z</dcterms:modified>
</cp:coreProperties>
</file>