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kela" userId="12678051-70c2-4d55-ae68-d15f7b0bdd14" providerId="ADAL" clId="{241EF3EA-300F-43AB-A5E9-AAFCF097BBF7}"/>
    <pc:docChg chg="addSld">
      <pc:chgData name="Ben Jokela" userId="12678051-70c2-4d55-ae68-d15f7b0bdd14" providerId="ADAL" clId="{241EF3EA-300F-43AB-A5E9-AAFCF097BBF7}" dt="2020-09-29T16:17:34.530" v="0" actId="680"/>
      <pc:docMkLst>
        <pc:docMk/>
      </pc:docMkLst>
      <pc:sldChg chg="new">
        <pc:chgData name="Ben Jokela" userId="12678051-70c2-4d55-ae68-d15f7b0bdd14" providerId="ADAL" clId="{241EF3EA-300F-43AB-A5E9-AAFCF097BBF7}" dt="2020-09-29T16:17:34.530" v="0" actId="680"/>
        <pc:sldMkLst>
          <pc:docMk/>
          <pc:sldMk cId="3688298017"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9/30/2020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Linus_Torval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infoworld.com/article/3271126/what-is-cicd-continuous-integration-and-continuous-delivery-explained.html" TargetMode="External"/><Relationship Id="rId2" Type="http://schemas.openxmlformats.org/officeDocument/2006/relationships/hyperlink" Target="https://www.infoworld.com/article/3295900/what-is-continuous-integration-ci-faster-better-software-developmen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enJokela/GitTrainin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9472-CED8-4ECB-960A-F6890517FC67}"/>
              </a:ext>
            </a:extLst>
          </p:cNvPr>
          <p:cNvSpPr>
            <a:spLocks noGrp="1"/>
          </p:cNvSpPr>
          <p:nvPr>
            <p:ph type="ctrTitle"/>
          </p:nvPr>
        </p:nvSpPr>
        <p:spPr/>
        <p:txBody>
          <a:bodyPr/>
          <a:lstStyle/>
          <a:p>
            <a:r>
              <a:rPr lang="en-CA" dirty="0"/>
              <a:t>GIT 101</a:t>
            </a:r>
          </a:p>
        </p:txBody>
      </p:sp>
      <p:sp>
        <p:nvSpPr>
          <p:cNvPr id="3" name="Subtitle 2">
            <a:extLst>
              <a:ext uri="{FF2B5EF4-FFF2-40B4-BE49-F238E27FC236}">
                <a16:creationId xmlns:a16="http://schemas.microsoft.com/office/drawing/2014/main" id="{B0FB8541-765E-41FE-890D-519A71EDF9E4}"/>
              </a:ext>
            </a:extLst>
          </p:cNvPr>
          <p:cNvSpPr>
            <a:spLocks noGrp="1"/>
          </p:cNvSpPr>
          <p:nvPr>
            <p:ph type="subTitle" idx="1"/>
          </p:nvPr>
        </p:nvSpPr>
        <p:spPr/>
        <p:txBody>
          <a:bodyPr/>
          <a:lstStyle/>
          <a:p>
            <a:r>
              <a:rPr lang="en-CA" dirty="0"/>
              <a:t>An introduction to git source control system</a:t>
            </a:r>
          </a:p>
        </p:txBody>
      </p:sp>
    </p:spTree>
    <p:extLst>
      <p:ext uri="{BB962C8B-B14F-4D97-AF65-F5344CB8AC3E}">
        <p14:creationId xmlns:p14="http://schemas.microsoft.com/office/powerpoint/2010/main" val="376041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E253-9BC1-435E-80E8-D396624E6332}"/>
              </a:ext>
            </a:extLst>
          </p:cNvPr>
          <p:cNvSpPr>
            <a:spLocks noGrp="1"/>
          </p:cNvSpPr>
          <p:nvPr>
            <p:ph type="title"/>
          </p:nvPr>
        </p:nvSpPr>
        <p:spPr/>
        <p:txBody>
          <a:bodyPr/>
          <a:lstStyle/>
          <a:p>
            <a:r>
              <a:rPr lang="en-CA" dirty="0"/>
              <a:t>Origins	</a:t>
            </a:r>
          </a:p>
        </p:txBody>
      </p:sp>
      <p:sp>
        <p:nvSpPr>
          <p:cNvPr id="3" name="Content Placeholder 2">
            <a:extLst>
              <a:ext uri="{FF2B5EF4-FFF2-40B4-BE49-F238E27FC236}">
                <a16:creationId xmlns:a16="http://schemas.microsoft.com/office/drawing/2014/main" id="{4FD28DE5-BED9-43D4-84E9-E6C16DD136A0}"/>
              </a:ext>
            </a:extLst>
          </p:cNvPr>
          <p:cNvSpPr>
            <a:spLocks noGrp="1"/>
          </p:cNvSpPr>
          <p:nvPr>
            <p:ph idx="1"/>
          </p:nvPr>
        </p:nvSpPr>
        <p:spPr>
          <a:xfrm>
            <a:off x="685801" y="2142067"/>
            <a:ext cx="10131425" cy="2057071"/>
          </a:xfrm>
        </p:spPr>
        <p:txBody>
          <a:bodyPr/>
          <a:lstStyle/>
          <a:p>
            <a:r>
              <a:rPr lang="en-CA" dirty="0"/>
              <a:t>Created by Finnish-American Software Engineer, Linus Torvalds (creator of Linux) in 2005 after </a:t>
            </a:r>
            <a:r>
              <a:rPr lang="en-CA" dirty="0" err="1"/>
              <a:t>BitKeeper</a:t>
            </a:r>
            <a:r>
              <a:rPr lang="en-CA" dirty="0"/>
              <a:t> revoked it’s free-of-charge status. </a:t>
            </a:r>
          </a:p>
          <a:p>
            <a:pPr lvl="1"/>
            <a:r>
              <a:rPr lang="en-CA" dirty="0"/>
              <a:t>Linux was using </a:t>
            </a:r>
            <a:r>
              <a:rPr lang="en-CA" dirty="0" err="1"/>
              <a:t>BitKeeper</a:t>
            </a:r>
            <a:r>
              <a:rPr lang="en-CA" dirty="0"/>
              <a:t> for it’s </a:t>
            </a:r>
            <a:r>
              <a:rPr lang="en-CA" dirty="0" err="1"/>
              <a:t>kernal</a:t>
            </a:r>
            <a:r>
              <a:rPr lang="en-CA" dirty="0"/>
              <a:t> source control.</a:t>
            </a:r>
          </a:p>
          <a:p>
            <a:pPr lvl="1"/>
            <a:r>
              <a:rPr lang="en-CA" dirty="0"/>
              <a:t>Torvalds and the Linux community decided to develop their own tool based on the lessons they learned while using </a:t>
            </a:r>
            <a:r>
              <a:rPr lang="en-CA" dirty="0" err="1"/>
              <a:t>BitKeeper</a:t>
            </a:r>
            <a:endParaRPr lang="en-CA" dirty="0"/>
          </a:p>
        </p:txBody>
      </p:sp>
      <p:sp>
        <p:nvSpPr>
          <p:cNvPr id="4" name="TextBox 3">
            <a:extLst>
              <a:ext uri="{FF2B5EF4-FFF2-40B4-BE49-F238E27FC236}">
                <a16:creationId xmlns:a16="http://schemas.microsoft.com/office/drawing/2014/main" id="{B7922FDE-F58E-40C2-B915-8D7C9FF99E31}"/>
              </a:ext>
            </a:extLst>
          </p:cNvPr>
          <p:cNvSpPr txBox="1"/>
          <p:nvPr/>
        </p:nvSpPr>
        <p:spPr>
          <a:xfrm>
            <a:off x="1206146" y="4625266"/>
            <a:ext cx="9090734" cy="1508105"/>
          </a:xfrm>
          <a:prstGeom prst="rect">
            <a:avLst/>
          </a:prstGeom>
          <a:noFill/>
        </p:spPr>
        <p:txBody>
          <a:bodyPr wrap="square" rtlCol="0">
            <a:spAutoFit/>
          </a:bodyPr>
          <a:lstStyle/>
          <a:p>
            <a:r>
              <a:rPr lang="en-US" i="1" dirty="0"/>
              <a:t>Time magazine</a:t>
            </a:r>
            <a:r>
              <a:rPr lang="en-US" dirty="0"/>
              <a:t>, alone has recognized Torvalds multiple times:</a:t>
            </a:r>
          </a:p>
          <a:p>
            <a:r>
              <a:rPr lang="en-US" dirty="0"/>
              <a:t>	</a:t>
            </a:r>
            <a:r>
              <a:rPr lang="en-US" sz="1400" dirty="0"/>
              <a:t>In 2000, he was 17th in their Time 100: The Most Important People of the Century poll.</a:t>
            </a:r>
          </a:p>
          <a:p>
            <a:r>
              <a:rPr lang="en-US" sz="1400" dirty="0"/>
              <a:t>	In 2004, he was named one of the most influential people in the world by Time magazine.</a:t>
            </a:r>
          </a:p>
          <a:p>
            <a:r>
              <a:rPr lang="en-US" sz="1400" dirty="0"/>
              <a:t>	In 2006, the magazine's Europe edition named him one of the revolutionary heroes of the past 60 years.</a:t>
            </a:r>
          </a:p>
          <a:p>
            <a:endParaRPr lang="en-US" sz="1400" dirty="0"/>
          </a:p>
          <a:p>
            <a:r>
              <a:rPr lang="en-US" sz="1400" dirty="0"/>
              <a:t>Source: </a:t>
            </a:r>
            <a:r>
              <a:rPr lang="en-CA" sz="1400" dirty="0">
                <a:hlinkClick r:id="rId2"/>
              </a:rPr>
              <a:t>https://en.wikipedia.org/wiki/Linus_Torvalds</a:t>
            </a:r>
            <a:endParaRPr lang="en-CA" sz="1400" dirty="0"/>
          </a:p>
        </p:txBody>
      </p:sp>
    </p:spTree>
    <p:extLst>
      <p:ext uri="{BB962C8B-B14F-4D97-AF65-F5344CB8AC3E}">
        <p14:creationId xmlns:p14="http://schemas.microsoft.com/office/powerpoint/2010/main" val="681386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C82A-D791-4483-89DB-CF6CB2CB1042}"/>
              </a:ext>
            </a:extLst>
          </p:cNvPr>
          <p:cNvSpPr>
            <a:spLocks noGrp="1"/>
          </p:cNvSpPr>
          <p:nvPr>
            <p:ph type="title"/>
          </p:nvPr>
        </p:nvSpPr>
        <p:spPr/>
        <p:txBody>
          <a:bodyPr/>
          <a:lstStyle/>
          <a:p>
            <a:r>
              <a:rPr lang="en-CA" dirty="0"/>
              <a:t>Centralized vs. distributed source control</a:t>
            </a:r>
          </a:p>
        </p:txBody>
      </p:sp>
      <p:sp>
        <p:nvSpPr>
          <p:cNvPr id="3" name="TextBox 2">
            <a:extLst>
              <a:ext uri="{FF2B5EF4-FFF2-40B4-BE49-F238E27FC236}">
                <a16:creationId xmlns:a16="http://schemas.microsoft.com/office/drawing/2014/main" id="{EDADFA6D-4AEE-4CE6-807F-D98AD71AB24A}"/>
              </a:ext>
            </a:extLst>
          </p:cNvPr>
          <p:cNvSpPr txBox="1"/>
          <p:nvPr/>
        </p:nvSpPr>
        <p:spPr>
          <a:xfrm>
            <a:off x="686504" y="2065867"/>
            <a:ext cx="11057821" cy="1477328"/>
          </a:xfrm>
          <a:prstGeom prst="rect">
            <a:avLst/>
          </a:prstGeom>
          <a:noFill/>
        </p:spPr>
        <p:txBody>
          <a:bodyPr wrap="square" rtlCol="0">
            <a:spAutoFit/>
          </a:bodyPr>
          <a:lstStyle/>
          <a:p>
            <a:r>
              <a:rPr lang="en-CA" dirty="0"/>
              <a:t>TFS is a </a:t>
            </a:r>
            <a:r>
              <a:rPr lang="en-CA" b="1" dirty="0"/>
              <a:t>centralized</a:t>
            </a:r>
            <a:r>
              <a:rPr lang="en-CA" dirty="0"/>
              <a:t> source control system, while Git is </a:t>
            </a:r>
            <a:r>
              <a:rPr lang="en-CA" b="1" dirty="0"/>
              <a:t>distributed, </a:t>
            </a:r>
            <a:r>
              <a:rPr lang="en-CA" dirty="0"/>
              <a:t>which essentially means the entire repo is cloned to each developer’s machine. </a:t>
            </a:r>
          </a:p>
          <a:p>
            <a:pPr marL="285750" indent="-285750">
              <a:buFontTx/>
              <a:buChar char="-"/>
            </a:pPr>
            <a:r>
              <a:rPr lang="en-CA" dirty="0"/>
              <a:t>With Git, each developer can ‘commit’ changes to their local machines without ever changing any code on the server.</a:t>
            </a:r>
          </a:p>
          <a:p>
            <a:pPr marL="285750" indent="-285750">
              <a:buFontTx/>
              <a:buChar char="-"/>
            </a:pPr>
            <a:r>
              <a:rPr lang="en-CA" dirty="0"/>
              <a:t>With TFS, repos are stored on a central server and develops ‘check-out’ a working copy</a:t>
            </a:r>
          </a:p>
        </p:txBody>
      </p:sp>
      <p:pic>
        <p:nvPicPr>
          <p:cNvPr id="5" name="Picture 4" descr="Diagram&#10;&#10;Description automatically generated">
            <a:extLst>
              <a:ext uri="{FF2B5EF4-FFF2-40B4-BE49-F238E27FC236}">
                <a16:creationId xmlns:a16="http://schemas.microsoft.com/office/drawing/2014/main" id="{A65B9099-CD02-40F9-A59C-E7889B04B4E6}"/>
              </a:ext>
            </a:extLst>
          </p:cNvPr>
          <p:cNvPicPr>
            <a:picLocks noChangeAspect="1"/>
          </p:cNvPicPr>
          <p:nvPr/>
        </p:nvPicPr>
        <p:blipFill>
          <a:blip r:embed="rId2"/>
          <a:stretch>
            <a:fillRect/>
          </a:stretch>
        </p:blipFill>
        <p:spPr>
          <a:xfrm>
            <a:off x="3338511" y="3652464"/>
            <a:ext cx="5514978" cy="2878818"/>
          </a:xfrm>
          <a:prstGeom prst="rect">
            <a:avLst/>
          </a:prstGeom>
        </p:spPr>
      </p:pic>
    </p:spTree>
    <p:extLst>
      <p:ext uri="{BB962C8B-B14F-4D97-AF65-F5344CB8AC3E}">
        <p14:creationId xmlns:p14="http://schemas.microsoft.com/office/powerpoint/2010/main" val="320106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FBE8-A187-4850-ABBE-002B022FD45E}"/>
              </a:ext>
            </a:extLst>
          </p:cNvPr>
          <p:cNvSpPr>
            <a:spLocks noGrp="1"/>
          </p:cNvSpPr>
          <p:nvPr>
            <p:ph type="title"/>
          </p:nvPr>
        </p:nvSpPr>
        <p:spPr>
          <a:xfrm>
            <a:off x="685801" y="609600"/>
            <a:ext cx="3087209" cy="1032769"/>
          </a:xfrm>
        </p:spPr>
        <p:txBody>
          <a:bodyPr>
            <a:normAutofit/>
          </a:bodyPr>
          <a:lstStyle/>
          <a:p>
            <a:r>
              <a:rPr lang="en-CA" sz="3600" dirty="0">
                <a:latin typeface="+mj-lt"/>
              </a:rPr>
              <a:t>CI/CD with Git</a:t>
            </a:r>
            <a:endParaRPr lang="en-CA" dirty="0"/>
          </a:p>
        </p:txBody>
      </p:sp>
      <p:sp>
        <p:nvSpPr>
          <p:cNvPr id="3" name="Content Placeholder 2">
            <a:extLst>
              <a:ext uri="{FF2B5EF4-FFF2-40B4-BE49-F238E27FC236}">
                <a16:creationId xmlns:a16="http://schemas.microsoft.com/office/drawing/2014/main" id="{71785841-C527-45B6-ABDC-FB23B323A228}"/>
              </a:ext>
            </a:extLst>
          </p:cNvPr>
          <p:cNvSpPr>
            <a:spLocks noGrp="1"/>
          </p:cNvSpPr>
          <p:nvPr>
            <p:ph idx="1"/>
          </p:nvPr>
        </p:nvSpPr>
        <p:spPr>
          <a:xfrm>
            <a:off x="685801" y="1538386"/>
            <a:ext cx="10131425" cy="3051370"/>
          </a:xfrm>
        </p:spPr>
        <p:txBody>
          <a:bodyPr/>
          <a:lstStyle/>
          <a:p>
            <a:r>
              <a:rPr lang="en-US" b="0" i="1" u="none" strike="noStrike" dirty="0">
                <a:effectLst/>
                <a:latin typeface="museo-sans"/>
                <a:hlinkClick r:id="rId2">
                  <a:extLst>
                    <a:ext uri="{A12FA001-AC4F-418D-AE19-62706E023703}">
                      <ahyp:hlinkClr xmlns:ahyp="http://schemas.microsoft.com/office/drawing/2018/hyperlinkcolor" val="tx"/>
                    </a:ext>
                  </a:extLst>
                </a:hlinkClick>
              </a:rPr>
              <a:t>Continuous integration</a:t>
            </a:r>
            <a:r>
              <a:rPr lang="en-US" b="0" i="0" dirty="0">
                <a:effectLst/>
                <a:latin typeface="museo-sans"/>
              </a:rPr>
              <a:t> is a coding philosophy and set of practices that drive development teams to implement small changes and check in code to version control repositories frequently. Because most modern applications require developing code in different platforms and tools, the team needs a mechanism to integrate and validate its changes.</a:t>
            </a:r>
          </a:p>
          <a:p>
            <a:r>
              <a:rPr lang="en-US" i="1" u="sng" dirty="0"/>
              <a:t>Continuous delivery</a:t>
            </a:r>
            <a:r>
              <a:rPr lang="en-US" i="1" dirty="0"/>
              <a:t> </a:t>
            </a:r>
            <a:r>
              <a:rPr lang="en-US" dirty="0"/>
              <a:t>picks up where continuous integration ends. CD automates the delivery of applications to selected infrastructure environments. Most teams work with multiple environments other than the production, such as development and testing environments, and CD ensures there is an automated way to push code changes to them.</a:t>
            </a:r>
            <a:endParaRPr lang="en-CA" dirty="0"/>
          </a:p>
        </p:txBody>
      </p:sp>
      <p:sp>
        <p:nvSpPr>
          <p:cNvPr id="4" name="TextBox 3">
            <a:extLst>
              <a:ext uri="{FF2B5EF4-FFF2-40B4-BE49-F238E27FC236}">
                <a16:creationId xmlns:a16="http://schemas.microsoft.com/office/drawing/2014/main" id="{E360E7A4-D549-4737-BD44-E5D36D423762}"/>
              </a:ext>
            </a:extLst>
          </p:cNvPr>
          <p:cNvSpPr txBox="1"/>
          <p:nvPr/>
        </p:nvSpPr>
        <p:spPr>
          <a:xfrm>
            <a:off x="1074198" y="5912528"/>
            <a:ext cx="7915565" cy="276999"/>
          </a:xfrm>
          <a:prstGeom prst="rect">
            <a:avLst/>
          </a:prstGeom>
          <a:noFill/>
        </p:spPr>
        <p:txBody>
          <a:bodyPr wrap="none" rtlCol="0">
            <a:spAutoFit/>
          </a:bodyPr>
          <a:lstStyle/>
          <a:p>
            <a:r>
              <a:rPr lang="en-CA" sz="1200" dirty="0">
                <a:hlinkClick r:id="rId3"/>
              </a:rPr>
              <a:t> https://www.infoworld.com/article/3271126/what-is-cicd-continuous-integration-and-continuous-delivery-explained.html</a:t>
            </a:r>
            <a:endParaRPr lang="en-CA" sz="1200" dirty="0"/>
          </a:p>
        </p:txBody>
      </p:sp>
      <p:sp>
        <p:nvSpPr>
          <p:cNvPr id="5" name="TextBox 4">
            <a:extLst>
              <a:ext uri="{FF2B5EF4-FFF2-40B4-BE49-F238E27FC236}">
                <a16:creationId xmlns:a16="http://schemas.microsoft.com/office/drawing/2014/main" id="{84A97834-16D5-473F-ABB2-AC40474A66F9}"/>
              </a:ext>
            </a:extLst>
          </p:cNvPr>
          <p:cNvSpPr txBox="1"/>
          <p:nvPr/>
        </p:nvSpPr>
        <p:spPr>
          <a:xfrm>
            <a:off x="1074198" y="5635529"/>
            <a:ext cx="652102" cy="276999"/>
          </a:xfrm>
          <a:prstGeom prst="rect">
            <a:avLst/>
          </a:prstGeom>
          <a:noFill/>
        </p:spPr>
        <p:txBody>
          <a:bodyPr wrap="none" rtlCol="0">
            <a:spAutoFit/>
          </a:bodyPr>
          <a:lstStyle/>
          <a:p>
            <a:r>
              <a:rPr lang="en-CA" sz="1200" dirty="0"/>
              <a:t>Source:</a:t>
            </a:r>
          </a:p>
        </p:txBody>
      </p:sp>
    </p:spTree>
    <p:extLst>
      <p:ext uri="{BB962C8B-B14F-4D97-AF65-F5344CB8AC3E}">
        <p14:creationId xmlns:p14="http://schemas.microsoft.com/office/powerpoint/2010/main" val="68268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iagram&#10;&#10;Description automatically generated">
            <a:extLst>
              <a:ext uri="{FF2B5EF4-FFF2-40B4-BE49-F238E27FC236}">
                <a16:creationId xmlns:a16="http://schemas.microsoft.com/office/drawing/2014/main" id="{E43037D4-2E2A-4240-B112-AC99B3CE95E4}"/>
              </a:ext>
            </a:extLst>
          </p:cNvPr>
          <p:cNvPicPr>
            <a:picLocks noGrp="1" noChangeAspect="1"/>
          </p:cNvPicPr>
          <p:nvPr>
            <p:ph idx="1"/>
          </p:nvPr>
        </p:nvPicPr>
        <p:blipFill>
          <a:blip r:embed="rId2"/>
          <a:stretch>
            <a:fillRect/>
          </a:stretch>
        </p:blipFill>
        <p:spPr>
          <a:xfrm>
            <a:off x="1532785" y="1323380"/>
            <a:ext cx="9126429" cy="5126487"/>
          </a:xfrm>
        </p:spPr>
      </p:pic>
      <p:sp>
        <p:nvSpPr>
          <p:cNvPr id="6" name="TextBox 5">
            <a:extLst>
              <a:ext uri="{FF2B5EF4-FFF2-40B4-BE49-F238E27FC236}">
                <a16:creationId xmlns:a16="http://schemas.microsoft.com/office/drawing/2014/main" id="{0281B87A-C292-455A-B94F-368730F4DC85}"/>
              </a:ext>
            </a:extLst>
          </p:cNvPr>
          <p:cNvSpPr txBox="1"/>
          <p:nvPr/>
        </p:nvSpPr>
        <p:spPr>
          <a:xfrm>
            <a:off x="885824" y="400050"/>
            <a:ext cx="4325368" cy="923330"/>
          </a:xfrm>
          <a:prstGeom prst="rect">
            <a:avLst/>
          </a:prstGeom>
          <a:noFill/>
        </p:spPr>
        <p:txBody>
          <a:bodyPr wrap="square" rtlCol="0">
            <a:spAutoFit/>
          </a:bodyPr>
          <a:lstStyle/>
          <a:p>
            <a:r>
              <a:rPr lang="en-CA" sz="3600" dirty="0">
                <a:latin typeface="+mj-lt"/>
              </a:rPr>
              <a:t>CI/CD with Git</a:t>
            </a:r>
          </a:p>
          <a:p>
            <a:r>
              <a:rPr lang="en-CA" dirty="0"/>
              <a:t>Continuous Integration/Continuous Delivery</a:t>
            </a:r>
          </a:p>
        </p:txBody>
      </p:sp>
    </p:spTree>
    <p:extLst>
      <p:ext uri="{BB962C8B-B14F-4D97-AF65-F5344CB8AC3E}">
        <p14:creationId xmlns:p14="http://schemas.microsoft.com/office/powerpoint/2010/main" val="368829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2FDA-616B-4282-9748-85BA57F7B784}"/>
              </a:ext>
            </a:extLst>
          </p:cNvPr>
          <p:cNvSpPr>
            <a:spLocks noGrp="1"/>
          </p:cNvSpPr>
          <p:nvPr>
            <p:ph type="title"/>
          </p:nvPr>
        </p:nvSpPr>
        <p:spPr/>
        <p:txBody>
          <a:bodyPr/>
          <a:lstStyle/>
          <a:p>
            <a:r>
              <a:rPr lang="en-CA" dirty="0"/>
              <a:t>The basics of git</a:t>
            </a:r>
          </a:p>
        </p:txBody>
      </p:sp>
      <p:sp>
        <p:nvSpPr>
          <p:cNvPr id="3" name="Content Placeholder 2">
            <a:extLst>
              <a:ext uri="{FF2B5EF4-FFF2-40B4-BE49-F238E27FC236}">
                <a16:creationId xmlns:a16="http://schemas.microsoft.com/office/drawing/2014/main" id="{7DFA0594-5486-4BD8-802A-0ABC78D94EF7}"/>
              </a:ext>
            </a:extLst>
          </p:cNvPr>
          <p:cNvSpPr>
            <a:spLocks noGrp="1"/>
          </p:cNvSpPr>
          <p:nvPr>
            <p:ph idx="1"/>
          </p:nvPr>
        </p:nvSpPr>
        <p:spPr>
          <a:xfrm>
            <a:off x="685801" y="2142067"/>
            <a:ext cx="2368117" cy="3649133"/>
          </a:xfrm>
        </p:spPr>
        <p:txBody>
          <a:bodyPr/>
          <a:lstStyle/>
          <a:p>
            <a:r>
              <a:rPr lang="en-CA" dirty="0"/>
              <a:t>clone</a:t>
            </a:r>
          </a:p>
          <a:p>
            <a:r>
              <a:rPr lang="en-CA" dirty="0"/>
              <a:t>fetch</a:t>
            </a:r>
          </a:p>
          <a:p>
            <a:r>
              <a:rPr lang="en-CA" dirty="0"/>
              <a:t>add (stage)</a:t>
            </a:r>
          </a:p>
          <a:p>
            <a:r>
              <a:rPr lang="en-CA" dirty="0"/>
              <a:t>commit</a:t>
            </a:r>
          </a:p>
          <a:p>
            <a:r>
              <a:rPr lang="en-CA" dirty="0"/>
              <a:t>push</a:t>
            </a:r>
          </a:p>
          <a:p>
            <a:r>
              <a:rPr lang="en-CA" dirty="0"/>
              <a:t>pull</a:t>
            </a:r>
          </a:p>
          <a:p>
            <a:r>
              <a:rPr lang="en-CA" dirty="0"/>
              <a:t>branch</a:t>
            </a:r>
          </a:p>
          <a:p>
            <a:r>
              <a:rPr lang="en-CA" dirty="0"/>
              <a:t>merge</a:t>
            </a:r>
          </a:p>
        </p:txBody>
      </p:sp>
    </p:spTree>
    <p:extLst>
      <p:ext uri="{BB962C8B-B14F-4D97-AF65-F5344CB8AC3E}">
        <p14:creationId xmlns:p14="http://schemas.microsoft.com/office/powerpoint/2010/main" val="425200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4A7E-1A39-4347-B87B-2C37B7F03A60}"/>
              </a:ext>
            </a:extLst>
          </p:cNvPr>
          <p:cNvSpPr>
            <a:spLocks noGrp="1"/>
          </p:cNvSpPr>
          <p:nvPr>
            <p:ph type="title"/>
          </p:nvPr>
        </p:nvSpPr>
        <p:spPr/>
        <p:txBody>
          <a:bodyPr/>
          <a:lstStyle/>
          <a:p>
            <a:r>
              <a:rPr lang="en-CA" dirty="0"/>
              <a:t>Let’s go!</a:t>
            </a:r>
          </a:p>
        </p:txBody>
      </p:sp>
      <p:sp>
        <p:nvSpPr>
          <p:cNvPr id="3" name="Content Placeholder 2">
            <a:extLst>
              <a:ext uri="{FF2B5EF4-FFF2-40B4-BE49-F238E27FC236}">
                <a16:creationId xmlns:a16="http://schemas.microsoft.com/office/drawing/2014/main" id="{C6B6F257-0E9F-4A4C-8EEC-166BB60289F6}"/>
              </a:ext>
            </a:extLst>
          </p:cNvPr>
          <p:cNvSpPr>
            <a:spLocks noGrp="1"/>
          </p:cNvSpPr>
          <p:nvPr>
            <p:ph idx="1"/>
          </p:nvPr>
        </p:nvSpPr>
        <p:spPr/>
        <p:txBody>
          <a:bodyPr/>
          <a:lstStyle/>
          <a:p>
            <a:r>
              <a:rPr lang="en-CA" dirty="0"/>
              <a:t>Everybody go to </a:t>
            </a:r>
            <a:r>
              <a:rPr lang="en-CA" dirty="0">
                <a:hlinkClick r:id="rId2"/>
              </a:rPr>
              <a:t>https://github.com/</a:t>
            </a:r>
            <a:r>
              <a:rPr lang="en-CA" dirty="0"/>
              <a:t> and sign up</a:t>
            </a:r>
          </a:p>
          <a:p>
            <a:r>
              <a:rPr lang="en-CA" dirty="0"/>
              <a:t>Go to my repo for this training session  </a:t>
            </a:r>
            <a:r>
              <a:rPr lang="en-CA" dirty="0">
                <a:hlinkClick r:id="rId3"/>
              </a:rPr>
              <a:t>https://github.com/BenJokela/GitTraining </a:t>
            </a:r>
            <a:r>
              <a:rPr lang="en-CA" dirty="0"/>
              <a:t>and clone to your machine</a:t>
            </a:r>
          </a:p>
          <a:p>
            <a:endParaRPr lang="en-CA" dirty="0"/>
          </a:p>
        </p:txBody>
      </p:sp>
    </p:spTree>
    <p:extLst>
      <p:ext uri="{BB962C8B-B14F-4D97-AF65-F5344CB8AC3E}">
        <p14:creationId xmlns:p14="http://schemas.microsoft.com/office/powerpoint/2010/main" val="49557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CEF2-7447-4A85-A39F-7F83EF1679AD}"/>
              </a:ext>
            </a:extLst>
          </p:cNvPr>
          <p:cNvSpPr>
            <a:spLocks noGrp="1"/>
          </p:cNvSpPr>
          <p:nvPr>
            <p:ph type="title"/>
          </p:nvPr>
        </p:nvSpPr>
        <p:spPr/>
        <p:txBody>
          <a:bodyPr/>
          <a:lstStyle/>
          <a:p>
            <a:r>
              <a:rPr lang="en-CA" dirty="0"/>
              <a:t>Valuable links</a:t>
            </a:r>
          </a:p>
        </p:txBody>
      </p:sp>
      <p:sp>
        <p:nvSpPr>
          <p:cNvPr id="3" name="Content Placeholder 2">
            <a:extLst>
              <a:ext uri="{FF2B5EF4-FFF2-40B4-BE49-F238E27FC236}">
                <a16:creationId xmlns:a16="http://schemas.microsoft.com/office/drawing/2014/main" id="{B73C8D24-2E62-4EDF-B561-47B7B09AED15}"/>
              </a:ext>
            </a:extLst>
          </p:cNvPr>
          <p:cNvSpPr>
            <a:spLocks noGrp="1"/>
          </p:cNvSpPr>
          <p:nvPr>
            <p:ph idx="1"/>
          </p:nvPr>
        </p:nvSpPr>
        <p:spPr/>
        <p:txBody>
          <a:bodyPr/>
          <a:lstStyle/>
          <a:p>
            <a:r>
              <a:rPr lang="en-CA" dirty="0">
                <a:hlinkClick r:id="rId2"/>
              </a:rPr>
              <a:t>https://git-scm.com/</a:t>
            </a:r>
            <a:endParaRPr lang="en-CA" dirty="0"/>
          </a:p>
        </p:txBody>
      </p:sp>
    </p:spTree>
    <p:extLst>
      <p:ext uri="{BB962C8B-B14F-4D97-AF65-F5344CB8AC3E}">
        <p14:creationId xmlns:p14="http://schemas.microsoft.com/office/powerpoint/2010/main" val="4234063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{2BC63F49-5408-4E6D-A62C-04F9E68F1D42}tf03457452</Template>
  <TotalTime>118</TotalTime>
  <Words>422</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museo-sans</vt:lpstr>
      <vt:lpstr>Celestial</vt:lpstr>
      <vt:lpstr>GIT 101</vt:lpstr>
      <vt:lpstr>Origins </vt:lpstr>
      <vt:lpstr>Centralized vs. distributed source control</vt:lpstr>
      <vt:lpstr>CI/CD with Git</vt:lpstr>
      <vt:lpstr>PowerPoint Presentation</vt:lpstr>
      <vt:lpstr>The basics of git</vt:lpstr>
      <vt:lpstr>Let’s go!</vt:lpstr>
      <vt:lpstr>Valuable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101</dc:title>
  <dc:creator>Ben Jokela</dc:creator>
  <cp:lastModifiedBy>Ben Jokela</cp:lastModifiedBy>
  <cp:revision>4</cp:revision>
  <dcterms:created xsi:type="dcterms:W3CDTF">2020-09-29T16:05:38Z</dcterms:created>
  <dcterms:modified xsi:type="dcterms:W3CDTF">2020-09-30T12:08:39Z</dcterms:modified>
</cp:coreProperties>
</file>