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entury Gothic" panose="020B0502020202020204" pitchFamily="3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
      <p:font typeface="Open Sans" panose="020B060402020202020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5ea47d7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5ea47d7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5ea47d7e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5ea47d7e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5ea47d7e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5ea47d7e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5ea47d7e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5ea47d7e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5ea47d7e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5ea47d7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5ea47d7e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5ea47d7e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5ea47d7e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5ea47d7e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5ea47d7e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5ea47d7e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fr-FR"/>
              <a:t>Modifiez le style du titre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3377724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fr-FR"/>
              <a:t>Modifiez le style du titre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3301376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fr-FR"/>
              <a:t>Modifiez le style du titre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85277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fr-FR"/>
              <a:t>Modifiez le style du titre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01272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fr-FR"/>
              <a:t>Modifiez le style du titre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43352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fr-FR"/>
              <a:t>Modifiez le style du titre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5996564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7065124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40873653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1529435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22562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fr-FR"/>
              <a:t>Modifiez le style du titre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1466863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fr-FR"/>
              <a:t>Modifiez le style du titre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0250100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4178471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162083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531186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1772441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fr-FR"/>
              <a:t>Modifiez le style du titre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487472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fr-FR"/>
              <a:t>Modifiez le style du titre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2743309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5/27/2020</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206351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hyperlink" Target="https://maven.apache.org/download.cgi" TargetMode="External"/><Relationship Id="rId4" Type="http://schemas.openxmlformats.org/officeDocument/2006/relationships/hyperlink" Target="http://www.gradle.org/download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Spring Security</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sz="1200">
                <a:solidFill>
                  <a:schemeClr val="dk1"/>
                </a:solidFill>
                <a:highlight>
                  <a:srgbClr val="FFFFFF"/>
                </a:highlight>
              </a:rPr>
              <a:t>Version 5.3.2.RELEASE</a:t>
            </a:r>
            <a:endParaRPr/>
          </a:p>
        </p:txBody>
      </p:sp>
      <p:pic>
        <p:nvPicPr>
          <p:cNvPr id="56" name="Google Shape;56;p13"/>
          <p:cNvPicPr preferRelativeResize="0"/>
          <p:nvPr/>
        </p:nvPicPr>
        <p:blipFill>
          <a:blip r:embed="rId3">
            <a:alphaModFix/>
          </a:blip>
          <a:stretch>
            <a:fillRect/>
          </a:stretch>
        </p:blipFill>
        <p:spPr>
          <a:xfrm>
            <a:off x="3376800" y="0"/>
            <a:ext cx="2219325" cy="2057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171450"/>
            <a:ext cx="2138628" cy="4978966"/>
            <a:chOff x="2487613" y="285750"/>
            <a:chExt cx="2428875" cy="5654676"/>
          </a:xfrm>
        </p:grpSpPr>
        <p:sp>
          <p:nvSpPr>
            <p:cNvPr id="5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2" name="Group 7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589"/>
            <a:ext cx="1767505" cy="5140529"/>
            <a:chOff x="6627813" y="194833"/>
            <a:chExt cx="1952625" cy="5678918"/>
          </a:xfrm>
        </p:grpSpPr>
        <p:sp>
          <p:nvSpPr>
            <p:cNvPr id="7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6" name="Rectangle 8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8"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90" name="Rectangle 8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9"/>
            <a:ext cx="9144000" cy="51405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4BE1644-79E9-4F05-9849-EDACA09DD5C6}"/>
              </a:ext>
            </a:extLst>
          </p:cNvPr>
          <p:cNvSpPr>
            <a:spLocks noGrp="1"/>
          </p:cNvSpPr>
          <p:nvPr>
            <p:ph type="title"/>
          </p:nvPr>
        </p:nvSpPr>
        <p:spPr>
          <a:xfrm>
            <a:off x="486918" y="483829"/>
            <a:ext cx="2737709" cy="944921"/>
          </a:xfrm>
        </p:spPr>
        <p:txBody>
          <a:bodyPr vert="horz" lIns="91440" tIns="45720" rIns="91440" bIns="45720" rtlCol="0" anchor="t">
            <a:normAutofit/>
          </a:bodyPr>
          <a:lstStyle/>
          <a:p>
            <a:pPr defTabSz="457200">
              <a:lnSpc>
                <a:spcPct val="90000"/>
              </a:lnSpc>
              <a:spcBef>
                <a:spcPct val="0"/>
              </a:spcBef>
            </a:pPr>
            <a:r>
              <a:rPr lang="en-US" sz="2800"/>
              <a:t>Configuration</a:t>
            </a:r>
          </a:p>
        </p:txBody>
      </p:sp>
      <p:sp>
        <p:nvSpPr>
          <p:cNvPr id="92" name="Rectangle 9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texte 2">
            <a:extLst>
              <a:ext uri="{FF2B5EF4-FFF2-40B4-BE49-F238E27FC236}">
                <a16:creationId xmlns:a16="http://schemas.microsoft.com/office/drawing/2014/main" id="{47876F8C-E942-472F-9DD9-4BA730B86100}"/>
              </a:ext>
            </a:extLst>
          </p:cNvPr>
          <p:cNvSpPr>
            <a:spLocks noGrp="1"/>
          </p:cNvSpPr>
          <p:nvPr>
            <p:ph type="body" idx="1"/>
          </p:nvPr>
        </p:nvSpPr>
        <p:spPr>
          <a:xfrm>
            <a:off x="503243" y="980446"/>
            <a:ext cx="2817145" cy="3944694"/>
          </a:xfrm>
        </p:spPr>
        <p:txBody>
          <a:bodyPr vert="horz" lIns="91440" tIns="45720" rIns="91440" bIns="45720" rtlCol="0">
            <a:normAutofit fontScale="77500" lnSpcReduction="20000"/>
          </a:bodyPr>
          <a:lstStyle/>
          <a:p>
            <a:pPr defTabSz="457200">
              <a:spcBef>
                <a:spcPts val="1000"/>
              </a:spcBef>
              <a:buFont typeface="Wingdings 3" charset="2"/>
              <a:buChar char=""/>
            </a:pPr>
            <a:r>
              <a:rPr lang="fr-FR" b="1" dirty="0" err="1"/>
              <a:t>authorizeRequests</a:t>
            </a:r>
            <a:r>
              <a:rPr lang="fr-FR" b="1" dirty="0"/>
              <a:t>() : </a:t>
            </a:r>
            <a:br>
              <a:rPr lang="fr-FR" dirty="0"/>
            </a:br>
            <a:r>
              <a:rPr lang="fr-FR" dirty="0"/>
              <a:t>Permet de restreindre l'accès en fonction de </a:t>
            </a:r>
            <a:r>
              <a:rPr lang="fr-FR" dirty="0" err="1"/>
              <a:t>HttpServletRequest</a:t>
            </a:r>
            <a:r>
              <a:rPr lang="fr-FR" dirty="0"/>
              <a:t> à l'aide des implémentations </a:t>
            </a:r>
            <a:r>
              <a:rPr lang="fr-FR" dirty="0" err="1"/>
              <a:t>RequestMatcher</a:t>
            </a:r>
            <a:r>
              <a:rPr lang="fr-FR" dirty="0"/>
              <a:t> (c'est-à-dire via des modèles d'URL).</a:t>
            </a:r>
          </a:p>
          <a:p>
            <a:pPr defTabSz="457200">
              <a:spcBef>
                <a:spcPts val="1000"/>
              </a:spcBef>
              <a:buFont typeface="Wingdings 3" charset="2"/>
              <a:buChar char=""/>
            </a:pPr>
            <a:r>
              <a:rPr lang="fr-FR" b="1" dirty="0" err="1"/>
              <a:t>formLogin</a:t>
            </a:r>
            <a:r>
              <a:rPr lang="fr-FR" b="1" dirty="0"/>
              <a:t>() : </a:t>
            </a:r>
            <a:r>
              <a:rPr lang="fr-FR" dirty="0"/>
              <a:t>Spécifie la prise en charge de l'authentification basée sur le formulaire. Si </a:t>
            </a:r>
            <a:r>
              <a:rPr lang="fr-FR" dirty="0" err="1"/>
              <a:t>FormLoginConfigurer.loginPage</a:t>
            </a:r>
            <a:r>
              <a:rPr lang="fr-FR" dirty="0"/>
              <a:t> (String) n'est pas spécifié, une page de connexion par défaut sera générée.</a:t>
            </a:r>
          </a:p>
          <a:p>
            <a:pPr defTabSz="457200">
              <a:spcBef>
                <a:spcPts val="1000"/>
              </a:spcBef>
              <a:buFont typeface="Wingdings 3" charset="2"/>
              <a:buChar char=""/>
            </a:pPr>
            <a:r>
              <a:rPr lang="fr-FR" b="1" dirty="0" err="1"/>
              <a:t>logout</a:t>
            </a:r>
            <a:r>
              <a:rPr lang="fr-FR" b="1" dirty="0"/>
              <a:t>(): </a:t>
            </a:r>
            <a:r>
              <a:rPr lang="fr-FR" dirty="0"/>
              <a:t>Fournit un support de déconnexion. Ceci est automatiquement appliqué lors de l'utilisation de </a:t>
            </a:r>
            <a:r>
              <a:rPr lang="fr-FR" dirty="0" err="1"/>
              <a:t>WebSecurityConfigurerAdapter</a:t>
            </a:r>
            <a:r>
              <a:rPr lang="fr-FR" dirty="0"/>
              <a:t>. La valeur par défaut est l'accès à l'URL "/ </a:t>
            </a:r>
            <a:r>
              <a:rPr lang="fr-FR" dirty="0" err="1"/>
              <a:t>logout</a:t>
            </a:r>
            <a:r>
              <a:rPr lang="fr-FR" dirty="0"/>
              <a:t>". Cela déconnectera l'utilisateur en invalidant la session HTTP, en nettoyant toute authentification </a:t>
            </a:r>
            <a:r>
              <a:rPr lang="fr-FR" dirty="0" err="1"/>
              <a:t>RememberMe</a:t>
            </a:r>
            <a:r>
              <a:rPr lang="fr-FR" dirty="0"/>
              <a:t> () qui a été configurée, en effaçant le </a:t>
            </a:r>
            <a:r>
              <a:rPr lang="fr-FR" dirty="0" err="1"/>
              <a:t>SecurityContextHolder</a:t>
            </a:r>
            <a:r>
              <a:rPr lang="fr-FR" dirty="0"/>
              <a:t>, puis en redirigeant vers "/ login? </a:t>
            </a:r>
            <a:r>
              <a:rPr lang="fr-FR" dirty="0" err="1"/>
              <a:t>Success</a:t>
            </a:r>
            <a:r>
              <a:rPr lang="fr-FR" dirty="0"/>
              <a:t>".</a:t>
            </a:r>
          </a:p>
          <a:p>
            <a:pPr defTabSz="457200">
              <a:spcBef>
                <a:spcPts val="1000"/>
              </a:spcBef>
              <a:buFont typeface="Wingdings 3" charset="2"/>
              <a:buChar char=""/>
            </a:pPr>
            <a:endParaRPr lang="fr-FR" dirty="0"/>
          </a:p>
        </p:txBody>
      </p:sp>
      <p:pic>
        <p:nvPicPr>
          <p:cNvPr id="4" name="Image 3">
            <a:extLst>
              <a:ext uri="{FF2B5EF4-FFF2-40B4-BE49-F238E27FC236}">
                <a16:creationId xmlns:a16="http://schemas.microsoft.com/office/drawing/2014/main" id="{4BA52D6E-5E8C-4435-A274-29B15D3E2FDF}"/>
              </a:ext>
            </a:extLst>
          </p:cNvPr>
          <p:cNvPicPr>
            <a:picLocks noChangeAspect="1"/>
          </p:cNvPicPr>
          <p:nvPr/>
        </p:nvPicPr>
        <p:blipFill rotWithShape="1">
          <a:blip r:embed="rId2"/>
          <a:srcRect r="17261" b="43303"/>
          <a:stretch/>
        </p:blipFill>
        <p:spPr>
          <a:xfrm>
            <a:off x="3464657" y="1333066"/>
            <a:ext cx="5215183" cy="2233567"/>
          </a:xfrm>
          <a:prstGeom prst="rect">
            <a:avLst/>
          </a:prstGeom>
        </p:spPr>
      </p:pic>
      <p:sp>
        <p:nvSpPr>
          <p:cNvPr id="9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45917"/>
            <a:ext cx="778526" cy="379708"/>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323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p:txBody>
          <a:bodyPr spcFirstLastPara="1" wrap="square" lIns="91425" tIns="91425" rIns="91425" bIns="91425" anchor="b" anchorCtr="0">
            <a:normAutofit/>
          </a:bodyPr>
          <a:lstStyle/>
          <a:p>
            <a:pPr marL="0" lvl="0" indent="0" rtl="0">
              <a:spcBef>
                <a:spcPts val="0"/>
              </a:spcBef>
              <a:spcAft>
                <a:spcPts val="0"/>
              </a:spcAft>
              <a:buNone/>
            </a:pPr>
            <a:r>
              <a:rPr lang="fr"/>
              <a:t>Sommaire</a:t>
            </a:r>
            <a:endParaRPr lang="fr-FR"/>
          </a:p>
        </p:txBody>
      </p:sp>
      <p:sp>
        <p:nvSpPr>
          <p:cNvPr id="67" name="Subtitle 2">
            <a:extLst>
              <a:ext uri="{FF2B5EF4-FFF2-40B4-BE49-F238E27FC236}">
                <a16:creationId xmlns:a16="http://schemas.microsoft.com/office/drawing/2014/main" id="{51CD9EBA-C88C-4F63-9E29-EF094D3562E0}"/>
              </a:ext>
            </a:extLst>
          </p:cNvPr>
          <p:cNvSpPr>
            <a:spLocks noGrp="1"/>
          </p:cNvSpPr>
          <p:nvPr>
            <p:ph type="subTitle" idx="1"/>
          </p:nvPr>
        </p:nvSpPr>
        <p:spPr/>
        <p:txBody>
          <a:bodyPr/>
          <a:lstStyle/>
          <a:p>
            <a:endParaRPr lang="en-US"/>
          </a:p>
        </p:txBody>
      </p:sp>
      <p:sp>
        <p:nvSpPr>
          <p:cNvPr id="62" name="Google Shape;62;p14"/>
          <p:cNvSpPr txBox="1">
            <a:spLocks noGrp="1"/>
          </p:cNvSpPr>
          <p:nvPr>
            <p:ph type="body" idx="2"/>
          </p:nvPr>
        </p:nvSpPr>
        <p:spPr/>
        <p:txBody>
          <a:bodyPr spcFirstLastPara="1" wrap="square" lIns="91425" tIns="91425" rIns="91425" bIns="91425" anchor="ctr" anchorCtr="0">
            <a:normAutofit/>
          </a:bodyPr>
          <a:lstStyle/>
          <a:p>
            <a:pPr marL="0" lvl="0" indent="0" rtl="0">
              <a:spcBef>
                <a:spcPts val="0"/>
              </a:spcBef>
              <a:spcAft>
                <a:spcPts val="0"/>
              </a:spcAft>
              <a:buNone/>
            </a:pPr>
            <a:r>
              <a:rPr lang="fr"/>
              <a:t>Contexte</a:t>
            </a:r>
            <a:endParaRPr lang="fr-FR"/>
          </a:p>
          <a:p>
            <a:pPr marL="0" lvl="0" indent="0" rtl="0">
              <a:spcBef>
                <a:spcPts val="1600"/>
              </a:spcBef>
              <a:spcAft>
                <a:spcPts val="0"/>
              </a:spcAft>
              <a:buNone/>
            </a:pPr>
            <a:r>
              <a:rPr lang="fr"/>
              <a:t>Caractéristiques</a:t>
            </a:r>
            <a:endParaRPr lang="fr-FR"/>
          </a:p>
          <a:p>
            <a:pPr marL="0" lvl="0" indent="0" rtl="0">
              <a:spcBef>
                <a:spcPts val="1600"/>
              </a:spcBef>
              <a:spcAft>
                <a:spcPts val="0"/>
              </a:spcAft>
              <a:buNone/>
            </a:pPr>
            <a:r>
              <a:rPr lang="fr"/>
              <a:t>Extensions</a:t>
            </a:r>
            <a:endParaRPr lang="fr-FR"/>
          </a:p>
          <a:p>
            <a:pPr marL="0" lvl="0" indent="0" rtl="0">
              <a:spcBef>
                <a:spcPts val="1600"/>
              </a:spcBef>
              <a:spcAft>
                <a:spcPts val="0"/>
              </a:spcAft>
              <a:buNone/>
            </a:pPr>
            <a:r>
              <a:rPr lang="fr"/>
              <a:t>Concurrent</a:t>
            </a:r>
            <a:endParaRPr lang="fr-FR"/>
          </a:p>
          <a:p>
            <a:pPr marL="0" lvl="0" indent="0" rtl="0">
              <a:spcBef>
                <a:spcPts val="1600"/>
              </a:spcBef>
              <a:spcAft>
                <a:spcPts val="1600"/>
              </a:spcAft>
              <a:buNone/>
            </a:pPr>
            <a:r>
              <a:rPr lang="fr"/>
              <a:t>mise en application</a:t>
            </a: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Spring security c’est quoi ?</a:t>
            </a:r>
            <a:endParaRPr/>
          </a:p>
        </p:txBody>
      </p:sp>
      <p:sp>
        <p:nvSpPr>
          <p:cNvPr id="68" name="Google Shape;68;p1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70000"/>
              </a:lnSpc>
              <a:spcBef>
                <a:spcPts val="1200"/>
              </a:spcBef>
              <a:spcAft>
                <a:spcPts val="0"/>
              </a:spcAft>
              <a:buNone/>
            </a:pPr>
            <a:r>
              <a:rPr lang="fr" sz="1200">
                <a:solidFill>
                  <a:srgbClr val="333333"/>
                </a:solidFill>
                <a:latin typeface="Open Sans"/>
                <a:ea typeface="Open Sans"/>
                <a:cs typeface="Open Sans"/>
                <a:sym typeface="Open Sans"/>
              </a:rPr>
              <a:t>C’est un </a:t>
            </a:r>
            <a:r>
              <a:rPr lang="fr" sz="1200" b="1">
                <a:solidFill>
                  <a:srgbClr val="333333"/>
                </a:solidFill>
                <a:latin typeface="Open Sans"/>
                <a:ea typeface="Open Sans"/>
                <a:cs typeface="Open Sans"/>
                <a:sym typeface="Open Sans"/>
              </a:rPr>
              <a:t>framework d'authentification et de contrôle d'accès</a:t>
            </a:r>
            <a:r>
              <a:rPr lang="fr" sz="1200">
                <a:solidFill>
                  <a:srgbClr val="333333"/>
                </a:solidFill>
                <a:latin typeface="Open Sans"/>
                <a:ea typeface="Open Sans"/>
                <a:cs typeface="Open Sans"/>
                <a:sym typeface="Open Sans"/>
              </a:rPr>
              <a:t> puissant et hautement personnalisable. </a:t>
            </a:r>
            <a:endParaRPr sz="1200">
              <a:solidFill>
                <a:srgbClr val="333333"/>
              </a:solidFill>
              <a:latin typeface="Open Sans"/>
              <a:ea typeface="Open Sans"/>
              <a:cs typeface="Open Sans"/>
              <a:sym typeface="Open Sans"/>
            </a:endParaRPr>
          </a:p>
          <a:p>
            <a:pPr marL="0" lvl="0" indent="0" algn="l" rtl="0">
              <a:lnSpc>
                <a:spcPct val="170000"/>
              </a:lnSpc>
              <a:spcBef>
                <a:spcPts val="1200"/>
              </a:spcBef>
              <a:spcAft>
                <a:spcPts val="0"/>
              </a:spcAft>
              <a:buClr>
                <a:schemeClr val="dk1"/>
              </a:buClr>
              <a:buSzPts val="1100"/>
              <a:buFont typeface="Arial"/>
              <a:buNone/>
            </a:pPr>
            <a:r>
              <a:rPr lang="fr" sz="1200">
                <a:solidFill>
                  <a:srgbClr val="333333"/>
                </a:solidFill>
                <a:latin typeface="Open Sans"/>
                <a:ea typeface="Open Sans"/>
                <a:cs typeface="Open Sans"/>
                <a:sym typeface="Open Sans"/>
              </a:rPr>
              <a:t>Il s'agit de la </a:t>
            </a:r>
            <a:r>
              <a:rPr lang="fr" sz="1200" b="1">
                <a:solidFill>
                  <a:srgbClr val="333333"/>
                </a:solidFill>
                <a:latin typeface="Open Sans"/>
                <a:ea typeface="Open Sans"/>
                <a:cs typeface="Open Sans"/>
                <a:sym typeface="Open Sans"/>
              </a:rPr>
              <a:t>norme, du standard</a:t>
            </a:r>
            <a:r>
              <a:rPr lang="fr" sz="1200">
                <a:solidFill>
                  <a:srgbClr val="333333"/>
                </a:solidFill>
                <a:latin typeface="Open Sans"/>
                <a:ea typeface="Open Sans"/>
                <a:cs typeface="Open Sans"/>
                <a:sym typeface="Open Sans"/>
              </a:rPr>
              <a:t> pour la sécurisation des applications basées sur Spring.</a:t>
            </a:r>
            <a:endParaRPr sz="1200">
              <a:solidFill>
                <a:srgbClr val="333333"/>
              </a:solidFill>
              <a:latin typeface="Open Sans"/>
              <a:ea typeface="Open Sans"/>
              <a:cs typeface="Open Sans"/>
              <a:sym typeface="Open Sans"/>
            </a:endParaRPr>
          </a:p>
          <a:p>
            <a:pPr marL="0" lvl="0" indent="0" algn="l" rtl="0">
              <a:lnSpc>
                <a:spcPct val="170000"/>
              </a:lnSpc>
              <a:spcBef>
                <a:spcPts val="1200"/>
              </a:spcBef>
              <a:spcAft>
                <a:spcPts val="0"/>
              </a:spcAft>
              <a:buClr>
                <a:schemeClr val="dk1"/>
              </a:buClr>
              <a:buSzPts val="1100"/>
              <a:buFont typeface="Arial"/>
              <a:buNone/>
            </a:pPr>
            <a:r>
              <a:rPr lang="fr" sz="1200">
                <a:solidFill>
                  <a:srgbClr val="333333"/>
                </a:solidFill>
                <a:latin typeface="Open Sans"/>
                <a:ea typeface="Open Sans"/>
                <a:cs typeface="Open Sans"/>
                <a:sym typeface="Open Sans"/>
              </a:rPr>
              <a:t>Spring Security est un </a:t>
            </a:r>
            <a:r>
              <a:rPr lang="fr" sz="1200" b="1">
                <a:solidFill>
                  <a:srgbClr val="333333"/>
                </a:solidFill>
                <a:latin typeface="Open Sans"/>
                <a:ea typeface="Open Sans"/>
                <a:cs typeface="Open Sans"/>
                <a:sym typeface="Open Sans"/>
              </a:rPr>
              <a:t>framework </a:t>
            </a:r>
            <a:r>
              <a:rPr lang="fr" sz="1200">
                <a:solidFill>
                  <a:srgbClr val="333333"/>
                </a:solidFill>
                <a:latin typeface="Open Sans"/>
                <a:ea typeface="Open Sans"/>
                <a:cs typeface="Open Sans"/>
                <a:sym typeface="Open Sans"/>
              </a:rPr>
              <a:t>qui vise à fournir à la fois l'authentification et l'autorisation aux applications Java. Comme tous les projets Spring, la véritable puissance de Spring Security réside dans </a:t>
            </a:r>
            <a:r>
              <a:rPr lang="fr" sz="1200" b="1">
                <a:solidFill>
                  <a:srgbClr val="333333"/>
                </a:solidFill>
                <a:latin typeface="Open Sans"/>
                <a:ea typeface="Open Sans"/>
                <a:cs typeface="Open Sans"/>
                <a:sym typeface="Open Sans"/>
              </a:rPr>
              <a:t>sa facilité d'extension à des exigences personnalisées</a:t>
            </a:r>
            <a:endParaRPr sz="1200" b="1">
              <a:solidFill>
                <a:srgbClr val="333333"/>
              </a:solidFill>
              <a:latin typeface="Open Sans"/>
              <a:ea typeface="Open Sans"/>
              <a:cs typeface="Open Sans"/>
              <a:sym typeface="Open Sans"/>
            </a:endParaRPr>
          </a:p>
          <a:p>
            <a:pPr marL="0" lvl="0" indent="0" algn="l" rtl="0">
              <a:spcBef>
                <a:spcPts val="1200"/>
              </a:spcBef>
              <a:spcAft>
                <a:spcPts val="1600"/>
              </a:spcAft>
              <a:buNone/>
            </a:pPr>
            <a:r>
              <a:rPr lang="fr" sz="1200">
                <a:solidFill>
                  <a:schemeClr val="dk1"/>
                </a:solidFill>
                <a:highlight>
                  <a:srgbClr val="FFFFFF"/>
                </a:highlight>
              </a:rPr>
              <a:t>Version 5.3.2.RELEASE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Caractéristiques</a:t>
            </a:r>
            <a:endParaRP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Clr>
                <a:srgbClr val="333333"/>
              </a:buClr>
              <a:buSzPts val="1200"/>
              <a:buFont typeface="Open Sans"/>
              <a:buChar char="●"/>
            </a:pPr>
            <a:r>
              <a:rPr lang="fr" sz="1200">
                <a:solidFill>
                  <a:srgbClr val="333333"/>
                </a:solidFill>
                <a:latin typeface="Open Sans"/>
                <a:ea typeface="Open Sans"/>
                <a:cs typeface="Open Sans"/>
                <a:sym typeface="Open Sans"/>
              </a:rPr>
              <a:t>Prise en charge complète pour l'authentification et l'autorisation</a:t>
            </a:r>
            <a:endParaRPr sz="1200">
              <a:solidFill>
                <a:srgbClr val="333333"/>
              </a:solidFill>
              <a:latin typeface="Open Sans"/>
              <a:ea typeface="Open Sans"/>
              <a:cs typeface="Open Sans"/>
              <a:sym typeface="Open Sans"/>
            </a:endParaRPr>
          </a:p>
          <a:p>
            <a:pPr marL="0" lvl="0" indent="0" algn="l" rtl="0">
              <a:spcBef>
                <a:spcPts val="1200"/>
              </a:spcBef>
              <a:spcAft>
                <a:spcPts val="0"/>
              </a:spcAft>
              <a:buNone/>
            </a:pPr>
            <a:endParaRPr sz="1200">
              <a:solidFill>
                <a:srgbClr val="333333"/>
              </a:solidFill>
              <a:latin typeface="Open Sans"/>
              <a:ea typeface="Open Sans"/>
              <a:cs typeface="Open Sans"/>
              <a:sym typeface="Open Sans"/>
            </a:endParaRPr>
          </a:p>
          <a:p>
            <a:pPr marL="457200" lvl="0" indent="-304800" algn="l" rtl="0">
              <a:spcBef>
                <a:spcPts val="1200"/>
              </a:spcBef>
              <a:spcAft>
                <a:spcPts val="0"/>
              </a:spcAft>
              <a:buClr>
                <a:srgbClr val="333333"/>
              </a:buClr>
              <a:buSzPts val="1200"/>
              <a:buFont typeface="Open Sans"/>
              <a:buChar char="●"/>
            </a:pPr>
            <a:r>
              <a:rPr lang="fr" sz="1200">
                <a:solidFill>
                  <a:srgbClr val="333333"/>
                </a:solidFill>
                <a:latin typeface="Open Sans"/>
                <a:ea typeface="Open Sans"/>
                <a:cs typeface="Open Sans"/>
                <a:sym typeface="Open Sans"/>
              </a:rPr>
              <a:t>Protection contre les attaques telles que la fixation de session, le détournement de clics, le </a:t>
            </a:r>
            <a:r>
              <a:rPr lang="fr" sz="1200">
                <a:solidFill>
                  <a:schemeClr val="dk1"/>
                </a:solidFill>
                <a:latin typeface="Open Sans"/>
                <a:ea typeface="Open Sans"/>
                <a:cs typeface="Open Sans"/>
                <a:sym typeface="Open Sans"/>
              </a:rPr>
              <a:t>Cross-site request forgery (CSRF ou XSRF)</a:t>
            </a:r>
            <a:r>
              <a:rPr lang="fr" sz="1200">
                <a:solidFill>
                  <a:srgbClr val="333333"/>
                </a:solidFill>
                <a:latin typeface="Open Sans"/>
                <a:ea typeface="Open Sans"/>
                <a:cs typeface="Open Sans"/>
                <a:sym typeface="Open Sans"/>
              </a:rPr>
              <a:t>, etc.</a:t>
            </a:r>
            <a:endParaRPr sz="1200">
              <a:solidFill>
                <a:srgbClr val="333333"/>
              </a:solidFill>
              <a:latin typeface="Open Sans"/>
              <a:ea typeface="Open Sans"/>
              <a:cs typeface="Open Sans"/>
              <a:sym typeface="Open Sans"/>
            </a:endParaRPr>
          </a:p>
          <a:p>
            <a:pPr marL="0" lvl="0" indent="0" algn="l" rtl="0">
              <a:spcBef>
                <a:spcPts val="1200"/>
              </a:spcBef>
              <a:spcAft>
                <a:spcPts val="0"/>
              </a:spcAft>
              <a:buNone/>
            </a:pPr>
            <a:endParaRPr sz="1200">
              <a:solidFill>
                <a:srgbClr val="333333"/>
              </a:solidFill>
              <a:latin typeface="Open Sans"/>
              <a:ea typeface="Open Sans"/>
              <a:cs typeface="Open Sans"/>
              <a:sym typeface="Open Sans"/>
            </a:endParaRPr>
          </a:p>
          <a:p>
            <a:pPr marL="457200" lvl="0" indent="-304800" algn="l" rtl="0">
              <a:spcBef>
                <a:spcPts val="1200"/>
              </a:spcBef>
              <a:spcAft>
                <a:spcPts val="0"/>
              </a:spcAft>
              <a:buClr>
                <a:srgbClr val="333333"/>
              </a:buClr>
              <a:buSzPts val="1200"/>
              <a:buFont typeface="Open Sans"/>
              <a:buChar char="●"/>
            </a:pPr>
            <a:r>
              <a:rPr lang="fr" sz="1200">
                <a:solidFill>
                  <a:srgbClr val="333333"/>
                </a:solidFill>
                <a:latin typeface="Open Sans"/>
                <a:ea typeface="Open Sans"/>
                <a:cs typeface="Open Sans"/>
                <a:sym typeface="Open Sans"/>
              </a:rPr>
              <a:t>Intégration de l'API Servlet</a:t>
            </a:r>
            <a:endParaRPr sz="1200">
              <a:solidFill>
                <a:srgbClr val="333333"/>
              </a:solidFill>
              <a:latin typeface="Open Sans"/>
              <a:ea typeface="Open Sans"/>
              <a:cs typeface="Open Sans"/>
              <a:sym typeface="Open Sans"/>
            </a:endParaRPr>
          </a:p>
          <a:p>
            <a:pPr marL="0" lvl="0" indent="0" algn="l" rtl="0">
              <a:spcBef>
                <a:spcPts val="1200"/>
              </a:spcBef>
              <a:spcAft>
                <a:spcPts val="0"/>
              </a:spcAft>
              <a:buNone/>
            </a:pPr>
            <a:endParaRPr sz="1200">
              <a:solidFill>
                <a:srgbClr val="333333"/>
              </a:solidFill>
              <a:latin typeface="Open Sans"/>
              <a:ea typeface="Open Sans"/>
              <a:cs typeface="Open Sans"/>
              <a:sym typeface="Open Sans"/>
            </a:endParaRPr>
          </a:p>
          <a:p>
            <a:pPr marL="457200" lvl="0" indent="-304800" algn="l" rtl="0">
              <a:spcBef>
                <a:spcPts val="1200"/>
              </a:spcBef>
              <a:spcAft>
                <a:spcPts val="0"/>
              </a:spcAft>
              <a:buClr>
                <a:srgbClr val="333333"/>
              </a:buClr>
              <a:buSzPts val="1200"/>
              <a:buFont typeface="Open Sans"/>
              <a:buChar char="●"/>
            </a:pPr>
            <a:r>
              <a:rPr lang="fr" sz="1200">
                <a:solidFill>
                  <a:srgbClr val="333333"/>
                </a:solidFill>
                <a:latin typeface="Open Sans"/>
                <a:ea typeface="Open Sans"/>
                <a:cs typeface="Open Sans"/>
                <a:sym typeface="Open Sans"/>
              </a:rPr>
              <a:t>Intégration optionnelle avec Spring Web MVC</a:t>
            </a:r>
            <a:endParaRPr sz="1200">
              <a:solidFill>
                <a:srgbClr val="333333"/>
              </a:solidFill>
              <a:latin typeface="Open Sans"/>
              <a:ea typeface="Open Sans"/>
              <a:cs typeface="Open Sans"/>
              <a:sym typeface="Open Sans"/>
            </a:endParaRPr>
          </a:p>
          <a:p>
            <a:pPr marL="0" lvl="0" indent="0" algn="l" rtl="0">
              <a:spcBef>
                <a:spcPts val="1200"/>
              </a:spcBef>
              <a:spcAft>
                <a:spcPts val="0"/>
              </a:spcAft>
              <a:buNone/>
            </a:pPr>
            <a:endParaRPr sz="1200">
              <a:solidFill>
                <a:srgbClr val="333333"/>
              </a:solidFill>
              <a:latin typeface="Open Sans"/>
              <a:ea typeface="Open Sans"/>
              <a:cs typeface="Open Sans"/>
              <a:sym typeface="Open Sans"/>
            </a:endParaRPr>
          </a:p>
          <a:p>
            <a:pPr marL="0" lvl="0" indent="0" algn="l" rtl="0">
              <a:spcBef>
                <a:spcPts val="1200"/>
              </a:spcBef>
              <a:spcAft>
                <a:spcPts val="0"/>
              </a:spcAft>
              <a:buNone/>
            </a:pPr>
            <a:endParaRPr sz="1200">
              <a:solidFill>
                <a:srgbClr val="333333"/>
              </a:solidFill>
              <a:latin typeface="Open Sans"/>
              <a:ea typeface="Open Sans"/>
              <a:cs typeface="Open Sans"/>
              <a:sym typeface="Open Sans"/>
            </a:endParaRPr>
          </a:p>
          <a:p>
            <a:pPr marL="0" lvl="0" indent="0" algn="l" rtl="0">
              <a:spcBef>
                <a:spcPts val="12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200" b="1" dirty="0">
                <a:solidFill>
                  <a:srgbClr val="000000"/>
                </a:solidFill>
              </a:rPr>
              <a:t>Spring Security Kerberos (1.0.1)</a:t>
            </a:r>
            <a:endParaRPr sz="2200" b="1" dirty="0">
              <a:solidFill>
                <a:srgbClr val="000000"/>
              </a:solidFill>
            </a:endParaRPr>
          </a:p>
          <a:p>
            <a:pPr marL="0" lvl="0" indent="0" algn="l" rtl="0">
              <a:spcBef>
                <a:spcPts val="1600"/>
              </a:spcBef>
              <a:spcAft>
                <a:spcPts val="0"/>
              </a:spcAft>
              <a:buNone/>
            </a:pPr>
            <a:r>
              <a:rPr lang="fr" sz="1100" dirty="0">
                <a:solidFill>
                  <a:srgbClr val="202122"/>
                </a:solidFill>
              </a:rPr>
              <a:t>Kerberos est un protocole d'authentification réseau qui repose sur un mécanisme de clés secrètes (chiffrement symétrique) et l'utilisation de tickets, et non de mots de passe en clair, évitant ainsi le risque d'interception frauduleuse des mots de passe des utilisateurs.</a:t>
            </a:r>
            <a:r>
              <a:rPr lang="fr" sz="1100" dirty="0">
                <a:solidFill>
                  <a:srgbClr val="000000"/>
                </a:solidFill>
              </a:rPr>
              <a:t> </a:t>
            </a:r>
            <a:r>
              <a:rPr lang="fr" sz="1100" dirty="0">
                <a:solidFill>
                  <a:srgbClr val="333333"/>
                </a:solidFill>
              </a:rPr>
              <a:t>Spring Security Kerberos est une extension de Spring Security pour les développeurs d'applications aux concepts Kerberos avec Spring.</a:t>
            </a:r>
            <a:endParaRPr sz="2200" dirty="0">
              <a:solidFill>
                <a:srgbClr val="000000"/>
              </a:solidFill>
            </a:endParaRPr>
          </a:p>
          <a:p>
            <a:pPr marL="0" lvl="0" indent="0" algn="l" rtl="0">
              <a:spcBef>
                <a:spcPts val="1600"/>
              </a:spcBef>
              <a:spcAft>
                <a:spcPts val="0"/>
              </a:spcAft>
              <a:buNone/>
            </a:pPr>
            <a:r>
              <a:rPr lang="fr" sz="1700" b="1" dirty="0">
                <a:solidFill>
                  <a:srgbClr val="000000"/>
                </a:solidFill>
              </a:rPr>
              <a:t>Spring Security OAuth (version obsolète) </a:t>
            </a:r>
            <a:endParaRPr sz="1700" b="1" dirty="0">
              <a:solidFill>
                <a:srgbClr val="000000"/>
              </a:solidFill>
            </a:endParaRPr>
          </a:p>
          <a:p>
            <a:pPr marL="0" lvl="0" indent="0" algn="l" rtl="0">
              <a:spcBef>
                <a:spcPts val="1600"/>
              </a:spcBef>
              <a:spcAft>
                <a:spcPts val="0"/>
              </a:spcAft>
              <a:buNone/>
            </a:pPr>
            <a:r>
              <a:rPr lang="fr" sz="1000" dirty="0">
                <a:solidFill>
                  <a:srgbClr val="000000"/>
                </a:solidFill>
              </a:rPr>
              <a:t>OAuth est un protocole libre. Il permet d'autoriser un site web, un logiciel ou une application (dite « consommateur ») à utiliser l'API sécurisée d'un autre site web (dit « fournisseur ») pour le compte d'un utilisateur. OAuth n'est pas un protocole d'authentification, mais de « délégation d'autorisation ».</a:t>
            </a:r>
            <a:endParaRPr sz="1000" dirty="0">
              <a:solidFill>
                <a:srgbClr val="000000"/>
              </a:solidFill>
            </a:endParaRPr>
          </a:p>
          <a:p>
            <a:pPr marL="0" lvl="0" indent="0" algn="l" rtl="0">
              <a:spcBef>
                <a:spcPts val="2300"/>
              </a:spcBef>
              <a:spcAft>
                <a:spcPts val="0"/>
              </a:spcAft>
              <a:buClr>
                <a:schemeClr val="dk1"/>
              </a:buClr>
              <a:buSzPts val="1100"/>
              <a:buFont typeface="Arial"/>
              <a:buNone/>
            </a:pPr>
            <a:r>
              <a:rPr lang="fr" sz="1300" dirty="0">
                <a:solidFill>
                  <a:srgbClr val="191E1E"/>
                </a:solidFill>
              </a:rPr>
              <a:t>Caractéristiques</a:t>
            </a:r>
            <a:endParaRPr sz="1300" dirty="0">
              <a:solidFill>
                <a:srgbClr val="191E1E"/>
              </a:solidFill>
            </a:endParaRPr>
          </a:p>
          <a:p>
            <a:pPr marL="457200" lvl="0" indent="-304800" algn="l" rtl="0">
              <a:spcBef>
                <a:spcPts val="1200"/>
              </a:spcBef>
              <a:spcAft>
                <a:spcPts val="0"/>
              </a:spcAft>
              <a:buClr>
                <a:srgbClr val="333333"/>
              </a:buClr>
              <a:buSzPts val="1200"/>
              <a:buFont typeface="Arial"/>
              <a:buChar char="●"/>
            </a:pPr>
            <a:r>
              <a:rPr lang="fr" sz="1200" dirty="0">
                <a:solidFill>
                  <a:srgbClr val="333333"/>
                </a:solidFill>
              </a:rPr>
              <a:t>Prise en charge des fournisseurs OAuth et des consommateurs OAuth</a:t>
            </a:r>
            <a:endParaRPr sz="1200" dirty="0">
              <a:solidFill>
                <a:srgbClr val="333333"/>
              </a:solidFill>
            </a:endParaRPr>
          </a:p>
          <a:p>
            <a:pPr marL="457200" lvl="0" indent="-304800" algn="l" rtl="0">
              <a:spcBef>
                <a:spcPts val="0"/>
              </a:spcBef>
              <a:spcAft>
                <a:spcPts val="0"/>
              </a:spcAft>
              <a:buClr>
                <a:srgbClr val="333333"/>
              </a:buClr>
              <a:buSzPts val="1200"/>
              <a:buFont typeface="Arial"/>
              <a:buChar char="●"/>
            </a:pPr>
            <a:r>
              <a:rPr lang="fr" sz="1200" dirty="0">
                <a:solidFill>
                  <a:srgbClr val="333333"/>
                </a:solidFill>
              </a:rPr>
              <a:t>Oauth 1 et OAuth 2.0</a:t>
            </a:r>
            <a:endParaRPr sz="1200" dirty="0">
              <a:solidFill>
                <a:srgbClr val="333333"/>
              </a:solidFill>
            </a:endParaRPr>
          </a:p>
          <a:p>
            <a:pPr marL="0" lvl="0" indent="0" algn="l" rtl="0">
              <a:spcBef>
                <a:spcPts val="1200"/>
              </a:spcBef>
              <a:spcAft>
                <a:spcPts val="0"/>
              </a:spcAft>
              <a:buNone/>
            </a:pPr>
            <a:endParaRPr sz="2200" dirty="0">
              <a:solidFill>
                <a:srgbClr val="000000"/>
              </a:solidFill>
            </a:endParaRPr>
          </a:p>
          <a:p>
            <a:pPr marL="0" lvl="0" indent="0" algn="l" rtl="0">
              <a:spcBef>
                <a:spcPts val="1600"/>
              </a:spcBef>
              <a:spcAft>
                <a:spcPts val="1600"/>
              </a:spcAft>
              <a:buNone/>
            </a:pPr>
            <a:endParaRPr sz="22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fr" sz="2200" b="1"/>
              <a:t>Spring Security SAML</a:t>
            </a:r>
            <a:endParaRPr b="1"/>
          </a:p>
        </p:txBody>
      </p:sp>
      <p:sp>
        <p:nvSpPr>
          <p:cNvPr id="86" name="Google Shape;86;p18"/>
          <p:cNvSpPr txBox="1">
            <a:spLocks noGrp="1"/>
          </p:cNvSpPr>
          <p:nvPr>
            <p:ph type="body" idx="1"/>
          </p:nvPr>
        </p:nvSpPr>
        <p:spPr>
          <a:xfrm>
            <a:off x="311700" y="906525"/>
            <a:ext cx="8520600" cy="3416400"/>
          </a:xfrm>
          <a:prstGeom prst="rect">
            <a:avLst/>
          </a:prstGeom>
        </p:spPr>
        <p:txBody>
          <a:bodyPr spcFirstLastPara="1" wrap="square" lIns="91425" tIns="91425" rIns="91425" bIns="91425" anchor="t" anchorCtr="0">
            <a:noAutofit/>
          </a:bodyPr>
          <a:lstStyle/>
          <a:p>
            <a:pPr marL="0" lvl="0" indent="0" algn="l" rtl="0">
              <a:lnSpc>
                <a:spcPct val="142857"/>
              </a:lnSpc>
              <a:spcBef>
                <a:spcPts val="0"/>
              </a:spcBef>
              <a:spcAft>
                <a:spcPts val="0"/>
              </a:spcAft>
              <a:buNone/>
            </a:pPr>
            <a:r>
              <a:rPr lang="fr" sz="1100" dirty="0">
                <a:solidFill>
                  <a:schemeClr val="dk1"/>
                </a:solidFill>
              </a:rPr>
              <a:t>Les transactions SAML utilisent le langage XML (Extensible Markup Language) pour les communications normalisées entre le fournisseur d'identité et les fournisseurs de services. SAML est le lien entre l'authentification de l'identité d'un utilisateur et l'autorisation d'utiliser un service.</a:t>
            </a:r>
            <a:endParaRPr sz="1250" dirty="0">
              <a:solidFill>
                <a:srgbClr val="34302D"/>
              </a:solidFill>
            </a:endParaRPr>
          </a:p>
          <a:p>
            <a:pPr marL="0" lvl="0" indent="0" algn="l" rtl="0">
              <a:lnSpc>
                <a:spcPct val="142857"/>
              </a:lnSpc>
              <a:spcBef>
                <a:spcPts val="1500"/>
              </a:spcBef>
              <a:spcAft>
                <a:spcPts val="0"/>
              </a:spcAft>
              <a:buClr>
                <a:schemeClr val="dk1"/>
              </a:buClr>
              <a:buSzPts val="1100"/>
              <a:buFont typeface="Arial"/>
              <a:buNone/>
            </a:pPr>
            <a:r>
              <a:rPr lang="fr" sz="1100" dirty="0">
                <a:solidFill>
                  <a:srgbClr val="34302D"/>
                </a:solidFill>
              </a:rPr>
              <a:t>L'extension Spring Security SAML permet une combinaison transparente de SAML 2.0 et des mécanismes d'authentification et de fédération dans une seule application. </a:t>
            </a:r>
            <a:endParaRPr sz="1100" dirty="0">
              <a:solidFill>
                <a:srgbClr val="34302D"/>
              </a:solidFill>
            </a:endParaRPr>
          </a:p>
          <a:p>
            <a:pPr marL="0" lvl="0" indent="0" algn="l" rtl="0">
              <a:lnSpc>
                <a:spcPct val="105882"/>
              </a:lnSpc>
              <a:spcBef>
                <a:spcPts val="1500"/>
              </a:spcBef>
              <a:spcAft>
                <a:spcPts val="0"/>
              </a:spcAft>
              <a:buClr>
                <a:schemeClr val="dk1"/>
              </a:buClr>
              <a:buSzPts val="1100"/>
              <a:buFont typeface="Arial"/>
              <a:buNone/>
            </a:pPr>
            <a:r>
              <a:rPr lang="fr" sz="1100" b="1" dirty="0">
                <a:solidFill>
                  <a:srgbClr val="34302D"/>
                </a:solidFill>
              </a:rPr>
              <a:t>Caractéristiques</a:t>
            </a:r>
            <a:endParaRPr sz="1100" b="1" dirty="0">
              <a:solidFill>
                <a:srgbClr val="34302D"/>
              </a:solidFill>
            </a:endParaRPr>
          </a:p>
          <a:p>
            <a:pPr marL="698500" lvl="0" indent="-298450" algn="l" rtl="0">
              <a:lnSpc>
                <a:spcPct val="142857"/>
              </a:lnSpc>
              <a:spcBef>
                <a:spcPts val="800"/>
              </a:spcBef>
              <a:spcAft>
                <a:spcPts val="0"/>
              </a:spcAft>
              <a:buClr>
                <a:srgbClr val="34302D"/>
              </a:buClr>
              <a:buSzPts val="1100"/>
              <a:buChar char="●"/>
            </a:pPr>
            <a:r>
              <a:rPr lang="fr" sz="1100" dirty="0">
                <a:solidFill>
                  <a:srgbClr val="34302D"/>
                </a:solidFill>
              </a:rPr>
              <a:t>Prise en charge de plusieurs profils SAML 2.0 (connexion unique Web, détenteur de clé de connexion unique Web, déconnexion unique, client / proxy amélioré, etc.)</a:t>
            </a:r>
            <a:endParaRPr sz="1100" dirty="0">
              <a:solidFill>
                <a:srgbClr val="34302D"/>
              </a:solidFill>
            </a:endParaRPr>
          </a:p>
          <a:p>
            <a:pPr marL="698500" lvl="0" indent="-298450" algn="l" rtl="0">
              <a:lnSpc>
                <a:spcPct val="142857"/>
              </a:lnSpc>
              <a:spcBef>
                <a:spcPts val="0"/>
              </a:spcBef>
              <a:spcAft>
                <a:spcPts val="0"/>
              </a:spcAft>
              <a:buClr>
                <a:srgbClr val="34302D"/>
              </a:buClr>
              <a:buSzPts val="1100"/>
              <a:buChar char="●"/>
            </a:pPr>
            <a:r>
              <a:rPr lang="fr" sz="1100" dirty="0">
                <a:solidFill>
                  <a:srgbClr val="34302D"/>
                </a:solidFill>
              </a:rPr>
              <a:t>Authentification unique initialisée par IDP (fournisseur d’identité) et SP  (fournisseur de service)</a:t>
            </a:r>
            <a:endParaRPr sz="1100" dirty="0">
              <a:solidFill>
                <a:srgbClr val="34302D"/>
              </a:solidFill>
            </a:endParaRPr>
          </a:p>
          <a:p>
            <a:pPr marL="698500" lvl="0" indent="-298450" algn="l" rtl="0">
              <a:lnSpc>
                <a:spcPct val="142857"/>
              </a:lnSpc>
              <a:spcBef>
                <a:spcPts val="0"/>
              </a:spcBef>
              <a:spcAft>
                <a:spcPts val="0"/>
              </a:spcAft>
              <a:buClr>
                <a:srgbClr val="34302D"/>
              </a:buClr>
              <a:buSzPts val="1100"/>
              <a:buChar char="●"/>
            </a:pPr>
            <a:r>
              <a:rPr lang="fr" sz="1100" dirty="0">
                <a:solidFill>
                  <a:srgbClr val="34302D"/>
                </a:solidFill>
              </a:rPr>
              <a:t>Interopérabilité des métadonnées</a:t>
            </a:r>
            <a:endParaRPr sz="1100" dirty="0">
              <a:solidFill>
                <a:srgbClr val="34302D"/>
              </a:solidFill>
            </a:endParaRPr>
          </a:p>
          <a:p>
            <a:pPr marL="698500" lvl="0" indent="-298450" algn="l" rtl="0">
              <a:lnSpc>
                <a:spcPct val="142857"/>
              </a:lnSpc>
              <a:spcBef>
                <a:spcPts val="0"/>
              </a:spcBef>
              <a:spcAft>
                <a:spcPts val="0"/>
              </a:spcAft>
              <a:buClr>
                <a:srgbClr val="34302D"/>
              </a:buClr>
              <a:buSzPts val="1100"/>
              <a:buChar char="●"/>
            </a:pPr>
            <a:r>
              <a:rPr lang="fr" sz="1100" dirty="0">
                <a:solidFill>
                  <a:srgbClr val="34302D"/>
                </a:solidFill>
              </a:rPr>
              <a:t>Génération automatique des métadonnées du fournisseur de services</a:t>
            </a:r>
            <a:endParaRPr sz="1100" dirty="0">
              <a:solidFill>
                <a:srgbClr val="34302D"/>
              </a:solidFill>
            </a:endParaRPr>
          </a:p>
          <a:p>
            <a:pPr marL="698500" lvl="0" indent="-298450" algn="l" rtl="0">
              <a:lnSpc>
                <a:spcPct val="142857"/>
              </a:lnSpc>
              <a:spcBef>
                <a:spcPts val="0"/>
              </a:spcBef>
              <a:spcAft>
                <a:spcPts val="0"/>
              </a:spcAft>
              <a:buClr>
                <a:srgbClr val="34302D"/>
              </a:buClr>
              <a:buSzPts val="1100"/>
              <a:buChar char="●"/>
            </a:pPr>
            <a:r>
              <a:rPr lang="fr" sz="1100" dirty="0">
                <a:solidFill>
                  <a:srgbClr val="34302D"/>
                </a:solidFill>
              </a:rPr>
              <a:t>Chargement des métadonnées à partir de fichiers, URL, URL sauvegardées sur fichier</a:t>
            </a:r>
            <a:endParaRPr sz="1100" dirty="0">
              <a:solidFill>
                <a:srgbClr val="34302D"/>
              </a:solidFill>
            </a:endParaRPr>
          </a:p>
          <a:p>
            <a:pPr marL="698500" lvl="0" indent="-298450" algn="l" rtl="0">
              <a:lnSpc>
                <a:spcPct val="142857"/>
              </a:lnSpc>
              <a:spcBef>
                <a:spcPts val="0"/>
              </a:spcBef>
              <a:spcAft>
                <a:spcPts val="0"/>
              </a:spcAft>
              <a:buClr>
                <a:srgbClr val="34302D"/>
              </a:buClr>
              <a:buSzPts val="1100"/>
              <a:buChar char="●"/>
            </a:pPr>
            <a:r>
              <a:rPr lang="fr" sz="1100" dirty="0">
                <a:solidFill>
                  <a:srgbClr val="34302D"/>
                </a:solidFill>
              </a:rPr>
              <a:t>Traitement et rechargement automatique des métadonnées avec de nombreux fournisseurs d'identité</a:t>
            </a:r>
            <a:endParaRPr sz="1100" dirty="0">
              <a:solidFill>
                <a:srgbClr val="34302D"/>
              </a:solidFill>
            </a:endParaRPr>
          </a:p>
          <a:p>
            <a:pPr marL="698500" lvl="0" indent="-298450" algn="l" rtl="0">
              <a:lnSpc>
                <a:spcPct val="142857"/>
              </a:lnSpc>
              <a:spcBef>
                <a:spcPts val="0"/>
              </a:spcBef>
              <a:spcAft>
                <a:spcPts val="0"/>
              </a:spcAft>
              <a:buClr>
                <a:srgbClr val="34302D"/>
              </a:buClr>
              <a:buSzPts val="1100"/>
              <a:buChar char="●"/>
            </a:pPr>
            <a:r>
              <a:rPr lang="fr" sz="1100" dirty="0">
                <a:solidFill>
                  <a:srgbClr val="34302D"/>
                </a:solidFill>
              </a:rPr>
              <a:t>Traitement des attributs SAML</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Concurrent ou autres </a:t>
            </a:r>
            <a:r>
              <a:rPr lang="fr">
                <a:solidFill>
                  <a:srgbClr val="333333"/>
                </a:solidFill>
              </a:rPr>
              <a:t>access-control framework java</a:t>
            </a:r>
            <a:endParaRPr/>
          </a:p>
        </p:txBody>
      </p:sp>
      <p:sp>
        <p:nvSpPr>
          <p:cNvPr id="92" name="Google Shape;92;p19"/>
          <p:cNvSpPr txBox="1">
            <a:spLocks noGrp="1"/>
          </p:cNvSpPr>
          <p:nvPr>
            <p:ph type="body" idx="1"/>
          </p:nvPr>
        </p:nvSpPr>
        <p:spPr>
          <a:xfrm>
            <a:off x="311700" y="1667303"/>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1600" b="1" dirty="0">
                <a:solidFill>
                  <a:schemeClr val="dk1"/>
                </a:solidFill>
                <a:latin typeface="Georgia"/>
                <a:ea typeface="Georgia"/>
                <a:cs typeface="Georgia"/>
                <a:sym typeface="Georgia"/>
              </a:rPr>
              <a:t>JAAS (Java Authentication and Authorization Services)</a:t>
            </a:r>
            <a:endParaRPr sz="1600" b="1" dirty="0">
              <a:solidFill>
                <a:schemeClr val="dk1"/>
              </a:solidFill>
              <a:latin typeface="Georgia"/>
              <a:ea typeface="Georgia"/>
              <a:cs typeface="Georgia"/>
              <a:sym typeface="Georgia"/>
            </a:endParaRPr>
          </a:p>
          <a:p>
            <a:pPr marL="0" lvl="0" indent="0" algn="l" rtl="0">
              <a:spcBef>
                <a:spcPts val="1600"/>
              </a:spcBef>
              <a:spcAft>
                <a:spcPts val="0"/>
              </a:spcAft>
              <a:buNone/>
            </a:pPr>
            <a:r>
              <a:rPr lang="fr" sz="1600" b="1" dirty="0">
                <a:solidFill>
                  <a:schemeClr val="dk1"/>
                </a:solidFill>
                <a:latin typeface="Georgia"/>
                <a:ea typeface="Georgia"/>
                <a:cs typeface="Georgia"/>
                <a:sym typeface="Georgia"/>
              </a:rPr>
              <a:t>Apache Shiro</a:t>
            </a:r>
            <a:endParaRPr sz="1600" b="1" dirty="0">
              <a:solidFill>
                <a:schemeClr val="dk1"/>
              </a:solidFill>
              <a:latin typeface="Georgia"/>
              <a:ea typeface="Georgia"/>
              <a:cs typeface="Georgia"/>
              <a:sym typeface="Georgia"/>
            </a:endParaRPr>
          </a:p>
          <a:p>
            <a:pPr marL="0" lvl="0" indent="0" algn="l" rtl="0">
              <a:spcBef>
                <a:spcPts val="1600"/>
              </a:spcBef>
              <a:spcAft>
                <a:spcPts val="0"/>
              </a:spcAft>
              <a:buNone/>
            </a:pPr>
            <a:r>
              <a:rPr lang="fr" sz="1600" b="1" dirty="0">
                <a:solidFill>
                  <a:schemeClr val="dk1"/>
                </a:solidFill>
                <a:latin typeface="Georgia"/>
                <a:ea typeface="Georgia"/>
                <a:cs typeface="Georgia"/>
                <a:sym typeface="Georgia"/>
              </a:rPr>
              <a:t>HDIV (HTTP Data Integrity Validator)</a:t>
            </a:r>
            <a:endParaRPr sz="1600" b="1" dirty="0">
              <a:solidFill>
                <a:schemeClr val="dk1"/>
              </a:solidFill>
              <a:latin typeface="Georgia"/>
              <a:ea typeface="Georgia"/>
              <a:cs typeface="Georgia"/>
              <a:sym typeface="Georgia"/>
            </a:endParaRPr>
          </a:p>
          <a:p>
            <a:pPr marL="0" lvl="0" indent="0" algn="l" rtl="0">
              <a:spcBef>
                <a:spcPts val="1600"/>
              </a:spcBef>
              <a:spcAft>
                <a:spcPts val="1600"/>
              </a:spcAft>
              <a:buNone/>
            </a:pPr>
            <a:r>
              <a:rPr lang="fr" sz="1600" b="1" dirty="0">
                <a:solidFill>
                  <a:schemeClr val="dk1"/>
                </a:solidFill>
                <a:latin typeface="Georgia"/>
                <a:ea typeface="Georgia"/>
                <a:cs typeface="Georgia"/>
                <a:sym typeface="Georgia"/>
              </a:rPr>
              <a:t>OACC</a:t>
            </a:r>
            <a:endParaRPr sz="1600" b="1" dirty="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Mise en application</a:t>
            </a:r>
            <a:endParaRPr/>
          </a:p>
        </p:txBody>
      </p:sp>
      <p:sp>
        <p:nvSpPr>
          <p:cNvPr id="98" name="Google Shape;98;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solidFill>
                  <a:srgbClr val="000000"/>
                </a:solidFill>
              </a:rPr>
              <a:t>Configuration basique pour la </a:t>
            </a:r>
            <a:r>
              <a:rPr lang="fr" dirty="0">
                <a:solidFill>
                  <a:srgbClr val="000000"/>
                </a:solidFill>
                <a:highlight>
                  <a:srgbClr val="FFFFFF"/>
                </a:highlight>
              </a:rPr>
              <a:t>Version 5.3.2.RELEASE</a:t>
            </a:r>
            <a:r>
              <a:rPr lang="fr" sz="1200" dirty="0">
                <a:solidFill>
                  <a:srgbClr val="000000"/>
                </a:solidFill>
              </a:rPr>
              <a:t> :</a:t>
            </a:r>
            <a:endParaRPr sz="1200" dirty="0">
              <a:solidFill>
                <a:srgbClr val="000000"/>
              </a:solidFill>
            </a:endParaRPr>
          </a:p>
          <a:p>
            <a:pPr marL="457200" lvl="0" indent="-304800" algn="l" rtl="0">
              <a:spcBef>
                <a:spcPts val="1600"/>
              </a:spcBef>
              <a:spcAft>
                <a:spcPts val="0"/>
              </a:spcAft>
              <a:buClr>
                <a:srgbClr val="191E1E"/>
              </a:buClr>
              <a:buSzPts val="1200"/>
              <a:buFont typeface="Open Sans"/>
              <a:buChar char="●"/>
            </a:pPr>
            <a:r>
              <a:rPr lang="fr" sz="1200" dirty="0">
                <a:solidFill>
                  <a:srgbClr val="086DC3"/>
                </a:solidFill>
                <a:uFill>
                  <a:noFill/>
                </a:uFill>
                <a:latin typeface="Open Sans"/>
                <a:ea typeface="Open Sans"/>
                <a:cs typeface="Open Sans"/>
                <a:sym typeface="Open Sans"/>
                <a:hlinkClick r:id="rId3"/>
              </a:rPr>
              <a:t>JDK 1.8</a:t>
            </a:r>
            <a:r>
              <a:rPr lang="fr" sz="1200" dirty="0">
                <a:solidFill>
                  <a:srgbClr val="333333"/>
                </a:solidFill>
                <a:latin typeface="Open Sans"/>
                <a:ea typeface="Open Sans"/>
                <a:cs typeface="Open Sans"/>
                <a:sym typeface="Open Sans"/>
              </a:rPr>
              <a:t> or later</a:t>
            </a:r>
            <a:endParaRPr sz="1200" dirty="0">
              <a:solidFill>
                <a:srgbClr val="333333"/>
              </a:solidFill>
              <a:latin typeface="Open Sans"/>
              <a:ea typeface="Open Sans"/>
              <a:cs typeface="Open Sans"/>
              <a:sym typeface="Open Sans"/>
            </a:endParaRPr>
          </a:p>
          <a:p>
            <a:pPr marL="457200" lvl="0" indent="-304800" algn="l" rtl="0">
              <a:spcBef>
                <a:spcPts val="0"/>
              </a:spcBef>
              <a:spcAft>
                <a:spcPts val="0"/>
              </a:spcAft>
              <a:buClr>
                <a:srgbClr val="191E1E"/>
              </a:buClr>
              <a:buSzPts val="1200"/>
              <a:buFont typeface="Open Sans"/>
              <a:buChar char="●"/>
            </a:pPr>
            <a:r>
              <a:rPr lang="fr" sz="1200" dirty="0">
                <a:solidFill>
                  <a:srgbClr val="086DC3"/>
                </a:solidFill>
                <a:uFill>
                  <a:noFill/>
                </a:uFill>
                <a:latin typeface="Open Sans"/>
                <a:ea typeface="Open Sans"/>
                <a:cs typeface="Open Sans"/>
                <a:sym typeface="Open Sans"/>
                <a:hlinkClick r:id="rId4"/>
              </a:rPr>
              <a:t>Gradle 4+</a:t>
            </a:r>
            <a:r>
              <a:rPr lang="fr" sz="1200" dirty="0">
                <a:solidFill>
                  <a:srgbClr val="333333"/>
                </a:solidFill>
                <a:latin typeface="Open Sans"/>
                <a:ea typeface="Open Sans"/>
                <a:cs typeface="Open Sans"/>
                <a:sym typeface="Open Sans"/>
              </a:rPr>
              <a:t> or </a:t>
            </a:r>
            <a:r>
              <a:rPr lang="fr" sz="1200" dirty="0">
                <a:solidFill>
                  <a:srgbClr val="086DC3"/>
                </a:solidFill>
                <a:uFill>
                  <a:noFill/>
                </a:uFill>
                <a:latin typeface="Open Sans"/>
                <a:ea typeface="Open Sans"/>
                <a:cs typeface="Open Sans"/>
                <a:sym typeface="Open Sans"/>
                <a:hlinkClick r:id="rId5"/>
              </a:rPr>
              <a:t>Maven 3.2+</a:t>
            </a:r>
            <a:endParaRPr sz="1200" dirty="0">
              <a:solidFill>
                <a:srgbClr val="086DC3"/>
              </a:solidFill>
              <a:latin typeface="Open Sans"/>
              <a:ea typeface="Open Sans"/>
              <a:cs typeface="Open Sans"/>
              <a:sym typeface="Open Sans"/>
            </a:endParaRPr>
          </a:p>
          <a:p>
            <a:pPr marL="457200" lvl="0" indent="0" algn="l" rtl="0">
              <a:spcBef>
                <a:spcPts val="1200"/>
              </a:spcBef>
              <a:spcAft>
                <a:spcPts val="0"/>
              </a:spcAft>
              <a:buNone/>
            </a:pPr>
            <a:endParaRPr sz="1200" dirty="0">
              <a:solidFill>
                <a:srgbClr val="191E1E"/>
              </a:solidFill>
              <a:latin typeface="Open Sans"/>
              <a:ea typeface="Open Sans"/>
              <a:cs typeface="Open Sans"/>
              <a:sym typeface="Open Sans"/>
            </a:endParaRPr>
          </a:p>
          <a:p>
            <a:pPr marL="0" lvl="0" indent="0" algn="l" rtl="0">
              <a:spcBef>
                <a:spcPts val="1200"/>
              </a:spcBef>
              <a:spcAft>
                <a:spcPts val="0"/>
              </a:spcAft>
              <a:buNone/>
            </a:pPr>
            <a:r>
              <a:rPr lang="fr" sz="1200" b="1" dirty="0">
                <a:solidFill>
                  <a:srgbClr val="191E1E"/>
                </a:solidFill>
                <a:latin typeface="Open Sans"/>
                <a:ea typeface="Open Sans"/>
                <a:cs typeface="Open Sans"/>
                <a:sym typeface="Open Sans"/>
              </a:rPr>
              <a:t>Avec Maven : </a:t>
            </a:r>
            <a:endParaRPr sz="1200" b="1" dirty="0">
              <a:solidFill>
                <a:srgbClr val="191E1E"/>
              </a:solidFill>
              <a:latin typeface="Open Sans"/>
              <a:ea typeface="Open Sans"/>
              <a:cs typeface="Open Sans"/>
              <a:sym typeface="Open Sans"/>
            </a:endParaRPr>
          </a:p>
          <a:p>
            <a:pPr marL="0" lvl="0" indent="0" algn="l" rtl="0">
              <a:spcBef>
                <a:spcPts val="1200"/>
              </a:spcBef>
              <a:spcAft>
                <a:spcPts val="1600"/>
              </a:spcAft>
              <a:buNone/>
            </a:pPr>
            <a:endParaRPr dirty="0">
              <a:solidFill>
                <a:srgbClr val="000000"/>
              </a:solidFill>
            </a:endParaRPr>
          </a:p>
        </p:txBody>
      </p:sp>
      <p:pic>
        <p:nvPicPr>
          <p:cNvPr id="99" name="Google Shape;99;p20"/>
          <p:cNvPicPr preferRelativeResize="0"/>
          <p:nvPr/>
        </p:nvPicPr>
        <p:blipFill>
          <a:blip r:embed="rId6">
            <a:alphaModFix/>
          </a:blip>
          <a:stretch>
            <a:fillRect/>
          </a:stretch>
        </p:blipFill>
        <p:spPr>
          <a:xfrm>
            <a:off x="1869238" y="2571750"/>
            <a:ext cx="6886575" cy="247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 b="1" dirty="0"/>
              <a:t>Avec STS :</a:t>
            </a:r>
            <a:endParaRPr b="1" dirty="0"/>
          </a:p>
        </p:txBody>
      </p:sp>
      <p:pic>
        <p:nvPicPr>
          <p:cNvPr id="106" name="Google Shape;106;p21"/>
          <p:cNvPicPr preferRelativeResize="0"/>
          <p:nvPr/>
        </p:nvPicPr>
        <p:blipFill rotWithShape="1">
          <a:blip r:embed="rId3">
            <a:alphaModFix/>
          </a:blip>
          <a:srcRect r="2074" b="4394"/>
          <a:stretch/>
        </p:blipFill>
        <p:spPr>
          <a:xfrm>
            <a:off x="2686931" y="1152476"/>
            <a:ext cx="3629346" cy="3711518"/>
          </a:xfrm>
          <a:prstGeom prst="rect">
            <a:avLst/>
          </a:prstGeom>
          <a:noFill/>
          <a:ln>
            <a:noFill/>
          </a:ln>
        </p:spPr>
      </p:pic>
    </p:spTree>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619</Words>
  <Application>Microsoft Office PowerPoint</Application>
  <PresentationFormat>Affichage à l'écran (16:9)</PresentationFormat>
  <Paragraphs>56</Paragraphs>
  <Slides>10</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Century Gothic</vt:lpstr>
      <vt:lpstr>Open Sans</vt:lpstr>
      <vt:lpstr>Arial</vt:lpstr>
      <vt:lpstr>Georgia</vt:lpstr>
      <vt:lpstr>Wingdings 3</vt:lpstr>
      <vt:lpstr>Brin</vt:lpstr>
      <vt:lpstr>Spring Security</vt:lpstr>
      <vt:lpstr>Sommaire</vt:lpstr>
      <vt:lpstr>Spring security c’est quoi ?</vt:lpstr>
      <vt:lpstr>Caractéristiques</vt:lpstr>
      <vt:lpstr>Présentation PowerPoint</vt:lpstr>
      <vt:lpstr>Spring Security SAML</vt:lpstr>
      <vt:lpstr>Concurrent ou autres access-control framework java</vt:lpstr>
      <vt:lpstr>Mise en application</vt:lpstr>
      <vt:lpstr>Présentation PowerPoint</vt:lpstr>
      <vt:lpstr>Configuration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Security</dc:title>
  <dc:creator>Kapoor Benjamin</dc:creator>
  <cp:lastModifiedBy>Kapoor Benjamin</cp:lastModifiedBy>
  <cp:revision>1</cp:revision>
  <dcterms:created xsi:type="dcterms:W3CDTF">2020-05-27T09:37:31Z</dcterms:created>
  <dcterms:modified xsi:type="dcterms:W3CDTF">2020-05-27T09:44:20Z</dcterms:modified>
</cp:coreProperties>
</file>