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19C82E-444C-4FF6-A6AA-EACE29E01F61}" v="2535" dt="2020-11-17T15:14:16.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680" autoAdjust="0"/>
    <p:restoredTop sz="94660"/>
  </p:normalViewPr>
  <p:slideViewPr>
    <p:cSldViewPr snapToGrid="0">
      <p:cViewPr>
        <p:scale>
          <a:sx n="114" d="100"/>
          <a:sy n="114" d="100"/>
        </p:scale>
        <p:origin x="518"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2T19:02:34.807"/>
    </inkml:context>
    <inkml:brush xml:id="br0">
      <inkml:brushProperty name="width" value="0.05" units="cm"/>
      <inkml:brushProperty name="height" value="0.05" units="cm"/>
    </inkml:brush>
  </inkml:definitions>
  <inkml:trace contextRef="#ctx0" brushRef="#br0">120 0 2504 0 0,'0'0'0'0'0,"-36"21"-88"0"0,24 2 48 0 0,-1-17-16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2T19:03:01.688"/>
    </inkml:context>
    <inkml:brush xml:id="br0">
      <inkml:brushProperty name="width" value="0.05" units="cm"/>
      <inkml:brushProperty name="height" value="0.05" units="cm"/>
    </inkml:brush>
  </inkml:definitions>
  <inkml:trace contextRef="#ctx0" brushRef="#br0">0 1 3000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2T19:03:30.498"/>
    </inkml:context>
    <inkml:brush xml:id="br0">
      <inkml:brushProperty name="width" value="0.05" units="cm"/>
      <inkml:brushProperty name="height" value="0.05" units="cm"/>
    </inkml:brush>
  </inkml:definitions>
  <inkml:trace contextRef="#ctx0" brushRef="#br0">0 0 7736 0 0,'0'0'1056'0'0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2T19:04:00.282"/>
    </inkml:context>
    <inkml:brush xml:id="br0">
      <inkml:brushProperty name="width" value="0.05" units="cm"/>
      <inkml:brushProperty name="height" value="0.05" units="cm"/>
    </inkml:brush>
  </inkml:definitions>
  <inkml:trace contextRef="#ctx0" brushRef="#br0">1 1 8136 0 0,'0'0'656'0'0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2T19:04:16.987"/>
    </inkml:context>
    <inkml:brush xml:id="br0">
      <inkml:brushProperty name="width" value="0.05" units="cm"/>
      <inkml:brushProperty name="height" value="0.05" units="cm"/>
    </inkml:brush>
  </inkml:definitions>
  <inkml:trace contextRef="#ctx0" brushRef="#br0">1 0 2608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12T19:04:47.110"/>
    </inkml:context>
    <inkml:brush xml:id="br0">
      <inkml:brushProperty name="width" value="0.05" units="cm"/>
      <inkml:brushProperty name="height" value="0.05" units="cm"/>
    </inkml:brush>
  </inkml:definitions>
  <inkml:trace contextRef="#ctx0" brushRef="#br0">0 0 2104 0 0,'0'0'1008'0'0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FCA4-904A-4299-AA00-52EF704E88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A36FDE6-B1BC-46CE-855B-9B9AA03F8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AC6A70-4233-4EF0-A143-D4C2DDC78473}"/>
              </a:ext>
            </a:extLst>
          </p:cNvPr>
          <p:cNvSpPr>
            <a:spLocks noGrp="1"/>
          </p:cNvSpPr>
          <p:nvPr>
            <p:ph type="dt" sz="half" idx="10"/>
          </p:nvPr>
        </p:nvSpPr>
        <p:spPr/>
        <p:txBody>
          <a:bodyPr/>
          <a:lstStyle/>
          <a:p>
            <a:fld id="{060A653E-A1D1-4492-A306-A0890718D6A6}" type="datetimeFigureOut">
              <a:rPr lang="en-GB" smtClean="0"/>
              <a:t>24/11/2020</a:t>
            </a:fld>
            <a:endParaRPr lang="en-GB"/>
          </a:p>
        </p:txBody>
      </p:sp>
      <p:sp>
        <p:nvSpPr>
          <p:cNvPr id="5" name="Footer Placeholder 4">
            <a:extLst>
              <a:ext uri="{FF2B5EF4-FFF2-40B4-BE49-F238E27FC236}">
                <a16:creationId xmlns:a16="http://schemas.microsoft.com/office/drawing/2014/main" id="{2EEEB749-6CEE-4DA1-A7D4-E7DC77E6BC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8C0760-C175-4487-A091-AF5574D41CD6}"/>
              </a:ext>
            </a:extLst>
          </p:cNvPr>
          <p:cNvSpPr>
            <a:spLocks noGrp="1"/>
          </p:cNvSpPr>
          <p:nvPr>
            <p:ph type="sldNum" sz="quarter" idx="12"/>
          </p:nvPr>
        </p:nvSpPr>
        <p:spPr/>
        <p:txBody>
          <a:bodyPr/>
          <a:lstStyle/>
          <a:p>
            <a:fld id="{285DCDA0-EEA7-406B-A7BC-A9AB91289CB8}" type="slidenum">
              <a:rPr lang="en-GB" smtClean="0"/>
              <a:t>‹#›</a:t>
            </a:fld>
            <a:endParaRPr lang="en-GB"/>
          </a:p>
        </p:txBody>
      </p:sp>
    </p:spTree>
    <p:extLst>
      <p:ext uri="{BB962C8B-B14F-4D97-AF65-F5344CB8AC3E}">
        <p14:creationId xmlns:p14="http://schemas.microsoft.com/office/powerpoint/2010/main" val="161940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0648-8CB6-4545-A4EF-03175D19BE5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B2970B-2AC9-423D-A4B5-3B946EDC20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78003D-EE53-4996-B69D-8CEA1DEDB25A}"/>
              </a:ext>
            </a:extLst>
          </p:cNvPr>
          <p:cNvSpPr>
            <a:spLocks noGrp="1"/>
          </p:cNvSpPr>
          <p:nvPr>
            <p:ph type="dt" sz="half" idx="10"/>
          </p:nvPr>
        </p:nvSpPr>
        <p:spPr/>
        <p:txBody>
          <a:bodyPr/>
          <a:lstStyle/>
          <a:p>
            <a:fld id="{060A653E-A1D1-4492-A306-A0890718D6A6}" type="datetimeFigureOut">
              <a:rPr lang="en-GB" smtClean="0"/>
              <a:t>24/11/2020</a:t>
            </a:fld>
            <a:endParaRPr lang="en-GB"/>
          </a:p>
        </p:txBody>
      </p:sp>
      <p:sp>
        <p:nvSpPr>
          <p:cNvPr id="5" name="Footer Placeholder 4">
            <a:extLst>
              <a:ext uri="{FF2B5EF4-FFF2-40B4-BE49-F238E27FC236}">
                <a16:creationId xmlns:a16="http://schemas.microsoft.com/office/drawing/2014/main" id="{3392C5F3-73A5-40C2-B7FF-5EDF0DEB21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DF9702-BA57-4B1E-B4DA-FC842AB3A761}"/>
              </a:ext>
            </a:extLst>
          </p:cNvPr>
          <p:cNvSpPr>
            <a:spLocks noGrp="1"/>
          </p:cNvSpPr>
          <p:nvPr>
            <p:ph type="sldNum" sz="quarter" idx="12"/>
          </p:nvPr>
        </p:nvSpPr>
        <p:spPr/>
        <p:txBody>
          <a:bodyPr/>
          <a:lstStyle/>
          <a:p>
            <a:fld id="{285DCDA0-EEA7-406B-A7BC-A9AB91289CB8}" type="slidenum">
              <a:rPr lang="en-GB" smtClean="0"/>
              <a:t>‹#›</a:t>
            </a:fld>
            <a:endParaRPr lang="en-GB"/>
          </a:p>
        </p:txBody>
      </p:sp>
    </p:spTree>
    <p:extLst>
      <p:ext uri="{BB962C8B-B14F-4D97-AF65-F5344CB8AC3E}">
        <p14:creationId xmlns:p14="http://schemas.microsoft.com/office/powerpoint/2010/main" val="336867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4DFD9-C2C1-4AE3-BC9C-514FE80E92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3FB77A-2775-4336-983E-0CBDF09C10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32CC03-1F2D-42A6-A2DD-77DB51D09104}"/>
              </a:ext>
            </a:extLst>
          </p:cNvPr>
          <p:cNvSpPr>
            <a:spLocks noGrp="1"/>
          </p:cNvSpPr>
          <p:nvPr>
            <p:ph type="dt" sz="half" idx="10"/>
          </p:nvPr>
        </p:nvSpPr>
        <p:spPr/>
        <p:txBody>
          <a:bodyPr/>
          <a:lstStyle/>
          <a:p>
            <a:fld id="{060A653E-A1D1-4492-A306-A0890718D6A6}" type="datetimeFigureOut">
              <a:rPr lang="en-GB" smtClean="0"/>
              <a:t>24/11/2020</a:t>
            </a:fld>
            <a:endParaRPr lang="en-GB"/>
          </a:p>
        </p:txBody>
      </p:sp>
      <p:sp>
        <p:nvSpPr>
          <p:cNvPr id="5" name="Footer Placeholder 4">
            <a:extLst>
              <a:ext uri="{FF2B5EF4-FFF2-40B4-BE49-F238E27FC236}">
                <a16:creationId xmlns:a16="http://schemas.microsoft.com/office/drawing/2014/main" id="{5EB1DD8A-418C-4B85-9E9C-9752E085F1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4129C5-81A9-4894-B036-9F55AE053A06}"/>
              </a:ext>
            </a:extLst>
          </p:cNvPr>
          <p:cNvSpPr>
            <a:spLocks noGrp="1"/>
          </p:cNvSpPr>
          <p:nvPr>
            <p:ph type="sldNum" sz="quarter" idx="12"/>
          </p:nvPr>
        </p:nvSpPr>
        <p:spPr/>
        <p:txBody>
          <a:bodyPr/>
          <a:lstStyle/>
          <a:p>
            <a:fld id="{285DCDA0-EEA7-406B-A7BC-A9AB91289CB8}" type="slidenum">
              <a:rPr lang="en-GB" smtClean="0"/>
              <a:t>‹#›</a:t>
            </a:fld>
            <a:endParaRPr lang="en-GB"/>
          </a:p>
        </p:txBody>
      </p:sp>
    </p:spTree>
    <p:extLst>
      <p:ext uri="{BB962C8B-B14F-4D97-AF65-F5344CB8AC3E}">
        <p14:creationId xmlns:p14="http://schemas.microsoft.com/office/powerpoint/2010/main" val="32932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03D2-3F11-42A5-844E-8CB77DE64A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0189D1-D3D6-48DF-90DE-A7CD588DF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9F6944-E50C-404C-A73B-FBAF681379DF}"/>
              </a:ext>
            </a:extLst>
          </p:cNvPr>
          <p:cNvSpPr>
            <a:spLocks noGrp="1"/>
          </p:cNvSpPr>
          <p:nvPr>
            <p:ph type="dt" sz="half" idx="10"/>
          </p:nvPr>
        </p:nvSpPr>
        <p:spPr/>
        <p:txBody>
          <a:bodyPr/>
          <a:lstStyle/>
          <a:p>
            <a:fld id="{060A653E-A1D1-4492-A306-A0890718D6A6}" type="datetimeFigureOut">
              <a:rPr lang="en-GB" smtClean="0"/>
              <a:t>24/11/2020</a:t>
            </a:fld>
            <a:endParaRPr lang="en-GB"/>
          </a:p>
        </p:txBody>
      </p:sp>
      <p:sp>
        <p:nvSpPr>
          <p:cNvPr id="5" name="Footer Placeholder 4">
            <a:extLst>
              <a:ext uri="{FF2B5EF4-FFF2-40B4-BE49-F238E27FC236}">
                <a16:creationId xmlns:a16="http://schemas.microsoft.com/office/drawing/2014/main" id="{AC0A27C0-2005-4B14-8898-270D720943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13B1AB-5415-48B4-AECB-A3BEA0699B9C}"/>
              </a:ext>
            </a:extLst>
          </p:cNvPr>
          <p:cNvSpPr>
            <a:spLocks noGrp="1"/>
          </p:cNvSpPr>
          <p:nvPr>
            <p:ph type="sldNum" sz="quarter" idx="12"/>
          </p:nvPr>
        </p:nvSpPr>
        <p:spPr/>
        <p:txBody>
          <a:bodyPr/>
          <a:lstStyle/>
          <a:p>
            <a:fld id="{285DCDA0-EEA7-406B-A7BC-A9AB91289CB8}" type="slidenum">
              <a:rPr lang="en-GB" smtClean="0"/>
              <a:t>‹#›</a:t>
            </a:fld>
            <a:endParaRPr lang="en-GB"/>
          </a:p>
        </p:txBody>
      </p:sp>
    </p:spTree>
    <p:extLst>
      <p:ext uri="{BB962C8B-B14F-4D97-AF65-F5344CB8AC3E}">
        <p14:creationId xmlns:p14="http://schemas.microsoft.com/office/powerpoint/2010/main" val="179917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6F95-FB05-4446-9571-556A3BEB61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1EC7FB7-0C6A-471F-AF79-444DB5A50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247560-D20E-4218-9F50-7B4CBF149A45}"/>
              </a:ext>
            </a:extLst>
          </p:cNvPr>
          <p:cNvSpPr>
            <a:spLocks noGrp="1"/>
          </p:cNvSpPr>
          <p:nvPr>
            <p:ph type="dt" sz="half" idx="10"/>
          </p:nvPr>
        </p:nvSpPr>
        <p:spPr/>
        <p:txBody>
          <a:bodyPr/>
          <a:lstStyle/>
          <a:p>
            <a:fld id="{060A653E-A1D1-4492-A306-A0890718D6A6}" type="datetimeFigureOut">
              <a:rPr lang="en-GB" smtClean="0"/>
              <a:t>24/11/2020</a:t>
            </a:fld>
            <a:endParaRPr lang="en-GB"/>
          </a:p>
        </p:txBody>
      </p:sp>
      <p:sp>
        <p:nvSpPr>
          <p:cNvPr id="5" name="Footer Placeholder 4">
            <a:extLst>
              <a:ext uri="{FF2B5EF4-FFF2-40B4-BE49-F238E27FC236}">
                <a16:creationId xmlns:a16="http://schemas.microsoft.com/office/drawing/2014/main" id="{EC2DFE8B-498E-4AEC-84CD-CBBEABCC18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B469C0-4BD9-41BB-A993-6DF628603F85}"/>
              </a:ext>
            </a:extLst>
          </p:cNvPr>
          <p:cNvSpPr>
            <a:spLocks noGrp="1"/>
          </p:cNvSpPr>
          <p:nvPr>
            <p:ph type="sldNum" sz="quarter" idx="12"/>
          </p:nvPr>
        </p:nvSpPr>
        <p:spPr/>
        <p:txBody>
          <a:bodyPr/>
          <a:lstStyle/>
          <a:p>
            <a:fld id="{285DCDA0-EEA7-406B-A7BC-A9AB91289CB8}" type="slidenum">
              <a:rPr lang="en-GB" smtClean="0"/>
              <a:t>‹#›</a:t>
            </a:fld>
            <a:endParaRPr lang="en-GB"/>
          </a:p>
        </p:txBody>
      </p:sp>
    </p:spTree>
    <p:extLst>
      <p:ext uri="{BB962C8B-B14F-4D97-AF65-F5344CB8AC3E}">
        <p14:creationId xmlns:p14="http://schemas.microsoft.com/office/powerpoint/2010/main" val="229944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75CE-3EA1-4D1D-A940-09A2B8594C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0B15AD-B5A1-44D0-AF8C-6B8D2A5CB4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05432AE-BB0B-4BA1-A4A7-ECFD89505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668597A-BE28-41BE-A6CF-663D836EB8DF}"/>
              </a:ext>
            </a:extLst>
          </p:cNvPr>
          <p:cNvSpPr>
            <a:spLocks noGrp="1"/>
          </p:cNvSpPr>
          <p:nvPr>
            <p:ph type="dt" sz="half" idx="10"/>
          </p:nvPr>
        </p:nvSpPr>
        <p:spPr/>
        <p:txBody>
          <a:bodyPr/>
          <a:lstStyle/>
          <a:p>
            <a:fld id="{060A653E-A1D1-4492-A306-A0890718D6A6}" type="datetimeFigureOut">
              <a:rPr lang="en-GB" smtClean="0"/>
              <a:t>24/11/2020</a:t>
            </a:fld>
            <a:endParaRPr lang="en-GB"/>
          </a:p>
        </p:txBody>
      </p:sp>
      <p:sp>
        <p:nvSpPr>
          <p:cNvPr id="6" name="Footer Placeholder 5">
            <a:extLst>
              <a:ext uri="{FF2B5EF4-FFF2-40B4-BE49-F238E27FC236}">
                <a16:creationId xmlns:a16="http://schemas.microsoft.com/office/drawing/2014/main" id="{D8B0CF56-F3CC-465B-B087-4B24B9E1C1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A660E1-7764-46A9-9FD1-02E350C2E8DE}"/>
              </a:ext>
            </a:extLst>
          </p:cNvPr>
          <p:cNvSpPr>
            <a:spLocks noGrp="1"/>
          </p:cNvSpPr>
          <p:nvPr>
            <p:ph type="sldNum" sz="quarter" idx="12"/>
          </p:nvPr>
        </p:nvSpPr>
        <p:spPr/>
        <p:txBody>
          <a:bodyPr/>
          <a:lstStyle/>
          <a:p>
            <a:fld id="{285DCDA0-EEA7-406B-A7BC-A9AB91289CB8}" type="slidenum">
              <a:rPr lang="en-GB" smtClean="0"/>
              <a:t>‹#›</a:t>
            </a:fld>
            <a:endParaRPr lang="en-GB"/>
          </a:p>
        </p:txBody>
      </p:sp>
    </p:spTree>
    <p:extLst>
      <p:ext uri="{BB962C8B-B14F-4D97-AF65-F5344CB8AC3E}">
        <p14:creationId xmlns:p14="http://schemas.microsoft.com/office/powerpoint/2010/main" val="117626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9737-02FA-4075-8018-895621375EC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9ADA3B-56E4-48AC-850F-157B480E7E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C48754-2A1D-4397-AED2-EDDB40F1B1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CD0510-127B-4C81-BAB1-860F186F5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75F14D-2DD9-498B-AC7F-E56F43D73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533AFD8-15D1-4807-A3A3-A78E68B533DE}"/>
              </a:ext>
            </a:extLst>
          </p:cNvPr>
          <p:cNvSpPr>
            <a:spLocks noGrp="1"/>
          </p:cNvSpPr>
          <p:nvPr>
            <p:ph type="dt" sz="half" idx="10"/>
          </p:nvPr>
        </p:nvSpPr>
        <p:spPr/>
        <p:txBody>
          <a:bodyPr/>
          <a:lstStyle/>
          <a:p>
            <a:fld id="{060A653E-A1D1-4492-A306-A0890718D6A6}" type="datetimeFigureOut">
              <a:rPr lang="en-GB" smtClean="0"/>
              <a:t>24/11/2020</a:t>
            </a:fld>
            <a:endParaRPr lang="en-GB"/>
          </a:p>
        </p:txBody>
      </p:sp>
      <p:sp>
        <p:nvSpPr>
          <p:cNvPr id="8" name="Footer Placeholder 7">
            <a:extLst>
              <a:ext uri="{FF2B5EF4-FFF2-40B4-BE49-F238E27FC236}">
                <a16:creationId xmlns:a16="http://schemas.microsoft.com/office/drawing/2014/main" id="{0D75A1C7-747D-40C1-B6AB-22BDE11A9C9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F19A371-D062-4FC4-B85A-AF324BC5675D}"/>
              </a:ext>
            </a:extLst>
          </p:cNvPr>
          <p:cNvSpPr>
            <a:spLocks noGrp="1"/>
          </p:cNvSpPr>
          <p:nvPr>
            <p:ph type="sldNum" sz="quarter" idx="12"/>
          </p:nvPr>
        </p:nvSpPr>
        <p:spPr/>
        <p:txBody>
          <a:bodyPr/>
          <a:lstStyle/>
          <a:p>
            <a:fld id="{285DCDA0-EEA7-406B-A7BC-A9AB91289CB8}" type="slidenum">
              <a:rPr lang="en-GB" smtClean="0"/>
              <a:t>‹#›</a:t>
            </a:fld>
            <a:endParaRPr lang="en-GB"/>
          </a:p>
        </p:txBody>
      </p:sp>
    </p:spTree>
    <p:extLst>
      <p:ext uri="{BB962C8B-B14F-4D97-AF65-F5344CB8AC3E}">
        <p14:creationId xmlns:p14="http://schemas.microsoft.com/office/powerpoint/2010/main" val="254953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6661-F413-4FF0-8C20-D089E1C7A17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7FDE876-4883-4C48-B911-B78DE254A35F}"/>
              </a:ext>
            </a:extLst>
          </p:cNvPr>
          <p:cNvSpPr>
            <a:spLocks noGrp="1"/>
          </p:cNvSpPr>
          <p:nvPr>
            <p:ph type="dt" sz="half" idx="10"/>
          </p:nvPr>
        </p:nvSpPr>
        <p:spPr/>
        <p:txBody>
          <a:bodyPr/>
          <a:lstStyle/>
          <a:p>
            <a:fld id="{060A653E-A1D1-4492-A306-A0890718D6A6}" type="datetimeFigureOut">
              <a:rPr lang="en-GB" smtClean="0"/>
              <a:t>24/11/2020</a:t>
            </a:fld>
            <a:endParaRPr lang="en-GB"/>
          </a:p>
        </p:txBody>
      </p:sp>
      <p:sp>
        <p:nvSpPr>
          <p:cNvPr id="4" name="Footer Placeholder 3">
            <a:extLst>
              <a:ext uri="{FF2B5EF4-FFF2-40B4-BE49-F238E27FC236}">
                <a16:creationId xmlns:a16="http://schemas.microsoft.com/office/drawing/2014/main" id="{7D78E11F-80F3-49CC-BB02-8F00BC6079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7CF964B-ED32-4A06-893A-9C7E8BD8B7C1}"/>
              </a:ext>
            </a:extLst>
          </p:cNvPr>
          <p:cNvSpPr>
            <a:spLocks noGrp="1"/>
          </p:cNvSpPr>
          <p:nvPr>
            <p:ph type="sldNum" sz="quarter" idx="12"/>
          </p:nvPr>
        </p:nvSpPr>
        <p:spPr/>
        <p:txBody>
          <a:bodyPr/>
          <a:lstStyle/>
          <a:p>
            <a:fld id="{285DCDA0-EEA7-406B-A7BC-A9AB91289CB8}" type="slidenum">
              <a:rPr lang="en-GB" smtClean="0"/>
              <a:t>‹#›</a:t>
            </a:fld>
            <a:endParaRPr lang="en-GB"/>
          </a:p>
        </p:txBody>
      </p:sp>
    </p:spTree>
    <p:extLst>
      <p:ext uri="{BB962C8B-B14F-4D97-AF65-F5344CB8AC3E}">
        <p14:creationId xmlns:p14="http://schemas.microsoft.com/office/powerpoint/2010/main" val="402331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FC97D-8CB8-49C6-8819-B5EB0F03BE05}"/>
              </a:ext>
            </a:extLst>
          </p:cNvPr>
          <p:cNvSpPr>
            <a:spLocks noGrp="1"/>
          </p:cNvSpPr>
          <p:nvPr>
            <p:ph type="dt" sz="half" idx="10"/>
          </p:nvPr>
        </p:nvSpPr>
        <p:spPr/>
        <p:txBody>
          <a:bodyPr/>
          <a:lstStyle/>
          <a:p>
            <a:fld id="{060A653E-A1D1-4492-A306-A0890718D6A6}" type="datetimeFigureOut">
              <a:rPr lang="en-GB" smtClean="0"/>
              <a:t>24/11/2020</a:t>
            </a:fld>
            <a:endParaRPr lang="en-GB"/>
          </a:p>
        </p:txBody>
      </p:sp>
      <p:sp>
        <p:nvSpPr>
          <p:cNvPr id="3" name="Footer Placeholder 2">
            <a:extLst>
              <a:ext uri="{FF2B5EF4-FFF2-40B4-BE49-F238E27FC236}">
                <a16:creationId xmlns:a16="http://schemas.microsoft.com/office/drawing/2014/main" id="{F436AC70-7937-4A8E-A3E7-88D34CEC4B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2A527A7-D036-417B-9510-00F79B58F5C7}"/>
              </a:ext>
            </a:extLst>
          </p:cNvPr>
          <p:cNvSpPr>
            <a:spLocks noGrp="1"/>
          </p:cNvSpPr>
          <p:nvPr>
            <p:ph type="sldNum" sz="quarter" idx="12"/>
          </p:nvPr>
        </p:nvSpPr>
        <p:spPr/>
        <p:txBody>
          <a:bodyPr/>
          <a:lstStyle/>
          <a:p>
            <a:fld id="{285DCDA0-EEA7-406B-A7BC-A9AB91289CB8}" type="slidenum">
              <a:rPr lang="en-GB" smtClean="0"/>
              <a:t>‹#›</a:t>
            </a:fld>
            <a:endParaRPr lang="en-GB"/>
          </a:p>
        </p:txBody>
      </p:sp>
    </p:spTree>
    <p:extLst>
      <p:ext uri="{BB962C8B-B14F-4D97-AF65-F5344CB8AC3E}">
        <p14:creationId xmlns:p14="http://schemas.microsoft.com/office/powerpoint/2010/main" val="102559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10C3-E230-4C57-B970-0C3C62EF9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4B876C0-48B2-447F-A26D-0CFB42D1A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8DEB75-CBE1-4636-A35D-8C3C28467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9E74C-2AC1-4BBA-B376-C235B0735E9B}"/>
              </a:ext>
            </a:extLst>
          </p:cNvPr>
          <p:cNvSpPr>
            <a:spLocks noGrp="1"/>
          </p:cNvSpPr>
          <p:nvPr>
            <p:ph type="dt" sz="half" idx="10"/>
          </p:nvPr>
        </p:nvSpPr>
        <p:spPr/>
        <p:txBody>
          <a:bodyPr/>
          <a:lstStyle/>
          <a:p>
            <a:fld id="{060A653E-A1D1-4492-A306-A0890718D6A6}" type="datetimeFigureOut">
              <a:rPr lang="en-GB" smtClean="0"/>
              <a:t>24/11/2020</a:t>
            </a:fld>
            <a:endParaRPr lang="en-GB"/>
          </a:p>
        </p:txBody>
      </p:sp>
      <p:sp>
        <p:nvSpPr>
          <p:cNvPr id="6" name="Footer Placeholder 5">
            <a:extLst>
              <a:ext uri="{FF2B5EF4-FFF2-40B4-BE49-F238E27FC236}">
                <a16:creationId xmlns:a16="http://schemas.microsoft.com/office/drawing/2014/main" id="{05630D50-7B92-4C53-9EB4-8871500DD1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4267C4-117F-48DE-9454-F401D2E8548F}"/>
              </a:ext>
            </a:extLst>
          </p:cNvPr>
          <p:cNvSpPr>
            <a:spLocks noGrp="1"/>
          </p:cNvSpPr>
          <p:nvPr>
            <p:ph type="sldNum" sz="quarter" idx="12"/>
          </p:nvPr>
        </p:nvSpPr>
        <p:spPr/>
        <p:txBody>
          <a:bodyPr/>
          <a:lstStyle/>
          <a:p>
            <a:fld id="{285DCDA0-EEA7-406B-A7BC-A9AB91289CB8}" type="slidenum">
              <a:rPr lang="en-GB" smtClean="0"/>
              <a:t>‹#›</a:t>
            </a:fld>
            <a:endParaRPr lang="en-GB"/>
          </a:p>
        </p:txBody>
      </p:sp>
    </p:spTree>
    <p:extLst>
      <p:ext uri="{BB962C8B-B14F-4D97-AF65-F5344CB8AC3E}">
        <p14:creationId xmlns:p14="http://schemas.microsoft.com/office/powerpoint/2010/main" val="378023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1B8F-AED4-4A26-BA32-2493E6E67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902BCD-53FA-4ECE-8BF0-B98693546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81C28B-B6E4-4A6B-B586-6E888A076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AB832-FB9E-4FC8-8074-6C8CC94FEDAF}"/>
              </a:ext>
            </a:extLst>
          </p:cNvPr>
          <p:cNvSpPr>
            <a:spLocks noGrp="1"/>
          </p:cNvSpPr>
          <p:nvPr>
            <p:ph type="dt" sz="half" idx="10"/>
          </p:nvPr>
        </p:nvSpPr>
        <p:spPr/>
        <p:txBody>
          <a:bodyPr/>
          <a:lstStyle/>
          <a:p>
            <a:fld id="{060A653E-A1D1-4492-A306-A0890718D6A6}" type="datetimeFigureOut">
              <a:rPr lang="en-GB" smtClean="0"/>
              <a:t>24/11/2020</a:t>
            </a:fld>
            <a:endParaRPr lang="en-GB"/>
          </a:p>
        </p:txBody>
      </p:sp>
      <p:sp>
        <p:nvSpPr>
          <p:cNvPr id="6" name="Footer Placeholder 5">
            <a:extLst>
              <a:ext uri="{FF2B5EF4-FFF2-40B4-BE49-F238E27FC236}">
                <a16:creationId xmlns:a16="http://schemas.microsoft.com/office/drawing/2014/main" id="{FAF1AC81-8932-4312-B2FE-C8CE4CDDBC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10C58-B117-42A6-9CBC-695FC089924F}"/>
              </a:ext>
            </a:extLst>
          </p:cNvPr>
          <p:cNvSpPr>
            <a:spLocks noGrp="1"/>
          </p:cNvSpPr>
          <p:nvPr>
            <p:ph type="sldNum" sz="quarter" idx="12"/>
          </p:nvPr>
        </p:nvSpPr>
        <p:spPr/>
        <p:txBody>
          <a:bodyPr/>
          <a:lstStyle/>
          <a:p>
            <a:fld id="{285DCDA0-EEA7-406B-A7BC-A9AB91289CB8}" type="slidenum">
              <a:rPr lang="en-GB" smtClean="0"/>
              <a:t>‹#›</a:t>
            </a:fld>
            <a:endParaRPr lang="en-GB"/>
          </a:p>
        </p:txBody>
      </p:sp>
    </p:spTree>
    <p:extLst>
      <p:ext uri="{BB962C8B-B14F-4D97-AF65-F5344CB8AC3E}">
        <p14:creationId xmlns:p14="http://schemas.microsoft.com/office/powerpoint/2010/main" val="334519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129D8-5232-4EE8-B0C8-6E2ADC35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DB3E7FB-756A-4B95-8765-9ECEAE8AEE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ABDE65-41B0-4EE7-9C72-95F3FB24F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A653E-A1D1-4492-A306-A0890718D6A6}" type="datetimeFigureOut">
              <a:rPr lang="en-GB" smtClean="0"/>
              <a:t>24/11/2020</a:t>
            </a:fld>
            <a:endParaRPr lang="en-GB"/>
          </a:p>
        </p:txBody>
      </p:sp>
      <p:sp>
        <p:nvSpPr>
          <p:cNvPr id="5" name="Footer Placeholder 4">
            <a:extLst>
              <a:ext uri="{FF2B5EF4-FFF2-40B4-BE49-F238E27FC236}">
                <a16:creationId xmlns:a16="http://schemas.microsoft.com/office/drawing/2014/main" id="{646ADD1A-D77E-4062-A072-69AAF295B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B4450B9-9E3B-47C8-83CB-3900E8911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DA0-EEA7-406B-A7BC-A9AB91289CB8}" type="slidenum">
              <a:rPr lang="en-GB" smtClean="0"/>
              <a:t>‹#›</a:t>
            </a:fld>
            <a:endParaRPr lang="en-GB"/>
          </a:p>
        </p:txBody>
      </p:sp>
    </p:spTree>
    <p:extLst>
      <p:ext uri="{BB962C8B-B14F-4D97-AF65-F5344CB8AC3E}">
        <p14:creationId xmlns:p14="http://schemas.microsoft.com/office/powerpoint/2010/main" val="627170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18" Type="http://schemas.openxmlformats.org/officeDocument/2006/relationships/image" Target="../media/image5.png"/><Relationship Id="rId3" Type="http://schemas.openxmlformats.org/officeDocument/2006/relationships/customXml" Target="../ink/ink1.xml"/><Relationship Id="rId12" Type="http://schemas.openxmlformats.org/officeDocument/2006/relationships/customXml" Target="../ink/ink4.xml"/><Relationship Id="rId17" Type="http://schemas.openxmlformats.org/officeDocument/2006/relationships/image" Target="../media/image4.png"/><Relationship Id="rId2" Type="http://schemas.openxmlformats.org/officeDocument/2006/relationships/image" Target="../media/image1.jpg"/><Relationship Id="rId16" Type="http://schemas.openxmlformats.org/officeDocument/2006/relationships/image" Target="../media/image3.png"/><Relationship Id="rId20" Type="http://schemas.openxmlformats.org/officeDocument/2006/relationships/image" Target="../media/image9.png"/><Relationship Id="rId1" Type="http://schemas.openxmlformats.org/officeDocument/2006/relationships/slideLayout" Target="../slideLayouts/slideLayout1.xml"/><Relationship Id="rId11" Type="http://schemas.openxmlformats.org/officeDocument/2006/relationships/customXml" Target="../ink/ink3.xml"/><Relationship Id="rId15" Type="http://schemas.openxmlformats.org/officeDocument/2006/relationships/image" Target="../media/image2.png"/><Relationship Id="rId10" Type="http://schemas.openxmlformats.org/officeDocument/2006/relationships/image" Target="../media/image7.png"/><Relationship Id="rId19" Type="http://schemas.openxmlformats.org/officeDocument/2006/relationships/image" Target="../media/image8.png"/><Relationship Id="rId9" Type="http://schemas.openxmlformats.org/officeDocument/2006/relationships/customXml" Target="../ink/ink2.xml"/><Relationship Id="rId1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8000" r="-8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CDDC9F-F7E0-4336-AEEA-FB6986F0CD9D}"/>
              </a:ext>
            </a:extLst>
          </p:cNvPr>
          <p:cNvSpPr txBox="1"/>
          <p:nvPr/>
        </p:nvSpPr>
        <p:spPr>
          <a:xfrm>
            <a:off x="185984" y="96983"/>
            <a:ext cx="2357936" cy="830997"/>
          </a:xfrm>
          <a:prstGeom prst="rect">
            <a:avLst/>
          </a:prstGeom>
          <a:noFill/>
        </p:spPr>
        <p:txBody>
          <a:bodyPr wrap="square" rtlCol="0">
            <a:spAutoFit/>
          </a:bodyPr>
          <a:lstStyle/>
          <a:p>
            <a:r>
              <a:rPr lang="en-GB" sz="1200" b="1" dirty="0">
                <a:solidFill>
                  <a:schemeClr val="bg1"/>
                </a:solidFill>
                <a:latin typeface="BrowalliaUPC" panose="020B0502040204020203" pitchFamily="34" charset="-34"/>
                <a:cs typeface="BrowalliaUPC" panose="020B0502040204020203" pitchFamily="34" charset="-34"/>
              </a:rPr>
              <a:t>Benedict King</a:t>
            </a:r>
          </a:p>
          <a:p>
            <a:r>
              <a:rPr lang="en-GB" sz="1200" dirty="0">
                <a:solidFill>
                  <a:schemeClr val="bg1"/>
                </a:solidFill>
                <a:latin typeface="BrowalliaUPC" panose="020B0502040204020203" pitchFamily="34" charset="-34"/>
                <a:cs typeface="BrowalliaUPC" panose="020B0502040204020203" pitchFamily="34" charset="-34"/>
              </a:rPr>
              <a:t>Department of Physics</a:t>
            </a:r>
          </a:p>
          <a:p>
            <a:r>
              <a:rPr lang="en-GB" sz="1200" dirty="0">
                <a:solidFill>
                  <a:schemeClr val="bg1"/>
                </a:solidFill>
                <a:latin typeface="BrowalliaUPC" panose="020B0502040204020203" pitchFamily="34" charset="-34"/>
                <a:cs typeface="BrowalliaUPC" panose="020B0502040204020203" pitchFamily="34" charset="-34"/>
              </a:rPr>
              <a:t>Durham University</a:t>
            </a:r>
          </a:p>
          <a:p>
            <a:r>
              <a:rPr lang="en-GB" sz="1200" dirty="0">
                <a:solidFill>
                  <a:schemeClr val="bg1"/>
                </a:solidFill>
                <a:latin typeface="BrowalliaUPC" panose="020B0502040204020203" pitchFamily="34" charset="-34"/>
                <a:cs typeface="BrowalliaUPC" panose="020B0502040204020203" pitchFamily="34" charset="-34"/>
              </a:rPr>
              <a:t>14</a:t>
            </a:r>
            <a:r>
              <a:rPr lang="en-GB" sz="1200" baseline="30000" dirty="0">
                <a:solidFill>
                  <a:schemeClr val="bg1"/>
                </a:solidFill>
                <a:latin typeface="BrowalliaUPC" panose="020B0502040204020203" pitchFamily="34" charset="-34"/>
                <a:cs typeface="BrowalliaUPC" panose="020B0502040204020203" pitchFamily="34" charset="-34"/>
              </a:rPr>
              <a:t>th</a:t>
            </a:r>
            <a:r>
              <a:rPr lang="en-GB" sz="1200" dirty="0">
                <a:solidFill>
                  <a:schemeClr val="bg1"/>
                </a:solidFill>
                <a:latin typeface="BrowalliaUPC" panose="020B0502040204020203" pitchFamily="34" charset="-34"/>
                <a:cs typeface="BrowalliaUPC" panose="020B0502040204020203" pitchFamily="34" charset="-34"/>
              </a:rPr>
              <a:t> November 2020</a:t>
            </a:r>
          </a:p>
        </p:txBody>
      </p:sp>
      <mc:AlternateContent xmlns:mc="http://schemas.openxmlformats.org/markup-compatibility/2006" xmlns:p14="http://schemas.microsoft.com/office/powerpoint/2010/main">
        <mc:Choice Requires="p14">
          <p:contentPart p14:bwMode="auto" r:id="rId3">
            <p14:nvContentPartPr>
              <p14:cNvPr id="60" name="Ink 59">
                <a:extLst>
                  <a:ext uri="{FF2B5EF4-FFF2-40B4-BE49-F238E27FC236}">
                    <a16:creationId xmlns:a16="http://schemas.microsoft.com/office/drawing/2014/main" id="{D6A00DDB-2457-45EC-9B99-5BAA7CB7F98D}"/>
                  </a:ext>
                </a:extLst>
              </p14:cNvPr>
              <p14:cNvContentPartPr/>
              <p14:nvPr/>
            </p14:nvContentPartPr>
            <p14:xfrm>
              <a:off x="6154048" y="6439084"/>
              <a:ext cx="21960" cy="18000"/>
            </p14:xfrm>
          </p:contentPart>
        </mc:Choice>
        <mc:Fallback xmlns="">
          <p:pic>
            <p:nvPicPr>
              <p:cNvPr id="60" name="Ink 59">
                <a:extLst>
                  <a:ext uri="{FF2B5EF4-FFF2-40B4-BE49-F238E27FC236}">
                    <a16:creationId xmlns:a16="http://schemas.microsoft.com/office/drawing/2014/main" id="{D6A00DDB-2457-45EC-9B99-5BAA7CB7F98D}"/>
                  </a:ext>
                </a:extLst>
              </p:cNvPr>
              <p:cNvPicPr/>
              <p:nvPr/>
            </p:nvPicPr>
            <p:blipFill>
              <a:blip r:embed="rId8"/>
              <a:stretch>
                <a:fillRect/>
              </a:stretch>
            </p:blipFill>
            <p:spPr>
              <a:xfrm>
                <a:off x="6145547" y="6430260"/>
                <a:ext cx="39315" cy="3529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3" name="Ink 62">
                <a:extLst>
                  <a:ext uri="{FF2B5EF4-FFF2-40B4-BE49-F238E27FC236}">
                    <a16:creationId xmlns:a16="http://schemas.microsoft.com/office/drawing/2014/main" id="{8B41BE81-349B-465F-B683-86559B78B924}"/>
                  </a:ext>
                </a:extLst>
              </p14:cNvPr>
              <p14:cNvContentPartPr/>
              <p14:nvPr/>
            </p14:nvContentPartPr>
            <p14:xfrm>
              <a:off x="-2712096" y="1381896"/>
              <a:ext cx="360" cy="360"/>
            </p14:xfrm>
          </p:contentPart>
        </mc:Choice>
        <mc:Fallback xmlns="">
          <p:pic>
            <p:nvPicPr>
              <p:cNvPr id="63" name="Ink 62">
                <a:extLst>
                  <a:ext uri="{FF2B5EF4-FFF2-40B4-BE49-F238E27FC236}">
                    <a16:creationId xmlns:a16="http://schemas.microsoft.com/office/drawing/2014/main" id="{8B41BE81-349B-465F-B683-86559B78B924}"/>
                  </a:ext>
                </a:extLst>
              </p:cNvPr>
              <p:cNvPicPr/>
              <p:nvPr/>
            </p:nvPicPr>
            <p:blipFill>
              <a:blip r:embed="rId10"/>
              <a:stretch>
                <a:fillRect/>
              </a:stretch>
            </p:blipFill>
            <p:spPr>
              <a:xfrm>
                <a:off x="-2721096" y="13732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3" name="Ink 92">
                <a:extLst>
                  <a:ext uri="{FF2B5EF4-FFF2-40B4-BE49-F238E27FC236}">
                    <a16:creationId xmlns:a16="http://schemas.microsoft.com/office/drawing/2014/main" id="{A23FAD44-B7D8-4579-94E2-E2F79AF33CF6}"/>
                  </a:ext>
                </a:extLst>
              </p14:cNvPr>
              <p14:cNvContentPartPr/>
              <p14:nvPr/>
            </p14:nvContentPartPr>
            <p14:xfrm>
              <a:off x="-2847048" y="2740896"/>
              <a:ext cx="360" cy="360"/>
            </p14:xfrm>
          </p:contentPart>
        </mc:Choice>
        <mc:Fallback xmlns="">
          <p:pic>
            <p:nvPicPr>
              <p:cNvPr id="93" name="Ink 92">
                <a:extLst>
                  <a:ext uri="{FF2B5EF4-FFF2-40B4-BE49-F238E27FC236}">
                    <a16:creationId xmlns:a16="http://schemas.microsoft.com/office/drawing/2014/main" id="{A23FAD44-B7D8-4579-94E2-E2F79AF33CF6}"/>
                  </a:ext>
                </a:extLst>
              </p:cNvPr>
              <p:cNvPicPr/>
              <p:nvPr/>
            </p:nvPicPr>
            <p:blipFill>
              <a:blip r:embed="rId10"/>
              <a:stretch>
                <a:fillRect/>
              </a:stretch>
            </p:blipFill>
            <p:spPr>
              <a:xfrm>
                <a:off x="-2856048" y="27318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3" name="Ink 122">
                <a:extLst>
                  <a:ext uri="{FF2B5EF4-FFF2-40B4-BE49-F238E27FC236}">
                    <a16:creationId xmlns:a16="http://schemas.microsoft.com/office/drawing/2014/main" id="{66B03100-DB60-43AD-8DA2-C0ED0C647801}"/>
                  </a:ext>
                </a:extLst>
              </p14:cNvPr>
              <p14:cNvContentPartPr/>
              <p14:nvPr/>
            </p14:nvContentPartPr>
            <p14:xfrm>
              <a:off x="-1430448" y="4233096"/>
              <a:ext cx="360" cy="360"/>
            </p14:xfrm>
          </p:contentPart>
        </mc:Choice>
        <mc:Fallback xmlns="">
          <p:pic>
            <p:nvPicPr>
              <p:cNvPr id="123" name="Ink 122">
                <a:extLst>
                  <a:ext uri="{FF2B5EF4-FFF2-40B4-BE49-F238E27FC236}">
                    <a16:creationId xmlns:a16="http://schemas.microsoft.com/office/drawing/2014/main" id="{66B03100-DB60-43AD-8DA2-C0ED0C647801}"/>
                  </a:ext>
                </a:extLst>
              </p:cNvPr>
              <p:cNvPicPr/>
              <p:nvPr/>
            </p:nvPicPr>
            <p:blipFill>
              <a:blip r:embed="rId10"/>
              <a:stretch>
                <a:fillRect/>
              </a:stretch>
            </p:blipFill>
            <p:spPr>
              <a:xfrm>
                <a:off x="-1439088" y="42244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4" name="Ink 143">
                <a:extLst>
                  <a:ext uri="{FF2B5EF4-FFF2-40B4-BE49-F238E27FC236}">
                    <a16:creationId xmlns:a16="http://schemas.microsoft.com/office/drawing/2014/main" id="{F3795E53-C218-45B2-9C53-D2BB07E1DC8D}"/>
                  </a:ext>
                </a:extLst>
              </p14:cNvPr>
              <p14:cNvContentPartPr/>
              <p14:nvPr/>
            </p14:nvContentPartPr>
            <p14:xfrm>
              <a:off x="-2950728" y="621216"/>
              <a:ext cx="360" cy="360"/>
            </p14:xfrm>
          </p:contentPart>
        </mc:Choice>
        <mc:Fallback xmlns="">
          <p:pic>
            <p:nvPicPr>
              <p:cNvPr id="144" name="Ink 143">
                <a:extLst>
                  <a:ext uri="{FF2B5EF4-FFF2-40B4-BE49-F238E27FC236}">
                    <a16:creationId xmlns:a16="http://schemas.microsoft.com/office/drawing/2014/main" id="{F3795E53-C218-45B2-9C53-D2BB07E1DC8D}"/>
                  </a:ext>
                </a:extLst>
              </p:cNvPr>
              <p:cNvPicPr/>
              <p:nvPr/>
            </p:nvPicPr>
            <p:blipFill>
              <a:blip r:embed="rId10"/>
              <a:stretch>
                <a:fillRect/>
              </a:stretch>
            </p:blipFill>
            <p:spPr>
              <a:xfrm>
                <a:off x="-2959368" y="6122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8" name="Ink 157">
                <a:extLst>
                  <a:ext uri="{FF2B5EF4-FFF2-40B4-BE49-F238E27FC236}">
                    <a16:creationId xmlns:a16="http://schemas.microsoft.com/office/drawing/2014/main" id="{6A02F35A-8AE8-47FC-AFF3-DD1D15567880}"/>
                  </a:ext>
                </a:extLst>
              </p14:cNvPr>
              <p14:cNvContentPartPr/>
              <p14:nvPr/>
            </p14:nvContentPartPr>
            <p14:xfrm>
              <a:off x="51672" y="4896936"/>
              <a:ext cx="360" cy="360"/>
            </p14:xfrm>
          </p:contentPart>
        </mc:Choice>
        <mc:Fallback xmlns="">
          <p:pic>
            <p:nvPicPr>
              <p:cNvPr id="158" name="Ink 157">
                <a:extLst>
                  <a:ext uri="{FF2B5EF4-FFF2-40B4-BE49-F238E27FC236}">
                    <a16:creationId xmlns:a16="http://schemas.microsoft.com/office/drawing/2014/main" id="{6A02F35A-8AE8-47FC-AFF3-DD1D15567880}"/>
                  </a:ext>
                </a:extLst>
              </p:cNvPr>
              <p:cNvPicPr/>
              <p:nvPr/>
            </p:nvPicPr>
            <p:blipFill>
              <a:blip r:embed="rId10"/>
              <a:stretch>
                <a:fillRect/>
              </a:stretch>
            </p:blipFill>
            <p:spPr>
              <a:xfrm>
                <a:off x="42672" y="4887936"/>
                <a:ext cx="18000" cy="18000"/>
              </a:xfrm>
              <a:prstGeom prst="rect">
                <a:avLst/>
              </a:prstGeom>
            </p:spPr>
          </p:pic>
        </mc:Fallback>
      </mc:AlternateContent>
      <p:sp>
        <p:nvSpPr>
          <p:cNvPr id="222" name="TextBox 221">
            <a:extLst>
              <a:ext uri="{FF2B5EF4-FFF2-40B4-BE49-F238E27FC236}">
                <a16:creationId xmlns:a16="http://schemas.microsoft.com/office/drawing/2014/main" id="{35CC396B-CAFF-4B2C-9679-09B141227273}"/>
              </a:ext>
            </a:extLst>
          </p:cNvPr>
          <p:cNvSpPr txBox="1"/>
          <p:nvPr/>
        </p:nvSpPr>
        <p:spPr>
          <a:xfrm>
            <a:off x="110836" y="974726"/>
            <a:ext cx="1958869" cy="369332"/>
          </a:xfrm>
          <a:prstGeom prst="rect">
            <a:avLst/>
          </a:prstGeom>
          <a:noFill/>
        </p:spPr>
        <p:txBody>
          <a:bodyPr wrap="square" rtlCol="0">
            <a:spAutoFit/>
          </a:bodyPr>
          <a:lstStyle/>
          <a:p>
            <a:r>
              <a:rPr lang="en-GB" b="1" dirty="0">
                <a:solidFill>
                  <a:schemeClr val="bg1"/>
                </a:solidFill>
                <a:latin typeface="BrowalliaUPC" panose="020B0502040204020203" pitchFamily="34" charset="-34"/>
                <a:cs typeface="BrowalliaUPC" panose="020B0502040204020203" pitchFamily="34" charset="-34"/>
              </a:rPr>
              <a:t>The Background Theory</a:t>
            </a:r>
          </a:p>
        </p:txBody>
      </p:sp>
      <p:sp>
        <p:nvSpPr>
          <p:cNvPr id="226" name="TextBox 225">
            <a:extLst>
              <a:ext uri="{FF2B5EF4-FFF2-40B4-BE49-F238E27FC236}">
                <a16:creationId xmlns:a16="http://schemas.microsoft.com/office/drawing/2014/main" id="{8C25DA11-D416-40E5-85E3-015E09C58158}"/>
              </a:ext>
            </a:extLst>
          </p:cNvPr>
          <p:cNvSpPr txBox="1"/>
          <p:nvPr/>
        </p:nvSpPr>
        <p:spPr>
          <a:xfrm>
            <a:off x="8657749" y="4739052"/>
            <a:ext cx="960519" cy="369332"/>
          </a:xfrm>
          <a:prstGeom prst="rect">
            <a:avLst/>
          </a:prstGeom>
          <a:noFill/>
        </p:spPr>
        <p:txBody>
          <a:bodyPr wrap="none" rtlCol="0">
            <a:spAutoFit/>
          </a:bodyPr>
          <a:lstStyle/>
          <a:p>
            <a:r>
              <a:rPr lang="en-GB" b="1" dirty="0">
                <a:solidFill>
                  <a:schemeClr val="bg1"/>
                </a:solidFill>
                <a:latin typeface="BrowalliaUPC" panose="020B0502040204020203" pitchFamily="34" charset="-34"/>
                <a:cs typeface="BrowalliaUPC" panose="020B0502040204020203" pitchFamily="34" charset="-34"/>
              </a:rPr>
              <a:t>Next Steps</a:t>
            </a:r>
          </a:p>
        </p:txBody>
      </p:sp>
      <p:sp>
        <p:nvSpPr>
          <p:cNvPr id="2" name="TextBox 1">
            <a:extLst>
              <a:ext uri="{FF2B5EF4-FFF2-40B4-BE49-F238E27FC236}">
                <a16:creationId xmlns:a16="http://schemas.microsoft.com/office/drawing/2014/main" id="{E230B5A4-15F4-4320-B88F-A1FCE1BAA6DF}"/>
              </a:ext>
            </a:extLst>
          </p:cNvPr>
          <p:cNvSpPr txBox="1"/>
          <p:nvPr/>
        </p:nvSpPr>
        <p:spPr>
          <a:xfrm>
            <a:off x="2568185" y="70921"/>
            <a:ext cx="7707825" cy="400110"/>
          </a:xfrm>
          <a:prstGeom prst="rect">
            <a:avLst/>
          </a:prstGeom>
          <a:noFill/>
        </p:spPr>
        <p:txBody>
          <a:bodyPr wrap="square" rtlCol="0">
            <a:spAutoFit/>
          </a:bodyPr>
          <a:lstStyle/>
          <a:p>
            <a:r>
              <a:rPr lang="en-GB" sz="2000" b="1" dirty="0">
                <a:solidFill>
                  <a:schemeClr val="bg1"/>
                </a:solidFill>
                <a:latin typeface="Arial Nova" panose="020B0504020202020204" pitchFamily="34" charset="0"/>
                <a:cs typeface="Aldhabi" panose="01000000000000000000" pitchFamily="2" charset="-78"/>
              </a:rPr>
              <a:t>Estimating the Ground State Energy of the Helium Atom </a:t>
            </a:r>
          </a:p>
        </p:txBody>
      </p:sp>
      <p:sp>
        <p:nvSpPr>
          <p:cNvPr id="3" name="TextBox 2">
            <a:extLst>
              <a:ext uri="{FF2B5EF4-FFF2-40B4-BE49-F238E27FC236}">
                <a16:creationId xmlns:a16="http://schemas.microsoft.com/office/drawing/2014/main" id="{BEC33B9D-4A6D-4D89-8DD5-32D90FB7383B}"/>
              </a:ext>
            </a:extLst>
          </p:cNvPr>
          <p:cNvSpPr txBox="1"/>
          <p:nvPr/>
        </p:nvSpPr>
        <p:spPr>
          <a:xfrm>
            <a:off x="3194143" y="418967"/>
            <a:ext cx="5803714" cy="577081"/>
          </a:xfrm>
          <a:prstGeom prst="rect">
            <a:avLst/>
          </a:prstGeom>
          <a:noFill/>
        </p:spPr>
        <p:txBody>
          <a:bodyPr wrap="square" rtlCol="0">
            <a:spAutoFit/>
          </a:bodyPr>
          <a:lstStyle/>
          <a:p>
            <a:pPr algn="ctr"/>
            <a:r>
              <a:rPr lang="en-GB" sz="1050" dirty="0">
                <a:solidFill>
                  <a:schemeClr val="bg1"/>
                </a:solidFill>
                <a:latin typeface="+mj-lt"/>
              </a:rPr>
              <a:t>Coulomb interactions between electrons in the Helium atom mean that Helium’s energy spectrum must be found numerically. One method for this that is investigated in this project is to use the variational method with </a:t>
            </a:r>
            <a:r>
              <a:rPr lang="en-GB" sz="1050" dirty="0" err="1">
                <a:solidFill>
                  <a:schemeClr val="bg1"/>
                </a:solidFill>
                <a:latin typeface="+mj-lt"/>
              </a:rPr>
              <a:t>Hylleraas</a:t>
            </a:r>
            <a:r>
              <a:rPr lang="en-GB" sz="1050" dirty="0">
                <a:solidFill>
                  <a:schemeClr val="bg1"/>
                </a:solidFill>
                <a:latin typeface="+mj-lt"/>
              </a:rPr>
              <a:t> type wavefunctions to approximate the energy eigenstates.</a:t>
            </a:r>
          </a:p>
        </p:txBody>
      </p:sp>
      <p:pic>
        <p:nvPicPr>
          <p:cNvPr id="20" name="Picture 19" descr="Logo&#10;&#10;Description automatically generated">
            <a:extLst>
              <a:ext uri="{FF2B5EF4-FFF2-40B4-BE49-F238E27FC236}">
                <a16:creationId xmlns:a16="http://schemas.microsoft.com/office/drawing/2014/main" id="{ACCB693B-9456-427F-9792-90EC50F01A2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464800" y="178533"/>
            <a:ext cx="1444977" cy="630196"/>
          </a:xfrm>
          <a:prstGeom prst="rect">
            <a:avLst/>
          </a:prstGeom>
        </p:spPr>
      </p:pic>
      <p:sp>
        <p:nvSpPr>
          <p:cNvPr id="21" name="TextBox 20">
            <a:extLst>
              <a:ext uri="{FF2B5EF4-FFF2-40B4-BE49-F238E27FC236}">
                <a16:creationId xmlns:a16="http://schemas.microsoft.com/office/drawing/2014/main" id="{7C48EA5F-6111-45EA-8474-87A8ACC195BF}"/>
              </a:ext>
            </a:extLst>
          </p:cNvPr>
          <p:cNvSpPr txBox="1"/>
          <p:nvPr/>
        </p:nvSpPr>
        <p:spPr>
          <a:xfrm>
            <a:off x="4242828" y="5765660"/>
            <a:ext cx="4265654" cy="1092607"/>
          </a:xfrm>
          <a:prstGeom prst="rect">
            <a:avLst/>
          </a:prstGeom>
          <a:noFill/>
        </p:spPr>
        <p:txBody>
          <a:bodyPr wrap="square" rtlCol="0">
            <a:spAutoFit/>
          </a:bodyPr>
          <a:lstStyle/>
          <a:p>
            <a:r>
              <a:rPr lang="en-GB" sz="900" b="1" dirty="0">
                <a:solidFill>
                  <a:schemeClr val="bg1"/>
                </a:solidFill>
                <a:latin typeface="+mj-lt"/>
              </a:rPr>
              <a:t>References:</a:t>
            </a:r>
          </a:p>
          <a:p>
            <a:r>
              <a:rPr lang="en-GB" sz="800" dirty="0">
                <a:solidFill>
                  <a:schemeClr val="bg1"/>
                </a:solidFill>
                <a:latin typeface="+mj-lt"/>
              </a:rPr>
              <a:t>[1] </a:t>
            </a:r>
            <a:r>
              <a:rPr lang="en-GB" sz="800" dirty="0">
                <a:solidFill>
                  <a:schemeClr val="bg1"/>
                </a:solidFill>
              </a:rPr>
              <a:t>E. A. </a:t>
            </a:r>
            <a:r>
              <a:rPr lang="en-GB" sz="800" dirty="0" err="1">
                <a:solidFill>
                  <a:schemeClr val="bg1"/>
                </a:solidFill>
              </a:rPr>
              <a:t>Hylleraas</a:t>
            </a:r>
            <a:r>
              <a:rPr lang="en-GB" sz="800" dirty="0">
                <a:solidFill>
                  <a:schemeClr val="bg1"/>
                </a:solidFill>
              </a:rPr>
              <a:t> and B. </a:t>
            </a:r>
            <a:r>
              <a:rPr lang="en-GB" sz="800" dirty="0" err="1">
                <a:solidFill>
                  <a:schemeClr val="bg1"/>
                </a:solidFill>
              </a:rPr>
              <a:t>Undheim</a:t>
            </a:r>
            <a:r>
              <a:rPr lang="en-GB" sz="800" dirty="0">
                <a:solidFill>
                  <a:schemeClr val="bg1"/>
                </a:solidFill>
              </a:rPr>
              <a:t>, Z. Phys. 65 (1930) 759. (in German), see translation in Macdonald </a:t>
            </a:r>
            <a:r>
              <a:rPr lang="en-GB" sz="800" dirty="0" err="1">
                <a:solidFill>
                  <a:schemeClr val="bg1"/>
                </a:solidFill>
              </a:rPr>
              <a:t>Phy</a:t>
            </a:r>
            <a:r>
              <a:rPr lang="en-GB" sz="800" dirty="0">
                <a:solidFill>
                  <a:schemeClr val="bg1"/>
                </a:solidFill>
              </a:rPr>
              <a:t> Rev D, 1933</a:t>
            </a:r>
          </a:p>
          <a:p>
            <a:r>
              <a:rPr lang="en-GB" sz="800" dirty="0">
                <a:solidFill>
                  <a:schemeClr val="bg1"/>
                </a:solidFill>
                <a:latin typeface="+mj-lt"/>
              </a:rPr>
              <a:t>[2] </a:t>
            </a:r>
            <a:r>
              <a:rPr lang="en-GB" sz="800" dirty="0" err="1">
                <a:solidFill>
                  <a:schemeClr val="bg1"/>
                </a:solidFill>
                <a:latin typeface="+mj-lt"/>
              </a:rPr>
              <a:t>HyperPhysics</a:t>
            </a:r>
            <a:r>
              <a:rPr lang="en-GB" sz="800" dirty="0">
                <a:solidFill>
                  <a:schemeClr val="bg1"/>
                </a:solidFill>
                <a:latin typeface="+mj-lt"/>
              </a:rPr>
              <a:t>, Georgia State University,</a:t>
            </a:r>
            <a:r>
              <a:rPr lang="en-GB" sz="800" i="1" dirty="0">
                <a:solidFill>
                  <a:schemeClr val="bg1"/>
                </a:solidFill>
                <a:latin typeface="+mj-lt"/>
              </a:rPr>
              <a:t> ‘http://hyperphysics.phy-astr.gsu.edu/</a:t>
            </a:r>
            <a:r>
              <a:rPr lang="en-GB" sz="800" i="1" dirty="0" err="1">
                <a:solidFill>
                  <a:schemeClr val="bg1"/>
                </a:solidFill>
                <a:latin typeface="+mj-lt"/>
              </a:rPr>
              <a:t>hbase</a:t>
            </a:r>
            <a:r>
              <a:rPr lang="en-GB" sz="800" i="1" dirty="0">
                <a:solidFill>
                  <a:schemeClr val="bg1"/>
                </a:solidFill>
                <a:latin typeface="+mj-lt"/>
              </a:rPr>
              <a:t>/quantum/qnenergy.html’</a:t>
            </a:r>
            <a:r>
              <a:rPr lang="en-GB" sz="800" dirty="0">
                <a:solidFill>
                  <a:schemeClr val="bg1"/>
                </a:solidFill>
                <a:latin typeface="+mj-lt"/>
              </a:rPr>
              <a:t>, last accessed 13/11/2020</a:t>
            </a:r>
          </a:p>
          <a:p>
            <a:r>
              <a:rPr lang="en-GB" sz="800" dirty="0">
                <a:solidFill>
                  <a:schemeClr val="bg1"/>
                </a:solidFill>
                <a:latin typeface="+mj-lt"/>
              </a:rPr>
              <a:t>[3] </a:t>
            </a:r>
            <a:r>
              <a:rPr lang="en-GB" sz="800" b="0" i="0" dirty="0">
                <a:solidFill>
                  <a:schemeClr val="bg1"/>
                </a:solidFill>
                <a:effectLst/>
                <a:latin typeface="noto sans"/>
              </a:rPr>
              <a:t>Martin, R., Reining, L., &amp; </a:t>
            </a:r>
            <a:r>
              <a:rPr lang="en-GB" sz="800" b="0" i="0" dirty="0" err="1">
                <a:solidFill>
                  <a:schemeClr val="bg1"/>
                </a:solidFill>
                <a:effectLst/>
                <a:latin typeface="noto sans"/>
              </a:rPr>
              <a:t>Ceperley</a:t>
            </a:r>
            <a:r>
              <a:rPr lang="en-GB" sz="800" b="0" i="0" dirty="0">
                <a:solidFill>
                  <a:schemeClr val="bg1"/>
                </a:solidFill>
                <a:effectLst/>
                <a:latin typeface="noto sans"/>
              </a:rPr>
              <a:t>, D. (2016). Variational Monte Carlo. In </a:t>
            </a:r>
            <a:r>
              <a:rPr lang="en-GB" sz="800" b="0" i="1" dirty="0">
                <a:solidFill>
                  <a:schemeClr val="bg1"/>
                </a:solidFill>
                <a:effectLst/>
                <a:latin typeface="noto sans"/>
              </a:rPr>
              <a:t>Interacting Electrons: Theory and Computational Approaches</a:t>
            </a:r>
            <a:r>
              <a:rPr lang="en-GB" sz="800" b="0" i="0" dirty="0">
                <a:solidFill>
                  <a:schemeClr val="bg1"/>
                </a:solidFill>
                <a:effectLst/>
                <a:latin typeface="noto sans"/>
              </a:rPr>
              <a:t> (pp. 590-608). Cambridge: Cambridge University Press. doi:10.1017/CBO9781139050807.024</a:t>
            </a:r>
            <a:endParaRPr lang="en-GB" sz="800" dirty="0">
              <a:solidFill>
                <a:schemeClr val="bg1"/>
              </a:solidFill>
              <a:latin typeface="+mj-lt"/>
            </a:endParaRPr>
          </a:p>
        </p:txBody>
      </p:sp>
      <p:pic>
        <p:nvPicPr>
          <p:cNvPr id="22" name="Picture 21">
            <a:extLst>
              <a:ext uri="{FF2B5EF4-FFF2-40B4-BE49-F238E27FC236}">
                <a16:creationId xmlns:a16="http://schemas.microsoft.com/office/drawing/2014/main" id="{7EC4DB6D-A43E-47E1-8CC9-B2CA29F4F793}"/>
              </a:ext>
            </a:extLst>
          </p:cNvPr>
          <p:cNvPicPr>
            <a:picLocks noChangeAspect="1"/>
          </p:cNvPicPr>
          <p:nvPr/>
        </p:nvPicPr>
        <p:blipFill>
          <a:blip r:embed="rId16">
            <a:extLst>
              <a:ext uri="{28A0092B-C50C-407E-A947-70E740481C1C}">
                <a14:useLocalDpi xmlns:a14="http://schemas.microsoft.com/office/drawing/2010/main" val="0"/>
              </a:ext>
            </a:extLst>
          </a:blip>
          <a:srcRect l="1376" r="1376"/>
          <a:stretch/>
        </p:blipFill>
        <p:spPr>
          <a:xfrm>
            <a:off x="4773312" y="2884033"/>
            <a:ext cx="3309255" cy="2268590"/>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D695C4C-1EDC-4356-9647-0EB3DCFA5B10}"/>
                  </a:ext>
                </a:extLst>
              </p:cNvPr>
              <p:cNvSpPr txBox="1"/>
              <p:nvPr/>
            </p:nvSpPr>
            <p:spPr>
              <a:xfrm>
                <a:off x="185984" y="1346358"/>
                <a:ext cx="4000463" cy="5379999"/>
              </a:xfrm>
              <a:prstGeom prst="rect">
                <a:avLst/>
              </a:prstGeom>
              <a:solidFill>
                <a:schemeClr val="bg2">
                  <a:lumMod val="50000"/>
                  <a:alpha val="60000"/>
                </a:schemeClr>
              </a:solidFill>
            </p:spPr>
            <p:txBody>
              <a:bodyPr wrap="square" rtlCol="0">
                <a:spAutoFit/>
              </a:bodyPr>
              <a:lstStyle/>
              <a:p>
                <a:r>
                  <a:rPr lang="en-GB" sz="900" dirty="0">
                    <a:solidFill>
                      <a:schemeClr val="bg1"/>
                    </a:solidFill>
                    <a:ea typeface="Cambria Math" panose="02040503050406030204" pitchFamily="18" charset="0"/>
                  </a:rPr>
                  <a:t>The problem investigated in this project is to find the energy eigenvalues for the ground state of a Helium atom, with a Hamiltonian given by:</a:t>
                </a:r>
              </a:p>
              <a:p>
                <a:endParaRPr lang="en-GB" sz="900" dirty="0">
                  <a:solidFill>
                    <a:schemeClr val="bg1"/>
                  </a:solidFill>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900" b="0" i="1" smtClean="0">
                          <a:solidFill>
                            <a:schemeClr val="bg1"/>
                          </a:solidFill>
                          <a:latin typeface="Cambria Math" panose="02040503050406030204" pitchFamily="18" charset="0"/>
                          <a:ea typeface="Cambria Math" panose="02040503050406030204" pitchFamily="18" charset="0"/>
                        </a:rPr>
                        <m:t>𝐻</m:t>
                      </m:r>
                      <m:r>
                        <a:rPr lang="en-GB" sz="900" b="0" i="1" smtClean="0">
                          <a:solidFill>
                            <a:schemeClr val="bg1"/>
                          </a:solidFill>
                          <a:latin typeface="Cambria Math" panose="02040503050406030204" pitchFamily="18" charset="0"/>
                          <a:ea typeface="Cambria Math" panose="02040503050406030204" pitchFamily="18" charset="0"/>
                        </a:rPr>
                        <m:t>=−</m:t>
                      </m:r>
                      <m:f>
                        <m:fPr>
                          <m:ctrlPr>
                            <a:rPr lang="en-GB" sz="900" b="0" i="1" smtClean="0">
                              <a:solidFill>
                                <a:schemeClr val="bg1"/>
                              </a:solidFill>
                              <a:latin typeface="Cambria Math" panose="02040503050406030204" pitchFamily="18" charset="0"/>
                              <a:ea typeface="Cambria Math" panose="02040503050406030204" pitchFamily="18" charset="0"/>
                            </a:rPr>
                          </m:ctrlPr>
                        </m:fPr>
                        <m:num>
                          <m:sSup>
                            <m:sSupPr>
                              <m:ctrlPr>
                                <a:rPr lang="en-GB" sz="900" b="0" i="1" smtClean="0">
                                  <a:solidFill>
                                    <a:schemeClr val="bg1"/>
                                  </a:solidFill>
                                  <a:latin typeface="Cambria Math" panose="02040503050406030204" pitchFamily="18" charset="0"/>
                                  <a:ea typeface="Cambria Math" panose="02040503050406030204" pitchFamily="18" charset="0"/>
                                </a:rPr>
                              </m:ctrlPr>
                            </m:sSupPr>
                            <m:e>
                              <m:r>
                                <a:rPr lang="en-GB" sz="900" b="0" i="1" smtClean="0">
                                  <a:solidFill>
                                    <a:schemeClr val="bg1"/>
                                  </a:solidFill>
                                  <a:latin typeface="Cambria Math" panose="02040503050406030204" pitchFamily="18" charset="0"/>
                                  <a:ea typeface="Cambria Math" panose="02040503050406030204" pitchFamily="18" charset="0"/>
                                </a:rPr>
                                <m:t>ℏ</m:t>
                              </m:r>
                            </m:e>
                            <m:sup>
                              <m:r>
                                <a:rPr lang="en-GB" sz="900" b="0" i="1" smtClean="0">
                                  <a:solidFill>
                                    <a:schemeClr val="bg1"/>
                                  </a:solidFill>
                                  <a:latin typeface="Cambria Math" panose="02040503050406030204" pitchFamily="18" charset="0"/>
                                  <a:ea typeface="Cambria Math" panose="02040503050406030204" pitchFamily="18" charset="0"/>
                                </a:rPr>
                                <m:t>2</m:t>
                              </m:r>
                            </m:sup>
                          </m:sSup>
                        </m:num>
                        <m:den>
                          <m:r>
                            <a:rPr lang="en-GB" sz="900" b="0" i="1" smtClean="0">
                              <a:solidFill>
                                <a:schemeClr val="bg1"/>
                              </a:solidFill>
                              <a:latin typeface="Cambria Math" panose="02040503050406030204" pitchFamily="18" charset="0"/>
                              <a:ea typeface="Cambria Math" panose="02040503050406030204" pitchFamily="18" charset="0"/>
                            </a:rPr>
                            <m:t>2</m:t>
                          </m:r>
                          <m:r>
                            <a:rPr lang="en-GB" sz="900" b="0" i="1" smtClean="0">
                              <a:solidFill>
                                <a:schemeClr val="bg1"/>
                              </a:solidFill>
                              <a:latin typeface="Cambria Math" panose="02040503050406030204" pitchFamily="18" charset="0"/>
                              <a:ea typeface="Cambria Math" panose="02040503050406030204" pitchFamily="18" charset="0"/>
                            </a:rPr>
                            <m:t>𝑚</m:t>
                          </m:r>
                        </m:den>
                      </m:f>
                      <m:d>
                        <m:dPr>
                          <m:ctrlPr>
                            <a:rPr lang="en-GB" sz="900" b="0" i="1" smtClean="0">
                              <a:solidFill>
                                <a:schemeClr val="bg1"/>
                              </a:solidFill>
                              <a:latin typeface="Cambria Math" panose="02040503050406030204" pitchFamily="18" charset="0"/>
                              <a:ea typeface="Cambria Math" panose="02040503050406030204" pitchFamily="18" charset="0"/>
                            </a:rPr>
                          </m:ctrlPr>
                        </m:dPr>
                        <m:e>
                          <m:sSubSup>
                            <m:sSubSupPr>
                              <m:ctrlPr>
                                <a:rPr lang="en-GB" sz="900" b="0" i="1" smtClean="0">
                                  <a:solidFill>
                                    <a:schemeClr val="bg1"/>
                                  </a:solidFill>
                                  <a:latin typeface="Cambria Math" panose="02040503050406030204" pitchFamily="18" charset="0"/>
                                  <a:ea typeface="Cambria Math" panose="02040503050406030204" pitchFamily="18" charset="0"/>
                                </a:rPr>
                              </m:ctrlPr>
                            </m:sSubSupPr>
                            <m:e>
                              <m:r>
                                <m:rPr>
                                  <m:sty m:val="p"/>
                                </m:rPr>
                                <a:rPr lang="en-GB" sz="900" b="0" i="1" smtClean="0">
                                  <a:solidFill>
                                    <a:schemeClr val="bg1"/>
                                  </a:solidFill>
                                  <a:latin typeface="Cambria Math" panose="02040503050406030204" pitchFamily="18" charset="0"/>
                                  <a:ea typeface="Cambria Math" panose="02040503050406030204" pitchFamily="18" charset="0"/>
                                </a:rPr>
                                <m:t>∇</m:t>
                              </m:r>
                            </m:e>
                            <m:sub>
                              <m:r>
                                <a:rPr lang="en-GB" sz="900" b="0" i="1" smtClean="0">
                                  <a:solidFill>
                                    <a:schemeClr val="bg1"/>
                                  </a:solidFill>
                                  <a:latin typeface="Cambria Math" panose="02040503050406030204" pitchFamily="18" charset="0"/>
                                  <a:ea typeface="Cambria Math" panose="02040503050406030204" pitchFamily="18" charset="0"/>
                                </a:rPr>
                                <m:t>1</m:t>
                              </m:r>
                            </m:sub>
                            <m:sup>
                              <m:r>
                                <a:rPr lang="en-GB" sz="900" b="0" i="1" smtClean="0">
                                  <a:solidFill>
                                    <a:schemeClr val="bg1"/>
                                  </a:solidFill>
                                  <a:latin typeface="Cambria Math" panose="02040503050406030204" pitchFamily="18" charset="0"/>
                                  <a:ea typeface="Cambria Math" panose="02040503050406030204" pitchFamily="18" charset="0"/>
                                </a:rPr>
                                <m:t>2</m:t>
                              </m:r>
                            </m:sup>
                          </m:sSubSup>
                          <m:r>
                            <a:rPr lang="en-GB" sz="900" b="0" i="1" smtClean="0">
                              <a:solidFill>
                                <a:schemeClr val="bg1"/>
                              </a:solidFill>
                              <a:latin typeface="Cambria Math" panose="02040503050406030204" pitchFamily="18" charset="0"/>
                              <a:ea typeface="Cambria Math" panose="02040503050406030204" pitchFamily="18" charset="0"/>
                            </a:rPr>
                            <m:t>+</m:t>
                          </m:r>
                          <m:sSubSup>
                            <m:sSubSupPr>
                              <m:ctrlPr>
                                <a:rPr lang="en-GB" sz="900" b="0" i="1" smtClean="0">
                                  <a:solidFill>
                                    <a:schemeClr val="bg1"/>
                                  </a:solidFill>
                                  <a:latin typeface="Cambria Math" panose="02040503050406030204" pitchFamily="18" charset="0"/>
                                  <a:ea typeface="Cambria Math" panose="02040503050406030204" pitchFamily="18" charset="0"/>
                                </a:rPr>
                              </m:ctrlPr>
                            </m:sSubSupPr>
                            <m:e>
                              <m:r>
                                <m:rPr>
                                  <m:sty m:val="p"/>
                                </m:rPr>
                                <a:rPr lang="en-GB" sz="900" b="0" i="1" smtClean="0">
                                  <a:solidFill>
                                    <a:schemeClr val="bg1"/>
                                  </a:solidFill>
                                  <a:latin typeface="Cambria Math" panose="02040503050406030204" pitchFamily="18" charset="0"/>
                                  <a:ea typeface="Cambria Math" panose="02040503050406030204" pitchFamily="18" charset="0"/>
                                </a:rPr>
                                <m:t>∇</m:t>
                              </m:r>
                            </m:e>
                            <m:sub>
                              <m:r>
                                <a:rPr lang="en-GB" sz="900" b="0" i="1" smtClean="0">
                                  <a:solidFill>
                                    <a:schemeClr val="bg1"/>
                                  </a:solidFill>
                                  <a:latin typeface="Cambria Math" panose="02040503050406030204" pitchFamily="18" charset="0"/>
                                  <a:ea typeface="Cambria Math" panose="02040503050406030204" pitchFamily="18" charset="0"/>
                                </a:rPr>
                                <m:t>2</m:t>
                              </m:r>
                            </m:sub>
                            <m:sup>
                              <m:r>
                                <a:rPr lang="en-GB" sz="900" b="0" i="1" smtClean="0">
                                  <a:solidFill>
                                    <a:schemeClr val="bg1"/>
                                  </a:solidFill>
                                  <a:latin typeface="Cambria Math" panose="02040503050406030204" pitchFamily="18" charset="0"/>
                                  <a:ea typeface="Cambria Math" panose="02040503050406030204" pitchFamily="18" charset="0"/>
                                </a:rPr>
                                <m:t>2</m:t>
                              </m:r>
                            </m:sup>
                          </m:sSubSup>
                        </m:e>
                      </m:d>
                      <m:r>
                        <a:rPr lang="en-GB" sz="900" b="0" i="1" smtClean="0">
                          <a:solidFill>
                            <a:schemeClr val="bg1"/>
                          </a:solidFill>
                          <a:latin typeface="Cambria Math" panose="02040503050406030204" pitchFamily="18" charset="0"/>
                          <a:ea typeface="Cambria Math" panose="02040503050406030204" pitchFamily="18" charset="0"/>
                        </a:rPr>
                        <m:t>−</m:t>
                      </m:r>
                      <m:f>
                        <m:fPr>
                          <m:ctrlPr>
                            <a:rPr lang="en-GB" sz="900" b="0" i="1" smtClean="0">
                              <a:solidFill>
                                <a:schemeClr val="bg1"/>
                              </a:solidFill>
                              <a:latin typeface="Cambria Math" panose="02040503050406030204" pitchFamily="18" charset="0"/>
                              <a:ea typeface="Cambria Math" panose="02040503050406030204" pitchFamily="18" charset="0"/>
                            </a:rPr>
                          </m:ctrlPr>
                        </m:fPr>
                        <m:num>
                          <m:r>
                            <a:rPr lang="en-GB" sz="900" b="0" i="1" smtClean="0">
                              <a:solidFill>
                                <a:schemeClr val="bg1"/>
                              </a:solidFill>
                              <a:latin typeface="Cambria Math" panose="02040503050406030204" pitchFamily="18" charset="0"/>
                              <a:ea typeface="Cambria Math" panose="02040503050406030204" pitchFamily="18" charset="0"/>
                            </a:rPr>
                            <m:t>𝑍</m:t>
                          </m:r>
                          <m:sSup>
                            <m:sSupPr>
                              <m:ctrlPr>
                                <a:rPr lang="en-GB" sz="900" b="0" i="1" smtClean="0">
                                  <a:solidFill>
                                    <a:schemeClr val="bg1"/>
                                  </a:solidFill>
                                  <a:latin typeface="Cambria Math" panose="02040503050406030204" pitchFamily="18" charset="0"/>
                                  <a:ea typeface="Cambria Math" panose="02040503050406030204" pitchFamily="18" charset="0"/>
                                </a:rPr>
                              </m:ctrlPr>
                            </m:sSupPr>
                            <m:e>
                              <m:r>
                                <a:rPr lang="en-GB" sz="900" b="0" i="1" smtClean="0">
                                  <a:solidFill>
                                    <a:schemeClr val="bg1"/>
                                  </a:solidFill>
                                  <a:latin typeface="Cambria Math" panose="02040503050406030204" pitchFamily="18" charset="0"/>
                                  <a:ea typeface="Cambria Math" panose="02040503050406030204" pitchFamily="18" charset="0"/>
                                </a:rPr>
                                <m:t>𝑒</m:t>
                              </m:r>
                            </m:e>
                            <m:sup>
                              <m:r>
                                <a:rPr lang="en-GB" sz="900" b="0" i="1" smtClean="0">
                                  <a:solidFill>
                                    <a:schemeClr val="bg1"/>
                                  </a:solidFill>
                                  <a:latin typeface="Cambria Math" panose="02040503050406030204" pitchFamily="18" charset="0"/>
                                  <a:ea typeface="Cambria Math" panose="02040503050406030204" pitchFamily="18" charset="0"/>
                                </a:rPr>
                                <m:t>2</m:t>
                              </m:r>
                            </m:sup>
                          </m:sSup>
                        </m:num>
                        <m:den>
                          <m:r>
                            <a:rPr lang="en-GB" sz="900" b="0" i="1" smtClean="0">
                              <a:solidFill>
                                <a:schemeClr val="bg1"/>
                              </a:solidFill>
                              <a:latin typeface="Cambria Math" panose="02040503050406030204" pitchFamily="18" charset="0"/>
                              <a:ea typeface="Cambria Math" panose="02040503050406030204" pitchFamily="18" charset="0"/>
                            </a:rPr>
                            <m:t>4</m:t>
                          </m:r>
                          <m:r>
                            <a:rPr lang="en-GB" sz="900" b="0" i="1" smtClean="0">
                              <a:solidFill>
                                <a:schemeClr val="bg1"/>
                              </a:solidFill>
                              <a:latin typeface="Cambria Math" panose="02040503050406030204" pitchFamily="18" charset="0"/>
                              <a:ea typeface="Cambria Math" panose="02040503050406030204" pitchFamily="18" charset="0"/>
                            </a:rPr>
                            <m:t>𝜋</m:t>
                          </m:r>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𝜀</m:t>
                              </m:r>
                            </m:e>
                            <m:sub>
                              <m:r>
                                <a:rPr lang="en-GB" sz="900" b="0" i="1" smtClean="0">
                                  <a:solidFill>
                                    <a:schemeClr val="bg1"/>
                                  </a:solidFill>
                                  <a:latin typeface="Cambria Math" panose="02040503050406030204" pitchFamily="18" charset="0"/>
                                  <a:ea typeface="Cambria Math" panose="02040503050406030204" pitchFamily="18" charset="0"/>
                                </a:rPr>
                                <m:t>0</m:t>
                              </m:r>
                            </m:sub>
                          </m:sSub>
                          <m:sSubSup>
                            <m:sSubSupPr>
                              <m:ctrlPr>
                                <a:rPr lang="en-GB" sz="900" b="0" i="1" smtClean="0">
                                  <a:solidFill>
                                    <a:schemeClr val="bg1"/>
                                  </a:solidFill>
                                  <a:latin typeface="Cambria Math" panose="02040503050406030204" pitchFamily="18" charset="0"/>
                                  <a:ea typeface="Cambria Math" panose="02040503050406030204" pitchFamily="18" charset="0"/>
                                </a:rPr>
                              </m:ctrlPr>
                            </m:sSubSupPr>
                            <m:e>
                              <m:r>
                                <a:rPr lang="en-GB" sz="900" b="0" i="1" smtClean="0">
                                  <a:solidFill>
                                    <a:schemeClr val="bg1"/>
                                  </a:solidFill>
                                  <a:latin typeface="Cambria Math" panose="02040503050406030204" pitchFamily="18" charset="0"/>
                                  <a:ea typeface="Cambria Math" panose="02040503050406030204" pitchFamily="18" charset="0"/>
                                </a:rPr>
                                <m:t>𝑟</m:t>
                              </m:r>
                            </m:e>
                            <m:sub>
                              <m:r>
                                <a:rPr lang="en-GB" sz="900" b="0" i="1" smtClean="0">
                                  <a:solidFill>
                                    <a:schemeClr val="bg1"/>
                                  </a:solidFill>
                                  <a:latin typeface="Cambria Math" panose="02040503050406030204" pitchFamily="18" charset="0"/>
                                  <a:ea typeface="Cambria Math" panose="02040503050406030204" pitchFamily="18" charset="0"/>
                                </a:rPr>
                                <m:t>1</m:t>
                              </m:r>
                            </m:sub>
                            <m:sup>
                              <m:r>
                                <a:rPr lang="en-GB" sz="900" b="0" i="1" smtClean="0">
                                  <a:solidFill>
                                    <a:schemeClr val="bg1"/>
                                  </a:solidFill>
                                  <a:latin typeface="Cambria Math" panose="02040503050406030204" pitchFamily="18" charset="0"/>
                                  <a:ea typeface="Cambria Math" panose="02040503050406030204" pitchFamily="18" charset="0"/>
                                </a:rPr>
                                <m:t>2</m:t>
                              </m:r>
                            </m:sup>
                          </m:sSubSup>
                        </m:den>
                      </m:f>
                      <m:r>
                        <a:rPr lang="en-GB" sz="900" b="0" i="1" smtClean="0">
                          <a:solidFill>
                            <a:schemeClr val="bg1"/>
                          </a:solidFill>
                          <a:latin typeface="Cambria Math" panose="02040503050406030204" pitchFamily="18" charset="0"/>
                          <a:ea typeface="Cambria Math" panose="02040503050406030204" pitchFamily="18" charset="0"/>
                        </a:rPr>
                        <m:t>−</m:t>
                      </m:r>
                      <m:f>
                        <m:fPr>
                          <m:ctrlPr>
                            <a:rPr lang="en-GB" sz="900" i="1">
                              <a:solidFill>
                                <a:schemeClr val="bg1"/>
                              </a:solidFill>
                              <a:latin typeface="Cambria Math" panose="02040503050406030204" pitchFamily="18" charset="0"/>
                              <a:ea typeface="Cambria Math" panose="02040503050406030204" pitchFamily="18" charset="0"/>
                            </a:rPr>
                          </m:ctrlPr>
                        </m:fPr>
                        <m:num>
                          <m:r>
                            <a:rPr lang="en-GB" sz="900" i="1">
                              <a:solidFill>
                                <a:schemeClr val="bg1"/>
                              </a:solidFill>
                              <a:latin typeface="Cambria Math" panose="02040503050406030204" pitchFamily="18" charset="0"/>
                              <a:ea typeface="Cambria Math" panose="02040503050406030204" pitchFamily="18" charset="0"/>
                            </a:rPr>
                            <m:t>𝑍</m:t>
                          </m:r>
                          <m:sSup>
                            <m:sSupPr>
                              <m:ctrlPr>
                                <a:rPr lang="en-GB" sz="900" i="1">
                                  <a:solidFill>
                                    <a:schemeClr val="bg1"/>
                                  </a:solidFill>
                                  <a:latin typeface="Cambria Math" panose="02040503050406030204" pitchFamily="18" charset="0"/>
                                  <a:ea typeface="Cambria Math" panose="02040503050406030204" pitchFamily="18" charset="0"/>
                                </a:rPr>
                              </m:ctrlPr>
                            </m:sSupPr>
                            <m:e>
                              <m:r>
                                <a:rPr lang="en-GB" sz="900" i="1">
                                  <a:solidFill>
                                    <a:schemeClr val="bg1"/>
                                  </a:solidFill>
                                  <a:latin typeface="Cambria Math" panose="02040503050406030204" pitchFamily="18" charset="0"/>
                                  <a:ea typeface="Cambria Math" panose="02040503050406030204" pitchFamily="18" charset="0"/>
                                </a:rPr>
                                <m:t>𝑒</m:t>
                              </m:r>
                            </m:e>
                            <m:sup>
                              <m:r>
                                <a:rPr lang="en-GB" sz="900" i="1">
                                  <a:solidFill>
                                    <a:schemeClr val="bg1"/>
                                  </a:solidFill>
                                  <a:latin typeface="Cambria Math" panose="02040503050406030204" pitchFamily="18" charset="0"/>
                                  <a:ea typeface="Cambria Math" panose="02040503050406030204" pitchFamily="18" charset="0"/>
                                </a:rPr>
                                <m:t>2</m:t>
                              </m:r>
                            </m:sup>
                          </m:sSup>
                        </m:num>
                        <m:den>
                          <m:r>
                            <a:rPr lang="en-GB" sz="900" i="1">
                              <a:solidFill>
                                <a:schemeClr val="bg1"/>
                              </a:solidFill>
                              <a:latin typeface="Cambria Math" panose="02040503050406030204" pitchFamily="18" charset="0"/>
                              <a:ea typeface="Cambria Math" panose="02040503050406030204" pitchFamily="18" charset="0"/>
                            </a:rPr>
                            <m:t>4</m:t>
                          </m:r>
                          <m:r>
                            <a:rPr lang="en-GB" sz="900" i="1">
                              <a:solidFill>
                                <a:schemeClr val="bg1"/>
                              </a:solidFill>
                              <a:latin typeface="Cambria Math" panose="02040503050406030204" pitchFamily="18" charset="0"/>
                              <a:ea typeface="Cambria Math" panose="02040503050406030204" pitchFamily="18" charset="0"/>
                            </a:rPr>
                            <m:t>𝜋</m:t>
                          </m:r>
                          <m:sSub>
                            <m:sSubPr>
                              <m:ctrlPr>
                                <a:rPr lang="en-GB" sz="900" i="1">
                                  <a:solidFill>
                                    <a:schemeClr val="bg1"/>
                                  </a:solidFill>
                                  <a:latin typeface="Cambria Math" panose="02040503050406030204" pitchFamily="18" charset="0"/>
                                  <a:ea typeface="Cambria Math" panose="02040503050406030204" pitchFamily="18" charset="0"/>
                                </a:rPr>
                              </m:ctrlPr>
                            </m:sSubPr>
                            <m:e>
                              <m:r>
                                <a:rPr lang="en-GB" sz="900" i="1">
                                  <a:solidFill>
                                    <a:schemeClr val="bg1"/>
                                  </a:solidFill>
                                  <a:latin typeface="Cambria Math" panose="02040503050406030204" pitchFamily="18" charset="0"/>
                                  <a:ea typeface="Cambria Math" panose="02040503050406030204" pitchFamily="18" charset="0"/>
                                </a:rPr>
                                <m:t>𝜀</m:t>
                              </m:r>
                            </m:e>
                            <m:sub>
                              <m:r>
                                <a:rPr lang="en-GB" sz="900" i="1">
                                  <a:solidFill>
                                    <a:schemeClr val="bg1"/>
                                  </a:solidFill>
                                  <a:latin typeface="Cambria Math" panose="02040503050406030204" pitchFamily="18" charset="0"/>
                                  <a:ea typeface="Cambria Math" panose="02040503050406030204" pitchFamily="18" charset="0"/>
                                </a:rPr>
                                <m:t>0</m:t>
                              </m:r>
                            </m:sub>
                          </m:sSub>
                          <m:sSubSup>
                            <m:sSubSupPr>
                              <m:ctrlPr>
                                <a:rPr lang="en-GB" sz="900" i="1">
                                  <a:solidFill>
                                    <a:schemeClr val="bg1"/>
                                  </a:solidFill>
                                  <a:latin typeface="Cambria Math" panose="02040503050406030204" pitchFamily="18" charset="0"/>
                                  <a:ea typeface="Cambria Math" panose="02040503050406030204" pitchFamily="18" charset="0"/>
                                </a:rPr>
                              </m:ctrlPr>
                            </m:sSubSupPr>
                            <m:e>
                              <m:r>
                                <a:rPr lang="en-GB" sz="900" i="1">
                                  <a:solidFill>
                                    <a:schemeClr val="bg1"/>
                                  </a:solidFill>
                                  <a:latin typeface="Cambria Math" panose="02040503050406030204" pitchFamily="18" charset="0"/>
                                  <a:ea typeface="Cambria Math" panose="02040503050406030204" pitchFamily="18" charset="0"/>
                                </a:rPr>
                                <m:t>𝑟</m:t>
                              </m:r>
                            </m:e>
                            <m:sub>
                              <m:r>
                                <a:rPr lang="en-GB" sz="900" b="0" i="1" smtClean="0">
                                  <a:solidFill>
                                    <a:schemeClr val="bg1"/>
                                  </a:solidFill>
                                  <a:latin typeface="Cambria Math" panose="02040503050406030204" pitchFamily="18" charset="0"/>
                                  <a:ea typeface="Cambria Math" panose="02040503050406030204" pitchFamily="18" charset="0"/>
                                </a:rPr>
                                <m:t>2</m:t>
                              </m:r>
                            </m:sub>
                            <m:sup>
                              <m:r>
                                <a:rPr lang="en-GB" sz="900" i="1">
                                  <a:solidFill>
                                    <a:schemeClr val="bg1"/>
                                  </a:solidFill>
                                  <a:latin typeface="Cambria Math" panose="02040503050406030204" pitchFamily="18" charset="0"/>
                                  <a:ea typeface="Cambria Math" panose="02040503050406030204" pitchFamily="18" charset="0"/>
                                </a:rPr>
                                <m:t>2</m:t>
                              </m:r>
                            </m:sup>
                          </m:sSubSup>
                        </m:den>
                      </m:f>
                      <m:r>
                        <a:rPr lang="en-GB" sz="900" b="0" i="1" smtClean="0">
                          <a:solidFill>
                            <a:schemeClr val="bg1"/>
                          </a:solidFill>
                          <a:latin typeface="Cambria Math" panose="02040503050406030204" pitchFamily="18" charset="0"/>
                          <a:ea typeface="Cambria Math" panose="02040503050406030204" pitchFamily="18" charset="0"/>
                        </a:rPr>
                        <m:t>+</m:t>
                      </m:r>
                      <m:f>
                        <m:fPr>
                          <m:ctrlPr>
                            <a:rPr lang="en-GB" sz="900" b="0" i="1" smtClean="0">
                              <a:solidFill>
                                <a:schemeClr val="bg1"/>
                              </a:solidFill>
                              <a:latin typeface="Cambria Math" panose="02040503050406030204" pitchFamily="18" charset="0"/>
                              <a:ea typeface="Cambria Math" panose="02040503050406030204" pitchFamily="18" charset="0"/>
                            </a:rPr>
                          </m:ctrlPr>
                        </m:fPr>
                        <m:num>
                          <m:sSup>
                            <m:sSupPr>
                              <m:ctrlPr>
                                <a:rPr lang="en-GB" sz="900" b="0" i="1" smtClean="0">
                                  <a:solidFill>
                                    <a:schemeClr val="bg1"/>
                                  </a:solidFill>
                                  <a:latin typeface="Cambria Math" panose="02040503050406030204" pitchFamily="18" charset="0"/>
                                  <a:ea typeface="Cambria Math" panose="02040503050406030204" pitchFamily="18" charset="0"/>
                                </a:rPr>
                              </m:ctrlPr>
                            </m:sSupPr>
                            <m:e>
                              <m:r>
                                <a:rPr lang="en-GB" sz="900" b="0" i="1" smtClean="0">
                                  <a:solidFill>
                                    <a:schemeClr val="bg1"/>
                                  </a:solidFill>
                                  <a:latin typeface="Cambria Math" panose="02040503050406030204" pitchFamily="18" charset="0"/>
                                  <a:ea typeface="Cambria Math" panose="02040503050406030204" pitchFamily="18" charset="0"/>
                                </a:rPr>
                                <m:t>𝑒</m:t>
                              </m:r>
                            </m:e>
                            <m:sup>
                              <m:r>
                                <a:rPr lang="en-GB" sz="900" b="0" i="1" smtClean="0">
                                  <a:solidFill>
                                    <a:schemeClr val="bg1"/>
                                  </a:solidFill>
                                  <a:latin typeface="Cambria Math" panose="02040503050406030204" pitchFamily="18" charset="0"/>
                                  <a:ea typeface="Cambria Math" panose="02040503050406030204" pitchFamily="18" charset="0"/>
                                </a:rPr>
                                <m:t>2</m:t>
                              </m:r>
                            </m:sup>
                          </m:sSup>
                        </m:num>
                        <m:den>
                          <m:r>
                            <a:rPr lang="en-GB" sz="900" b="0" i="1" smtClean="0">
                              <a:solidFill>
                                <a:schemeClr val="bg1"/>
                              </a:solidFill>
                              <a:latin typeface="Cambria Math" panose="02040503050406030204" pitchFamily="18" charset="0"/>
                              <a:ea typeface="Cambria Math" panose="02040503050406030204" pitchFamily="18" charset="0"/>
                            </a:rPr>
                            <m:t>4</m:t>
                          </m:r>
                          <m:r>
                            <a:rPr lang="en-GB" sz="900" b="0" i="1" smtClean="0">
                              <a:solidFill>
                                <a:schemeClr val="bg1"/>
                              </a:solidFill>
                              <a:latin typeface="Cambria Math" panose="02040503050406030204" pitchFamily="18" charset="0"/>
                              <a:ea typeface="Cambria Math" panose="02040503050406030204" pitchFamily="18" charset="0"/>
                            </a:rPr>
                            <m:t>𝜋</m:t>
                          </m:r>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𝜀</m:t>
                              </m:r>
                            </m:e>
                            <m:sub>
                              <m:r>
                                <a:rPr lang="en-GB" sz="900" b="0" i="1" smtClean="0">
                                  <a:solidFill>
                                    <a:schemeClr val="bg1"/>
                                  </a:solidFill>
                                  <a:latin typeface="Cambria Math" panose="02040503050406030204" pitchFamily="18" charset="0"/>
                                  <a:ea typeface="Cambria Math" panose="02040503050406030204" pitchFamily="18" charset="0"/>
                                </a:rPr>
                                <m:t>0</m:t>
                              </m:r>
                            </m:sub>
                          </m:sSub>
                          <m:sSubSup>
                            <m:sSubSupPr>
                              <m:ctrlPr>
                                <a:rPr lang="en-GB" sz="900" b="0" i="1" smtClean="0">
                                  <a:solidFill>
                                    <a:schemeClr val="bg1"/>
                                  </a:solidFill>
                                  <a:latin typeface="Cambria Math" panose="02040503050406030204" pitchFamily="18" charset="0"/>
                                  <a:ea typeface="Cambria Math" panose="02040503050406030204" pitchFamily="18" charset="0"/>
                                </a:rPr>
                              </m:ctrlPr>
                            </m:sSubSupPr>
                            <m:e>
                              <m:r>
                                <a:rPr lang="en-GB" sz="900" b="0" i="1" smtClean="0">
                                  <a:solidFill>
                                    <a:schemeClr val="bg1"/>
                                  </a:solidFill>
                                  <a:latin typeface="Cambria Math" panose="02040503050406030204" pitchFamily="18" charset="0"/>
                                  <a:ea typeface="Cambria Math" panose="02040503050406030204" pitchFamily="18" charset="0"/>
                                </a:rPr>
                                <m:t>𝑟</m:t>
                              </m:r>
                            </m:e>
                            <m:sub>
                              <m:r>
                                <a:rPr lang="en-GB" sz="900" b="0" i="1" smtClean="0">
                                  <a:solidFill>
                                    <a:schemeClr val="bg1"/>
                                  </a:solidFill>
                                  <a:latin typeface="Cambria Math" panose="02040503050406030204" pitchFamily="18" charset="0"/>
                                  <a:ea typeface="Cambria Math" panose="02040503050406030204" pitchFamily="18" charset="0"/>
                                </a:rPr>
                                <m:t>12</m:t>
                              </m:r>
                            </m:sub>
                            <m:sup>
                              <m:r>
                                <a:rPr lang="en-GB" sz="900" b="0" i="1" smtClean="0">
                                  <a:solidFill>
                                    <a:schemeClr val="bg1"/>
                                  </a:solidFill>
                                  <a:latin typeface="Cambria Math" panose="02040503050406030204" pitchFamily="18" charset="0"/>
                                  <a:ea typeface="Cambria Math" panose="02040503050406030204" pitchFamily="18" charset="0"/>
                                </a:rPr>
                                <m:t>2</m:t>
                              </m:r>
                            </m:sup>
                          </m:sSubSup>
                        </m:den>
                      </m:f>
                      <m:r>
                        <a:rPr lang="en-GB" sz="900" b="0" i="1" smtClean="0">
                          <a:solidFill>
                            <a:schemeClr val="bg1"/>
                          </a:solidFill>
                          <a:latin typeface="Cambria Math" panose="02040503050406030204" pitchFamily="18" charset="0"/>
                          <a:ea typeface="Cambria Math" panose="02040503050406030204" pitchFamily="18" charset="0"/>
                        </a:rPr>
                        <m:t> (1)</m:t>
                      </m:r>
                    </m:oMath>
                  </m:oMathPara>
                </a14:m>
                <a:endParaRPr lang="en-GB" sz="900" dirty="0">
                  <a:solidFill>
                    <a:schemeClr val="bg1"/>
                  </a:solidFill>
                  <a:ea typeface="Cambria Math" panose="02040503050406030204" pitchFamily="18" charset="0"/>
                </a:endParaRPr>
              </a:p>
              <a:p>
                <a:endParaRPr lang="en-GB" sz="900" b="1" dirty="0">
                  <a:solidFill>
                    <a:schemeClr val="bg1"/>
                  </a:solidFill>
                  <a:ea typeface="Cambria Math" panose="02040503050406030204" pitchFamily="18" charset="0"/>
                </a:endParaRPr>
              </a:p>
              <a:p>
                <a:r>
                  <a:rPr lang="en-GB" sz="900" b="1" dirty="0">
                    <a:solidFill>
                      <a:schemeClr val="bg1"/>
                    </a:solidFill>
                    <a:ea typeface="Cambria Math" panose="02040503050406030204" pitchFamily="18" charset="0"/>
                  </a:rPr>
                  <a:t>The Variational Method </a:t>
                </a:r>
                <a:r>
                  <a:rPr lang="en-GB" sz="900" dirty="0">
                    <a:solidFill>
                      <a:schemeClr val="bg1"/>
                    </a:solidFill>
                    <a:ea typeface="Cambria Math" panose="02040503050406030204" pitchFamily="18" charset="0"/>
                  </a:rPr>
                  <a:t>approximates the eigenfunctions of </a:t>
                </a:r>
                <a:r>
                  <a:rPr lang="en-GB" sz="900" b="1" dirty="0">
                    <a:solidFill>
                      <a:schemeClr val="bg1"/>
                    </a:solidFill>
                    <a:ea typeface="Cambria Math" panose="02040503050406030204" pitchFamily="18" charset="0"/>
                  </a:rPr>
                  <a:t>Eq. (1)</a:t>
                </a:r>
                <a:r>
                  <a:rPr lang="en-GB" sz="900" dirty="0">
                    <a:solidFill>
                      <a:schemeClr val="bg1"/>
                    </a:solidFill>
                    <a:ea typeface="Cambria Math" panose="02040503050406030204" pitchFamily="18" charset="0"/>
                  </a:rPr>
                  <a:t>, </a:t>
                </a:r>
                <a14:m>
                  <m:oMath xmlns:m="http://schemas.openxmlformats.org/officeDocument/2006/math">
                    <m:d>
                      <m:dPr>
                        <m:begChr m:val=""/>
                        <m:endChr m:val="⟩"/>
                        <m:ctrlPr>
                          <a:rPr lang="en-GB" sz="900" i="1" smtClean="0">
                            <a:solidFill>
                              <a:schemeClr val="bg1"/>
                            </a:solidFill>
                            <a:latin typeface="Cambria Math" panose="02040503050406030204" pitchFamily="18" charset="0"/>
                            <a:ea typeface="Cambria Math" panose="02040503050406030204" pitchFamily="18" charset="0"/>
                          </a:rPr>
                        </m:ctrlPr>
                      </m:dPr>
                      <m:e>
                        <m:sSub>
                          <m:sSubPr>
                            <m:ctrlPr>
                              <a:rPr lang="en-GB" sz="900" i="1">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m:t>
                            </m:r>
                            <m:r>
                              <m:rPr>
                                <m:sty m:val="p"/>
                              </m:rPr>
                              <a:rPr lang="el-GR" sz="900" i="1">
                                <a:solidFill>
                                  <a:schemeClr val="bg1"/>
                                </a:solidFill>
                                <a:latin typeface="Cambria Math" panose="02040503050406030204" pitchFamily="18" charset="0"/>
                                <a:ea typeface="Cambria Math" panose="02040503050406030204" pitchFamily="18" charset="0"/>
                              </a:rPr>
                              <m:t>Φ</m:t>
                            </m:r>
                          </m:e>
                          <m:sub>
                            <m:r>
                              <a:rPr lang="en-GB" sz="900" b="0" i="1" smtClean="0">
                                <a:solidFill>
                                  <a:schemeClr val="bg1"/>
                                </a:solidFill>
                                <a:latin typeface="Cambria Math" panose="02040503050406030204" pitchFamily="18" charset="0"/>
                                <a:ea typeface="Cambria Math" panose="02040503050406030204" pitchFamily="18" charset="0"/>
                              </a:rPr>
                              <m:t>𝑖</m:t>
                            </m:r>
                          </m:sub>
                        </m:sSub>
                      </m:e>
                    </m:d>
                    <m:r>
                      <a:rPr lang="en-GB" sz="900" b="0" i="1" smtClean="0">
                        <a:solidFill>
                          <a:schemeClr val="bg1"/>
                        </a:solidFill>
                        <a:latin typeface="Cambria Math" panose="02040503050406030204" pitchFamily="18" charset="0"/>
                        <a:ea typeface="Cambria Math" panose="02040503050406030204" pitchFamily="18" charset="0"/>
                      </a:rPr>
                      <m:t> </m:t>
                    </m:r>
                  </m:oMath>
                </a14:m>
                <a:r>
                  <a:rPr lang="en-GB" sz="900" dirty="0">
                    <a:solidFill>
                      <a:schemeClr val="bg1"/>
                    </a:solidFill>
                    <a:ea typeface="Cambria Math" panose="02040503050406030204" pitchFamily="18" charset="0"/>
                  </a:rPr>
                  <a:t>as a sum of trial states </a:t>
                </a:r>
                <a14:m>
                  <m:oMath xmlns:m="http://schemas.openxmlformats.org/officeDocument/2006/math">
                    <m:r>
                      <a:rPr lang="en-GB" sz="900" b="0" i="0" smtClean="0">
                        <a:solidFill>
                          <a:schemeClr val="bg1"/>
                        </a:solidFill>
                        <a:latin typeface="Cambria Math" panose="02040503050406030204" pitchFamily="18" charset="0"/>
                        <a:ea typeface="Cambria Math" panose="02040503050406030204" pitchFamily="18" charset="0"/>
                      </a:rPr>
                      <m:t>{|</m:t>
                    </m:r>
                    <m:d>
                      <m:dPr>
                        <m:begChr m:val=""/>
                        <m:endChr m:val="⟩"/>
                        <m:ctrlPr>
                          <a:rPr lang="en-GB" sz="900" b="0" i="1" smtClean="0">
                            <a:solidFill>
                              <a:schemeClr val="bg1"/>
                            </a:solidFill>
                            <a:latin typeface="Cambria Math" panose="02040503050406030204" pitchFamily="18" charset="0"/>
                            <a:ea typeface="Cambria Math" panose="02040503050406030204" pitchFamily="18" charset="0"/>
                          </a:rPr>
                        </m:ctrlPr>
                      </m:dPr>
                      <m:e>
                        <m:sSub>
                          <m:sSubPr>
                            <m:ctrlPr>
                              <a:rPr lang="en-GB" sz="900" i="1">
                                <a:solidFill>
                                  <a:schemeClr val="bg1"/>
                                </a:solidFill>
                                <a:latin typeface="Cambria Math" panose="02040503050406030204" pitchFamily="18" charset="0"/>
                                <a:ea typeface="Cambria Math" panose="02040503050406030204" pitchFamily="18" charset="0"/>
                              </a:rPr>
                            </m:ctrlPr>
                          </m:sSubPr>
                          <m:e>
                            <m:r>
                              <m:rPr>
                                <m:sty m:val="p"/>
                              </m:rPr>
                              <a:rPr lang="el-GR" sz="900" i="1">
                                <a:solidFill>
                                  <a:schemeClr val="bg1"/>
                                </a:solidFill>
                                <a:latin typeface="Cambria Math" panose="02040503050406030204" pitchFamily="18" charset="0"/>
                                <a:ea typeface="Cambria Math" panose="02040503050406030204" pitchFamily="18" charset="0"/>
                              </a:rPr>
                              <m:t>Ψ</m:t>
                            </m:r>
                          </m:e>
                          <m:sub>
                            <m:r>
                              <a:rPr lang="en-GB" sz="900" i="1">
                                <a:solidFill>
                                  <a:schemeClr val="bg1"/>
                                </a:solidFill>
                                <a:latin typeface="Cambria Math" panose="02040503050406030204" pitchFamily="18" charset="0"/>
                                <a:ea typeface="Cambria Math" panose="02040503050406030204" pitchFamily="18" charset="0"/>
                              </a:rPr>
                              <m:t>𝑛</m:t>
                            </m:r>
                          </m:sub>
                        </m:sSub>
                      </m:e>
                    </m:d>
                    <m:r>
                      <a:rPr lang="en-GB" sz="900" b="0" i="1" smtClean="0">
                        <a:solidFill>
                          <a:schemeClr val="bg1"/>
                        </a:solidFill>
                        <a:latin typeface="Cambria Math" panose="02040503050406030204" pitchFamily="18" charset="0"/>
                        <a:ea typeface="Cambria Math" panose="02040503050406030204" pitchFamily="18" charset="0"/>
                      </a:rPr>
                      <m:t>}</m:t>
                    </m:r>
                  </m:oMath>
                </a14:m>
                <a:r>
                  <a:rPr lang="en-GB" sz="900" dirty="0">
                    <a:solidFill>
                      <a:schemeClr val="bg1"/>
                    </a:solidFill>
                    <a:ea typeface="Cambria Math" panose="02040503050406030204" pitchFamily="18" charset="0"/>
                  </a:rPr>
                  <a:t>, with the result being exact for an infinite set of states. For a finite set however, it can be shown that for the ground state:</a:t>
                </a:r>
              </a:p>
              <a:p>
                <a:endParaRPr lang="en-GB" sz="900" dirty="0">
                  <a:solidFill>
                    <a:schemeClr val="bg1"/>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𝐸</m:t>
                          </m:r>
                        </m:e>
                        <m:sub>
                          <m:r>
                            <a:rPr lang="en-GB" sz="900" b="0" i="1" smtClean="0">
                              <a:solidFill>
                                <a:schemeClr val="bg1"/>
                              </a:solidFill>
                              <a:latin typeface="Cambria Math" panose="02040503050406030204" pitchFamily="18" charset="0"/>
                              <a:ea typeface="Cambria Math" panose="02040503050406030204" pitchFamily="18" charset="0"/>
                            </a:rPr>
                            <m:t>𝑎𝑝𝑝𝑟𝑜𝑥</m:t>
                          </m:r>
                        </m:sub>
                      </m:sSub>
                      <m:r>
                        <a:rPr lang="en-GB" sz="900" b="0" i="1" smtClean="0">
                          <a:solidFill>
                            <a:schemeClr val="bg1"/>
                          </a:solidFill>
                          <a:latin typeface="Cambria Math" panose="02040503050406030204" pitchFamily="18" charset="0"/>
                          <a:ea typeface="Cambria Math" panose="02040503050406030204" pitchFamily="18" charset="0"/>
                        </a:rPr>
                        <m:t>=</m:t>
                      </m:r>
                      <m:d>
                        <m:dPr>
                          <m:begChr m:val="⟨"/>
                          <m:endChr m:val="⟩"/>
                          <m:ctrlPr>
                            <a:rPr lang="en-GB" sz="900" i="1" smtClean="0">
                              <a:solidFill>
                                <a:schemeClr val="bg1"/>
                              </a:solidFill>
                              <a:latin typeface="Cambria Math" panose="02040503050406030204" pitchFamily="18" charset="0"/>
                              <a:ea typeface="Cambria Math" panose="02040503050406030204" pitchFamily="18" charset="0"/>
                            </a:rPr>
                          </m:ctrlPr>
                        </m:dPr>
                        <m:e>
                          <m:sSub>
                            <m:sSubPr>
                              <m:ctrlPr>
                                <a:rPr lang="en-GB" sz="900" b="0" i="1" smtClean="0">
                                  <a:solidFill>
                                    <a:schemeClr val="bg1"/>
                                  </a:solidFill>
                                  <a:latin typeface="Cambria Math" panose="02040503050406030204" pitchFamily="18" charset="0"/>
                                  <a:ea typeface="Cambria Math" panose="02040503050406030204" pitchFamily="18" charset="0"/>
                                </a:rPr>
                              </m:ctrlPr>
                            </m:sSubPr>
                            <m:e>
                              <m:r>
                                <m:rPr>
                                  <m:sty m:val="p"/>
                                </m:rPr>
                                <a:rPr lang="el-GR" sz="900" i="1" smtClean="0">
                                  <a:solidFill>
                                    <a:schemeClr val="bg1"/>
                                  </a:solidFill>
                                  <a:latin typeface="Cambria Math" panose="02040503050406030204" pitchFamily="18" charset="0"/>
                                  <a:ea typeface="Cambria Math" panose="02040503050406030204" pitchFamily="18" charset="0"/>
                                </a:rPr>
                                <m:t>Ψ</m:t>
                              </m:r>
                            </m:e>
                            <m:sub>
                              <m:r>
                                <a:rPr lang="en-GB" sz="900" b="0" i="1" smtClean="0">
                                  <a:solidFill>
                                    <a:schemeClr val="bg1"/>
                                  </a:solidFill>
                                  <a:latin typeface="Cambria Math" panose="02040503050406030204" pitchFamily="18" charset="0"/>
                                  <a:ea typeface="Cambria Math" panose="02040503050406030204" pitchFamily="18" charset="0"/>
                                </a:rPr>
                                <m:t>𝑛</m:t>
                              </m:r>
                            </m:sub>
                          </m:sSub>
                        </m:e>
                        <m:e>
                          <m:r>
                            <a:rPr lang="en-GB" sz="900" b="0" i="1" smtClean="0">
                              <a:solidFill>
                                <a:schemeClr val="bg1"/>
                              </a:solidFill>
                              <a:latin typeface="Cambria Math" panose="02040503050406030204" pitchFamily="18" charset="0"/>
                              <a:ea typeface="Cambria Math" panose="02040503050406030204" pitchFamily="18" charset="0"/>
                            </a:rPr>
                            <m:t>𝐻</m:t>
                          </m:r>
                        </m:e>
                        <m:e>
                          <m:sSub>
                            <m:sSubPr>
                              <m:ctrlPr>
                                <a:rPr lang="en-GB" sz="900" b="0" i="1" smtClean="0">
                                  <a:solidFill>
                                    <a:schemeClr val="bg1"/>
                                  </a:solidFill>
                                  <a:latin typeface="Cambria Math" panose="02040503050406030204" pitchFamily="18" charset="0"/>
                                  <a:ea typeface="Cambria Math" panose="02040503050406030204" pitchFamily="18" charset="0"/>
                                </a:rPr>
                              </m:ctrlPr>
                            </m:sSubPr>
                            <m:e>
                              <m:r>
                                <m:rPr>
                                  <m:sty m:val="p"/>
                                </m:rPr>
                                <a:rPr lang="el-GR" sz="900" i="1">
                                  <a:solidFill>
                                    <a:schemeClr val="bg1"/>
                                  </a:solidFill>
                                  <a:latin typeface="Cambria Math" panose="02040503050406030204" pitchFamily="18" charset="0"/>
                                  <a:ea typeface="Cambria Math" panose="02040503050406030204" pitchFamily="18" charset="0"/>
                                </a:rPr>
                                <m:t>Φ</m:t>
                              </m:r>
                            </m:e>
                            <m:sub>
                              <m:r>
                                <a:rPr lang="en-GB" sz="900" b="0" i="1" smtClean="0">
                                  <a:solidFill>
                                    <a:schemeClr val="bg1"/>
                                  </a:solidFill>
                                  <a:latin typeface="Cambria Math" panose="02040503050406030204" pitchFamily="18" charset="0"/>
                                  <a:ea typeface="Cambria Math" panose="02040503050406030204" pitchFamily="18" charset="0"/>
                                </a:rPr>
                                <m:t>0</m:t>
                              </m:r>
                            </m:sub>
                          </m:sSub>
                        </m:e>
                      </m:d>
                      <m:r>
                        <a:rPr lang="en-GB" sz="900" i="1" smtClean="0">
                          <a:solidFill>
                            <a:schemeClr val="bg1"/>
                          </a:solidFill>
                          <a:latin typeface="Cambria Math" panose="02040503050406030204" pitchFamily="18" charset="0"/>
                          <a:ea typeface="Cambria Math" panose="02040503050406030204" pitchFamily="18" charset="0"/>
                        </a:rPr>
                        <m:t>≥</m:t>
                      </m:r>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𝐸</m:t>
                          </m:r>
                        </m:e>
                        <m:sub>
                          <m:r>
                            <a:rPr lang="en-GB" sz="900" b="0" i="1" smtClean="0">
                              <a:solidFill>
                                <a:schemeClr val="bg1"/>
                              </a:solidFill>
                              <a:latin typeface="Cambria Math" panose="02040503050406030204" pitchFamily="18" charset="0"/>
                              <a:ea typeface="Cambria Math" panose="02040503050406030204" pitchFamily="18" charset="0"/>
                            </a:rPr>
                            <m:t>0</m:t>
                          </m:r>
                        </m:sub>
                      </m:sSub>
                      <m:r>
                        <a:rPr lang="en-GB" sz="900" b="0" i="1" smtClean="0">
                          <a:solidFill>
                            <a:schemeClr val="bg1"/>
                          </a:solidFill>
                          <a:latin typeface="Cambria Math" panose="02040503050406030204" pitchFamily="18" charset="0"/>
                          <a:ea typeface="Cambria Math" panose="02040503050406030204" pitchFamily="18" charset="0"/>
                        </a:rPr>
                        <m:t> </m:t>
                      </m:r>
                      <m:d>
                        <m:dPr>
                          <m:ctrlPr>
                            <a:rPr lang="en-GB" sz="900" b="0" i="1" smtClean="0">
                              <a:solidFill>
                                <a:schemeClr val="bg1"/>
                              </a:solidFill>
                              <a:latin typeface="Cambria Math" panose="02040503050406030204" pitchFamily="18" charset="0"/>
                              <a:ea typeface="Cambria Math" panose="02040503050406030204" pitchFamily="18" charset="0"/>
                            </a:rPr>
                          </m:ctrlPr>
                        </m:dPr>
                        <m:e>
                          <m:r>
                            <a:rPr lang="en-GB" sz="900" b="0" i="1" smtClean="0">
                              <a:solidFill>
                                <a:schemeClr val="bg1"/>
                              </a:solidFill>
                              <a:latin typeface="Cambria Math" panose="02040503050406030204" pitchFamily="18" charset="0"/>
                              <a:ea typeface="Cambria Math" panose="02040503050406030204" pitchFamily="18" charset="0"/>
                            </a:rPr>
                            <m:t>2</m:t>
                          </m:r>
                        </m:e>
                      </m:d>
                      <m:r>
                        <a:rPr lang="en-GB" sz="900" b="0" i="1" smtClean="0">
                          <a:solidFill>
                            <a:schemeClr val="bg1"/>
                          </a:solidFill>
                          <a:latin typeface="Cambria Math" panose="02040503050406030204" pitchFamily="18" charset="0"/>
                          <a:ea typeface="Cambria Math" panose="02040503050406030204" pitchFamily="18" charset="0"/>
                        </a:rPr>
                        <m:t>,</m:t>
                      </m:r>
                    </m:oMath>
                  </m:oMathPara>
                </a14:m>
                <a:endParaRPr lang="en-GB" sz="900" dirty="0">
                  <a:solidFill>
                    <a:schemeClr val="bg1"/>
                  </a:solidFill>
                  <a:ea typeface="Cambria Math" panose="02040503050406030204" pitchFamily="18" charset="0"/>
                </a:endParaRPr>
              </a:p>
              <a:p>
                <a:endParaRPr lang="en-GB" sz="900" dirty="0">
                  <a:solidFill>
                    <a:schemeClr val="bg1"/>
                  </a:solidFill>
                  <a:ea typeface="Cambria Math" panose="02040503050406030204" pitchFamily="18" charset="0"/>
                </a:endParaRPr>
              </a:p>
              <a:p>
                <a:r>
                  <a:rPr lang="en-GB" sz="900" dirty="0">
                    <a:solidFill>
                      <a:schemeClr val="bg1"/>
                    </a:solidFill>
                    <a:ea typeface="Cambria Math" panose="02040503050406030204" pitchFamily="18" charset="0"/>
                  </a:rPr>
                  <a:t>Thus giving a method for approximating </a:t>
                </a:r>
                <a14:m>
                  <m:oMath xmlns:m="http://schemas.openxmlformats.org/officeDocument/2006/math">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𝐸</m:t>
                        </m:r>
                      </m:e>
                      <m:sub>
                        <m:r>
                          <a:rPr lang="en-GB" sz="900" b="0" i="1" smtClean="0">
                            <a:solidFill>
                              <a:schemeClr val="bg1"/>
                            </a:solidFill>
                            <a:latin typeface="Cambria Math" panose="02040503050406030204" pitchFamily="18" charset="0"/>
                            <a:ea typeface="Cambria Math" panose="02040503050406030204" pitchFamily="18" charset="0"/>
                          </a:rPr>
                          <m:t>0</m:t>
                        </m:r>
                      </m:sub>
                    </m:sSub>
                  </m:oMath>
                </a14:m>
                <a:r>
                  <a:rPr lang="en-GB" sz="900" dirty="0">
                    <a:solidFill>
                      <a:schemeClr val="bg1"/>
                    </a:solidFill>
                    <a:ea typeface="Cambria Math" panose="02040503050406030204" pitchFamily="18" charset="0"/>
                  </a:rPr>
                  <a:t> by finding the set of  approximating states that minimise the approximated energy.</a:t>
                </a:r>
              </a:p>
              <a:p>
                <a:r>
                  <a:rPr lang="en-GB" sz="900" b="1" dirty="0">
                    <a:solidFill>
                      <a:schemeClr val="bg1"/>
                    </a:solidFill>
                    <a:ea typeface="Cambria Math" panose="02040503050406030204" pitchFamily="18" charset="0"/>
                  </a:rPr>
                  <a:t>The </a:t>
                </a:r>
                <a:r>
                  <a:rPr lang="en-GB" sz="900" b="1" dirty="0" err="1">
                    <a:solidFill>
                      <a:schemeClr val="bg1"/>
                    </a:solidFill>
                    <a:ea typeface="Cambria Math" panose="02040503050406030204" pitchFamily="18" charset="0"/>
                  </a:rPr>
                  <a:t>Hylleraas</a:t>
                </a:r>
                <a:r>
                  <a:rPr lang="en-GB" sz="900" b="1" dirty="0">
                    <a:solidFill>
                      <a:schemeClr val="bg1"/>
                    </a:solidFill>
                    <a:ea typeface="Cambria Math" panose="02040503050406030204" pitchFamily="18" charset="0"/>
                  </a:rPr>
                  <a:t> method</a:t>
                </a:r>
                <a:r>
                  <a:rPr lang="en-GB" sz="900" baseline="30000" dirty="0">
                    <a:solidFill>
                      <a:schemeClr val="bg1"/>
                    </a:solidFill>
                    <a:ea typeface="Cambria Math" panose="02040503050406030204" pitchFamily="18" charset="0"/>
                  </a:rPr>
                  <a:t>1</a:t>
                </a:r>
                <a:r>
                  <a:rPr lang="en-GB" sz="900" dirty="0">
                    <a:solidFill>
                      <a:schemeClr val="bg1"/>
                    </a:solidFill>
                    <a:ea typeface="Cambria Math" panose="02040503050406030204" pitchFamily="18" charset="0"/>
                  </a:rPr>
                  <a:t> uses non-orthogonal states that depend on positive integers </a:t>
                </a:r>
                <a14:m>
                  <m:oMath xmlns:m="http://schemas.openxmlformats.org/officeDocument/2006/math">
                    <m:r>
                      <a:rPr lang="en-GB" sz="900" b="0" i="1" smtClean="0">
                        <a:solidFill>
                          <a:schemeClr val="bg1"/>
                        </a:solidFill>
                        <a:latin typeface="Cambria Math" panose="02040503050406030204" pitchFamily="18" charset="0"/>
                        <a:ea typeface="Cambria Math" panose="02040503050406030204" pitchFamily="18" charset="0"/>
                      </a:rPr>
                      <m:t>𝑛</m:t>
                    </m:r>
                    <m:r>
                      <a:rPr lang="en-GB" sz="900" i="1" smtClean="0">
                        <a:solidFill>
                          <a:schemeClr val="bg1"/>
                        </a:solidFill>
                        <a:latin typeface="Cambria Math" panose="02040503050406030204" pitchFamily="18" charset="0"/>
                        <a:ea typeface="Cambria Math" panose="02040503050406030204" pitchFamily="18" charset="0"/>
                      </a:rPr>
                      <m:t>∈</m:t>
                    </m:r>
                    <m:r>
                      <m:rPr>
                        <m:nor/>
                      </m:rPr>
                      <a:rPr lang="en-GB" sz="900" dirty="0">
                        <a:solidFill>
                          <a:schemeClr val="bg1"/>
                        </a:solidFill>
                        <a:ea typeface="Cambria Math" panose="02040503050406030204" pitchFamily="18" charset="0"/>
                      </a:rPr>
                      <m:t>(</m:t>
                    </m:r>
                    <m:r>
                      <m:rPr>
                        <m:nor/>
                      </m:rPr>
                      <a:rPr lang="en-GB" sz="900" i="1" dirty="0">
                        <a:solidFill>
                          <a:schemeClr val="bg1"/>
                        </a:solidFill>
                        <a:ea typeface="Cambria Math" panose="02040503050406030204" pitchFamily="18" charset="0"/>
                      </a:rPr>
                      <m:t>j</m:t>
                    </m:r>
                    <m:r>
                      <m:rPr>
                        <m:nor/>
                      </m:rPr>
                      <a:rPr lang="en-GB" sz="900" i="1" dirty="0">
                        <a:solidFill>
                          <a:schemeClr val="bg1"/>
                        </a:solidFill>
                        <a:ea typeface="Cambria Math" panose="02040503050406030204" pitchFamily="18" charset="0"/>
                      </a:rPr>
                      <m:t>,</m:t>
                    </m:r>
                    <m:r>
                      <m:rPr>
                        <m:nor/>
                      </m:rPr>
                      <a:rPr lang="en-GB" sz="900" i="1" dirty="0">
                        <a:solidFill>
                          <a:schemeClr val="bg1"/>
                        </a:solidFill>
                        <a:ea typeface="Cambria Math" panose="02040503050406030204" pitchFamily="18" charset="0"/>
                      </a:rPr>
                      <m:t>k</m:t>
                    </m:r>
                    <m:r>
                      <m:rPr>
                        <m:nor/>
                      </m:rPr>
                      <a:rPr lang="en-GB" sz="900" i="1" dirty="0">
                        <a:solidFill>
                          <a:schemeClr val="bg1"/>
                        </a:solidFill>
                        <a:ea typeface="Cambria Math" panose="02040503050406030204" pitchFamily="18" charset="0"/>
                      </a:rPr>
                      <m:t>,</m:t>
                    </m:r>
                    <m:r>
                      <m:rPr>
                        <m:nor/>
                      </m:rPr>
                      <a:rPr lang="en-GB" sz="900" i="1" dirty="0">
                        <a:solidFill>
                          <a:schemeClr val="bg1"/>
                        </a:solidFill>
                        <a:ea typeface="Cambria Math" panose="02040503050406030204" pitchFamily="18" charset="0"/>
                      </a:rPr>
                      <m:t>m</m:t>
                    </m:r>
                    <m:r>
                      <m:rPr>
                        <m:nor/>
                      </m:rPr>
                      <a:rPr lang="en-GB" sz="900" i="1" dirty="0">
                        <a:solidFill>
                          <a:schemeClr val="bg1"/>
                        </a:solidFill>
                        <a:ea typeface="Cambria Math" panose="02040503050406030204" pitchFamily="18" charset="0"/>
                      </a:rPr>
                      <m:t>)</m:t>
                    </m:r>
                  </m:oMath>
                </a14:m>
                <a:r>
                  <a:rPr lang="en-GB" sz="900" dirty="0">
                    <a:solidFill>
                      <a:schemeClr val="bg1"/>
                    </a:solidFill>
                    <a:ea typeface="Cambria Math" panose="02040503050406030204" pitchFamily="18" charset="0"/>
                  </a:rPr>
                  <a:t>. </a:t>
                </a:r>
              </a:p>
              <a:p>
                <a:endParaRPr lang="en-GB" sz="900" dirty="0">
                  <a:solidFill>
                    <a:schemeClr val="bg1"/>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sz="900" i="1">
                              <a:solidFill>
                                <a:schemeClr val="bg1"/>
                              </a:solidFill>
                              <a:latin typeface="Cambria Math" panose="02040503050406030204" pitchFamily="18" charset="0"/>
                              <a:ea typeface="Cambria Math" panose="02040503050406030204" pitchFamily="18" charset="0"/>
                            </a:rPr>
                          </m:ctrlPr>
                        </m:dPr>
                        <m:e>
                          <m:sSub>
                            <m:sSubPr>
                              <m:ctrlPr>
                                <a:rPr lang="en-GB" sz="900" i="1">
                                  <a:solidFill>
                                    <a:schemeClr val="bg1"/>
                                  </a:solidFill>
                                  <a:latin typeface="Cambria Math" panose="02040503050406030204" pitchFamily="18" charset="0"/>
                                  <a:ea typeface="Cambria Math" panose="02040503050406030204" pitchFamily="18" charset="0"/>
                                </a:rPr>
                              </m:ctrlPr>
                            </m:sSubPr>
                            <m:e>
                              <m:r>
                                <a:rPr lang="en-GB" sz="900" b="0" i="0" smtClean="0">
                                  <a:solidFill>
                                    <a:schemeClr val="bg1"/>
                                  </a:solidFill>
                                  <a:latin typeface="Cambria Math" panose="02040503050406030204" pitchFamily="18" charset="0"/>
                                  <a:ea typeface="Cambria Math" panose="02040503050406030204" pitchFamily="18" charset="0"/>
                                </a:rPr>
                                <m:t>|</m:t>
                              </m:r>
                              <m:r>
                                <m:rPr>
                                  <m:sty m:val="p"/>
                                </m:rPr>
                                <a:rPr lang="el-GR" sz="900">
                                  <a:solidFill>
                                    <a:schemeClr val="bg1"/>
                                  </a:solidFill>
                                  <a:latin typeface="Cambria Math" panose="02040503050406030204" pitchFamily="18" charset="0"/>
                                  <a:ea typeface="Cambria Math" panose="02040503050406030204" pitchFamily="18" charset="0"/>
                                </a:rPr>
                                <m:t>Ψ</m:t>
                              </m:r>
                            </m:e>
                            <m:sub>
                              <m:r>
                                <m:rPr>
                                  <m:sty m:val="p"/>
                                </m:rPr>
                                <a:rPr lang="en-GB" sz="900">
                                  <a:solidFill>
                                    <a:schemeClr val="bg1"/>
                                  </a:solidFill>
                                  <a:latin typeface="Cambria Math" panose="02040503050406030204" pitchFamily="18" charset="0"/>
                                  <a:ea typeface="Cambria Math" panose="02040503050406030204" pitchFamily="18" charset="0"/>
                                </a:rPr>
                                <m:t>n</m:t>
                              </m:r>
                            </m:sub>
                          </m:sSub>
                        </m:e>
                      </m:d>
                      <m:r>
                        <a:rPr lang="en-GB" sz="900">
                          <a:solidFill>
                            <a:schemeClr val="bg1"/>
                          </a:solidFill>
                          <a:latin typeface="Cambria Math" panose="02040503050406030204" pitchFamily="18" charset="0"/>
                          <a:ea typeface="Cambria Math" panose="02040503050406030204" pitchFamily="18" charset="0"/>
                        </a:rPr>
                        <m:t>=</m:t>
                      </m:r>
                      <m:sSup>
                        <m:sSupPr>
                          <m:ctrlPr>
                            <a:rPr lang="en-GB" sz="900" i="1">
                              <a:solidFill>
                                <a:schemeClr val="bg1"/>
                              </a:solidFill>
                              <a:latin typeface="Cambria Math" panose="02040503050406030204" pitchFamily="18" charset="0"/>
                              <a:ea typeface="Cambria Math" panose="02040503050406030204" pitchFamily="18" charset="0"/>
                            </a:rPr>
                          </m:ctrlPr>
                        </m:sSupPr>
                        <m:e>
                          <m:d>
                            <m:dPr>
                              <m:ctrlPr>
                                <a:rPr lang="en-GB" sz="900" i="1">
                                  <a:solidFill>
                                    <a:schemeClr val="bg1"/>
                                  </a:solidFill>
                                  <a:latin typeface="Cambria Math" panose="02040503050406030204" pitchFamily="18" charset="0"/>
                                  <a:ea typeface="Cambria Math" panose="02040503050406030204" pitchFamily="18" charset="0"/>
                                </a:rPr>
                              </m:ctrlPr>
                            </m:dPr>
                            <m:e>
                              <m:sSub>
                                <m:sSubPr>
                                  <m:ctrlPr>
                                    <a:rPr lang="en-GB" sz="900" i="1">
                                      <a:solidFill>
                                        <a:schemeClr val="bg1"/>
                                      </a:solidFill>
                                      <a:latin typeface="Cambria Math" panose="02040503050406030204" pitchFamily="18" charset="0"/>
                                      <a:ea typeface="Cambria Math" panose="02040503050406030204" pitchFamily="18" charset="0"/>
                                    </a:rPr>
                                  </m:ctrlPr>
                                </m:sSubPr>
                                <m:e>
                                  <m:r>
                                    <a:rPr lang="en-GB" sz="900" i="1">
                                      <a:solidFill>
                                        <a:schemeClr val="bg1"/>
                                      </a:solidFill>
                                      <a:latin typeface="Cambria Math" panose="02040503050406030204" pitchFamily="18" charset="0"/>
                                      <a:ea typeface="Cambria Math" panose="02040503050406030204" pitchFamily="18" charset="0"/>
                                    </a:rPr>
                                    <m:t>𝑟</m:t>
                                  </m:r>
                                </m:e>
                                <m:sub>
                                  <m:r>
                                    <a:rPr lang="en-GB" sz="900" i="1">
                                      <a:solidFill>
                                        <a:schemeClr val="bg1"/>
                                      </a:solidFill>
                                      <a:latin typeface="Cambria Math" panose="02040503050406030204" pitchFamily="18" charset="0"/>
                                      <a:ea typeface="Cambria Math" panose="02040503050406030204" pitchFamily="18" charset="0"/>
                                    </a:rPr>
                                    <m:t>1</m:t>
                                  </m:r>
                                </m:sub>
                              </m:sSub>
                              <m:r>
                                <a:rPr lang="en-GB" sz="900" i="1">
                                  <a:solidFill>
                                    <a:schemeClr val="bg1"/>
                                  </a:solidFill>
                                  <a:latin typeface="Cambria Math" panose="02040503050406030204" pitchFamily="18" charset="0"/>
                                  <a:ea typeface="Cambria Math" panose="02040503050406030204" pitchFamily="18" charset="0"/>
                                </a:rPr>
                                <m:t>+</m:t>
                              </m:r>
                              <m:sSub>
                                <m:sSubPr>
                                  <m:ctrlPr>
                                    <a:rPr lang="en-GB" sz="900" i="1">
                                      <a:solidFill>
                                        <a:schemeClr val="bg1"/>
                                      </a:solidFill>
                                      <a:latin typeface="Cambria Math" panose="02040503050406030204" pitchFamily="18" charset="0"/>
                                      <a:ea typeface="Cambria Math" panose="02040503050406030204" pitchFamily="18" charset="0"/>
                                    </a:rPr>
                                  </m:ctrlPr>
                                </m:sSubPr>
                                <m:e>
                                  <m:r>
                                    <a:rPr lang="en-GB" sz="900" i="1">
                                      <a:solidFill>
                                        <a:schemeClr val="bg1"/>
                                      </a:solidFill>
                                      <a:latin typeface="Cambria Math" panose="02040503050406030204" pitchFamily="18" charset="0"/>
                                      <a:ea typeface="Cambria Math" panose="02040503050406030204" pitchFamily="18" charset="0"/>
                                    </a:rPr>
                                    <m:t>𝑟</m:t>
                                  </m:r>
                                </m:e>
                                <m:sub>
                                  <m:r>
                                    <a:rPr lang="en-GB" sz="900" i="1">
                                      <a:solidFill>
                                        <a:schemeClr val="bg1"/>
                                      </a:solidFill>
                                      <a:latin typeface="Cambria Math" panose="02040503050406030204" pitchFamily="18" charset="0"/>
                                      <a:ea typeface="Cambria Math" panose="02040503050406030204" pitchFamily="18" charset="0"/>
                                    </a:rPr>
                                    <m:t>2</m:t>
                                  </m:r>
                                </m:sub>
                              </m:sSub>
                            </m:e>
                          </m:d>
                        </m:e>
                        <m:sup>
                          <m:r>
                            <m:rPr>
                              <m:sty m:val="p"/>
                            </m:rPr>
                            <a:rPr lang="en-GB" sz="900">
                              <a:solidFill>
                                <a:schemeClr val="bg1"/>
                              </a:solidFill>
                              <a:latin typeface="Cambria Math" panose="02040503050406030204" pitchFamily="18" charset="0"/>
                              <a:ea typeface="Cambria Math" panose="02040503050406030204" pitchFamily="18" charset="0"/>
                            </a:rPr>
                            <m:t>j</m:t>
                          </m:r>
                        </m:sup>
                      </m:sSup>
                      <m:sSup>
                        <m:sSupPr>
                          <m:ctrlPr>
                            <a:rPr lang="en-GB" sz="900" i="1">
                              <a:solidFill>
                                <a:schemeClr val="bg1"/>
                              </a:solidFill>
                              <a:latin typeface="Cambria Math" panose="02040503050406030204" pitchFamily="18" charset="0"/>
                              <a:ea typeface="Cambria Math" panose="02040503050406030204" pitchFamily="18" charset="0"/>
                            </a:rPr>
                          </m:ctrlPr>
                        </m:sSupPr>
                        <m:e>
                          <m:d>
                            <m:dPr>
                              <m:ctrlPr>
                                <a:rPr lang="en-GB" sz="900" i="1">
                                  <a:solidFill>
                                    <a:schemeClr val="bg1"/>
                                  </a:solidFill>
                                  <a:latin typeface="Cambria Math" panose="02040503050406030204" pitchFamily="18" charset="0"/>
                                  <a:ea typeface="Cambria Math" panose="02040503050406030204" pitchFamily="18" charset="0"/>
                                </a:rPr>
                              </m:ctrlPr>
                            </m:dPr>
                            <m:e>
                              <m:sSub>
                                <m:sSubPr>
                                  <m:ctrlPr>
                                    <a:rPr lang="en-GB" sz="900" i="1">
                                      <a:solidFill>
                                        <a:schemeClr val="bg1"/>
                                      </a:solidFill>
                                      <a:latin typeface="Cambria Math" panose="02040503050406030204" pitchFamily="18" charset="0"/>
                                      <a:ea typeface="Cambria Math" panose="02040503050406030204" pitchFamily="18" charset="0"/>
                                    </a:rPr>
                                  </m:ctrlPr>
                                </m:sSubPr>
                                <m:e>
                                  <m:r>
                                    <a:rPr lang="en-GB" sz="900" i="1">
                                      <a:solidFill>
                                        <a:schemeClr val="bg1"/>
                                      </a:solidFill>
                                      <a:latin typeface="Cambria Math" panose="02040503050406030204" pitchFamily="18" charset="0"/>
                                      <a:ea typeface="Cambria Math" panose="02040503050406030204" pitchFamily="18" charset="0"/>
                                    </a:rPr>
                                    <m:t>𝑟</m:t>
                                  </m:r>
                                </m:e>
                                <m:sub>
                                  <m:r>
                                    <a:rPr lang="en-GB" sz="900" i="1">
                                      <a:solidFill>
                                        <a:schemeClr val="bg1"/>
                                      </a:solidFill>
                                      <a:latin typeface="Cambria Math" panose="02040503050406030204" pitchFamily="18" charset="0"/>
                                      <a:ea typeface="Cambria Math" panose="02040503050406030204" pitchFamily="18" charset="0"/>
                                    </a:rPr>
                                    <m:t>1</m:t>
                                  </m:r>
                                </m:sub>
                              </m:sSub>
                              <m:r>
                                <a:rPr lang="en-GB" sz="900" i="1">
                                  <a:solidFill>
                                    <a:schemeClr val="bg1"/>
                                  </a:solidFill>
                                  <a:latin typeface="Cambria Math" panose="02040503050406030204" pitchFamily="18" charset="0"/>
                                  <a:ea typeface="Cambria Math" panose="02040503050406030204" pitchFamily="18" charset="0"/>
                                </a:rPr>
                                <m:t>−</m:t>
                              </m:r>
                              <m:sSub>
                                <m:sSubPr>
                                  <m:ctrlPr>
                                    <a:rPr lang="en-GB" sz="900" i="1">
                                      <a:solidFill>
                                        <a:schemeClr val="bg1"/>
                                      </a:solidFill>
                                      <a:latin typeface="Cambria Math" panose="02040503050406030204" pitchFamily="18" charset="0"/>
                                      <a:ea typeface="Cambria Math" panose="02040503050406030204" pitchFamily="18" charset="0"/>
                                    </a:rPr>
                                  </m:ctrlPr>
                                </m:sSubPr>
                                <m:e>
                                  <m:r>
                                    <a:rPr lang="en-GB" sz="900" i="1">
                                      <a:solidFill>
                                        <a:schemeClr val="bg1"/>
                                      </a:solidFill>
                                      <a:latin typeface="Cambria Math" panose="02040503050406030204" pitchFamily="18" charset="0"/>
                                      <a:ea typeface="Cambria Math" panose="02040503050406030204" pitchFamily="18" charset="0"/>
                                    </a:rPr>
                                    <m:t>𝑟</m:t>
                                  </m:r>
                                </m:e>
                                <m:sub>
                                  <m:r>
                                    <a:rPr lang="en-GB" sz="900" i="1">
                                      <a:solidFill>
                                        <a:schemeClr val="bg1"/>
                                      </a:solidFill>
                                      <a:latin typeface="Cambria Math" panose="02040503050406030204" pitchFamily="18" charset="0"/>
                                      <a:ea typeface="Cambria Math" panose="02040503050406030204" pitchFamily="18" charset="0"/>
                                    </a:rPr>
                                    <m:t>2</m:t>
                                  </m:r>
                                </m:sub>
                              </m:sSub>
                            </m:e>
                          </m:d>
                        </m:e>
                        <m:sup>
                          <m:r>
                            <m:rPr>
                              <m:sty m:val="p"/>
                            </m:rPr>
                            <a:rPr lang="en-GB" sz="900">
                              <a:solidFill>
                                <a:schemeClr val="bg1"/>
                              </a:solidFill>
                              <a:latin typeface="Cambria Math" panose="02040503050406030204" pitchFamily="18" charset="0"/>
                              <a:ea typeface="Cambria Math" panose="02040503050406030204" pitchFamily="18" charset="0"/>
                            </a:rPr>
                            <m:t>k</m:t>
                          </m:r>
                        </m:sup>
                      </m:sSup>
                      <m:sSup>
                        <m:sSupPr>
                          <m:ctrlPr>
                            <a:rPr lang="en-GB" sz="900" b="0" i="1" smtClean="0">
                              <a:solidFill>
                                <a:schemeClr val="bg1"/>
                              </a:solidFill>
                              <a:latin typeface="Cambria Math" panose="02040503050406030204" pitchFamily="18" charset="0"/>
                              <a:ea typeface="Cambria Math" panose="02040503050406030204" pitchFamily="18" charset="0"/>
                            </a:rPr>
                          </m:ctrlPr>
                        </m:sSupPr>
                        <m:e>
                          <m:d>
                            <m:dPr>
                              <m:begChr m:val="|"/>
                              <m:endChr m:val="|"/>
                              <m:ctrlPr>
                                <a:rPr lang="en-GB" sz="900" b="0" i="1" smtClean="0">
                                  <a:solidFill>
                                    <a:schemeClr val="bg1"/>
                                  </a:solidFill>
                                  <a:latin typeface="Cambria Math" panose="02040503050406030204" pitchFamily="18" charset="0"/>
                                  <a:ea typeface="Cambria Math" panose="02040503050406030204" pitchFamily="18" charset="0"/>
                                </a:rPr>
                              </m:ctrlPr>
                            </m:dPr>
                            <m:e>
                              <m:sSub>
                                <m:sSubPr>
                                  <m:ctrlPr>
                                    <a:rPr lang="en-GB" sz="900" b="1" i="1" smtClean="0">
                                      <a:solidFill>
                                        <a:schemeClr val="bg1"/>
                                      </a:solidFill>
                                      <a:latin typeface="Cambria Math" panose="02040503050406030204" pitchFamily="18" charset="0"/>
                                      <a:ea typeface="Cambria Math" panose="02040503050406030204" pitchFamily="18" charset="0"/>
                                    </a:rPr>
                                  </m:ctrlPr>
                                </m:sSubPr>
                                <m:e>
                                  <m:r>
                                    <a:rPr lang="en-GB" sz="900" b="1" i="1" smtClean="0">
                                      <a:solidFill>
                                        <a:schemeClr val="bg1"/>
                                      </a:solidFill>
                                      <a:latin typeface="Cambria Math" panose="02040503050406030204" pitchFamily="18" charset="0"/>
                                      <a:ea typeface="Cambria Math" panose="02040503050406030204" pitchFamily="18" charset="0"/>
                                    </a:rPr>
                                    <m:t>𝒓</m:t>
                                  </m:r>
                                </m:e>
                                <m:sub>
                                  <m:r>
                                    <a:rPr lang="en-GB" sz="900" b="1" i="1" smtClean="0">
                                      <a:solidFill>
                                        <a:schemeClr val="bg1"/>
                                      </a:solidFill>
                                      <a:latin typeface="Cambria Math" panose="02040503050406030204" pitchFamily="18" charset="0"/>
                                      <a:ea typeface="Cambria Math" panose="02040503050406030204" pitchFamily="18" charset="0"/>
                                    </a:rPr>
                                    <m:t>𝟏</m:t>
                                  </m:r>
                                </m:sub>
                              </m:sSub>
                              <m:r>
                                <a:rPr lang="en-GB" sz="900" b="1" i="1" smtClean="0">
                                  <a:solidFill>
                                    <a:schemeClr val="bg1"/>
                                  </a:solidFill>
                                  <a:latin typeface="Cambria Math" panose="02040503050406030204" pitchFamily="18" charset="0"/>
                                  <a:ea typeface="Cambria Math" panose="02040503050406030204" pitchFamily="18" charset="0"/>
                                </a:rPr>
                                <m:t>−</m:t>
                              </m:r>
                              <m:sSub>
                                <m:sSubPr>
                                  <m:ctrlPr>
                                    <a:rPr lang="en-GB" sz="900" b="1" i="1" smtClean="0">
                                      <a:solidFill>
                                        <a:schemeClr val="bg1"/>
                                      </a:solidFill>
                                      <a:latin typeface="Cambria Math" panose="02040503050406030204" pitchFamily="18" charset="0"/>
                                      <a:ea typeface="Cambria Math" panose="02040503050406030204" pitchFamily="18" charset="0"/>
                                    </a:rPr>
                                  </m:ctrlPr>
                                </m:sSubPr>
                                <m:e>
                                  <m:r>
                                    <a:rPr lang="en-GB" sz="900" b="1" i="1" smtClean="0">
                                      <a:solidFill>
                                        <a:schemeClr val="bg1"/>
                                      </a:solidFill>
                                      <a:latin typeface="Cambria Math" panose="02040503050406030204" pitchFamily="18" charset="0"/>
                                      <a:ea typeface="Cambria Math" panose="02040503050406030204" pitchFamily="18" charset="0"/>
                                    </a:rPr>
                                    <m:t>𝒓</m:t>
                                  </m:r>
                                </m:e>
                                <m:sub>
                                  <m:r>
                                    <a:rPr lang="en-GB" sz="900" b="1" i="1" smtClean="0">
                                      <a:solidFill>
                                        <a:schemeClr val="bg1"/>
                                      </a:solidFill>
                                      <a:latin typeface="Cambria Math" panose="02040503050406030204" pitchFamily="18" charset="0"/>
                                      <a:ea typeface="Cambria Math" panose="02040503050406030204" pitchFamily="18" charset="0"/>
                                    </a:rPr>
                                    <m:t>𝟐</m:t>
                                  </m:r>
                                </m:sub>
                              </m:sSub>
                            </m:e>
                          </m:d>
                        </m:e>
                        <m:sup>
                          <m:r>
                            <m:rPr>
                              <m:sty m:val="p"/>
                            </m:rPr>
                            <a:rPr lang="en-GB" sz="900" b="0" i="0" smtClean="0">
                              <a:solidFill>
                                <a:schemeClr val="bg1"/>
                              </a:solidFill>
                              <a:latin typeface="Cambria Math" panose="02040503050406030204" pitchFamily="18" charset="0"/>
                              <a:ea typeface="Cambria Math" panose="02040503050406030204" pitchFamily="18" charset="0"/>
                            </a:rPr>
                            <m:t>m</m:t>
                          </m:r>
                        </m:sup>
                      </m:sSup>
                      <m:r>
                        <m:rPr>
                          <m:sty m:val="p"/>
                        </m:rPr>
                        <a:rPr lang="en-GB" sz="900" b="0" i="0" smtClean="0">
                          <a:solidFill>
                            <a:schemeClr val="bg1"/>
                          </a:solidFill>
                          <a:latin typeface="Cambria Math" panose="02040503050406030204" pitchFamily="18" charset="0"/>
                          <a:ea typeface="Cambria Math" panose="02040503050406030204" pitchFamily="18" charset="0"/>
                        </a:rPr>
                        <m:t>exp</m:t>
                      </m:r>
                      <m:d>
                        <m:dPr>
                          <m:ctrlPr>
                            <a:rPr lang="en-GB" sz="900" b="0" i="1" smtClean="0">
                              <a:solidFill>
                                <a:schemeClr val="bg1"/>
                              </a:solidFill>
                              <a:latin typeface="Cambria Math" panose="02040503050406030204" pitchFamily="18" charset="0"/>
                              <a:ea typeface="Cambria Math" panose="02040503050406030204" pitchFamily="18" charset="0"/>
                            </a:rPr>
                          </m:ctrlPr>
                        </m:dPr>
                        <m:e>
                          <m:r>
                            <a:rPr lang="en-GB" sz="900" b="0" i="0" smtClean="0">
                              <a:solidFill>
                                <a:schemeClr val="bg1"/>
                              </a:solidFill>
                              <a:latin typeface="Cambria Math" panose="02040503050406030204" pitchFamily="18" charset="0"/>
                              <a:ea typeface="Cambria Math" panose="02040503050406030204" pitchFamily="18" charset="0"/>
                            </a:rPr>
                            <m:t>−</m:t>
                          </m:r>
                          <m:f>
                            <m:fPr>
                              <m:ctrlPr>
                                <a:rPr lang="en-GB" sz="900" b="0" i="1" smtClean="0">
                                  <a:solidFill>
                                    <a:schemeClr val="bg1"/>
                                  </a:solidFill>
                                  <a:latin typeface="Cambria Math" panose="02040503050406030204" pitchFamily="18" charset="0"/>
                                  <a:ea typeface="Cambria Math" panose="02040503050406030204" pitchFamily="18" charset="0"/>
                                </a:rPr>
                              </m:ctrlPr>
                            </m:fPr>
                            <m:num>
                              <m:r>
                                <a:rPr lang="en-GB" sz="900" b="0" i="1" smtClean="0">
                                  <a:solidFill>
                                    <a:schemeClr val="bg1"/>
                                  </a:solidFill>
                                  <a:latin typeface="Cambria Math" panose="02040503050406030204" pitchFamily="18" charset="0"/>
                                  <a:ea typeface="Cambria Math" panose="02040503050406030204" pitchFamily="18" charset="0"/>
                                </a:rPr>
                                <m:t>𝑍</m:t>
                              </m:r>
                            </m:num>
                            <m:den>
                              <m:r>
                                <a:rPr lang="en-GB" sz="900" b="0" i="1" smtClean="0">
                                  <a:solidFill>
                                    <a:schemeClr val="bg1"/>
                                  </a:solidFill>
                                  <a:latin typeface="Cambria Math" panose="02040503050406030204" pitchFamily="18" charset="0"/>
                                  <a:ea typeface="Cambria Math" panose="02040503050406030204" pitchFamily="18" charset="0"/>
                                </a:rPr>
                                <m:t>𝜒</m:t>
                              </m:r>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𝑟</m:t>
                                  </m:r>
                                </m:e>
                                <m:sub>
                                  <m:r>
                                    <a:rPr lang="en-GB" sz="900" b="0" i="1" smtClean="0">
                                      <a:solidFill>
                                        <a:schemeClr val="bg1"/>
                                      </a:solidFill>
                                      <a:latin typeface="Cambria Math" panose="02040503050406030204" pitchFamily="18" charset="0"/>
                                      <a:ea typeface="Cambria Math" panose="02040503050406030204" pitchFamily="18" charset="0"/>
                                    </a:rPr>
                                    <m:t>0</m:t>
                                  </m:r>
                                </m:sub>
                              </m:sSub>
                            </m:den>
                          </m:f>
                          <m:d>
                            <m:dPr>
                              <m:ctrlPr>
                                <a:rPr lang="en-GB" sz="900" b="0" i="1" smtClean="0">
                                  <a:solidFill>
                                    <a:schemeClr val="bg1"/>
                                  </a:solidFill>
                                  <a:latin typeface="Cambria Math" panose="02040503050406030204" pitchFamily="18" charset="0"/>
                                  <a:ea typeface="Cambria Math" panose="02040503050406030204" pitchFamily="18" charset="0"/>
                                </a:rPr>
                              </m:ctrlPr>
                            </m:dPr>
                            <m:e>
                              <m:sSub>
                                <m:sSubPr>
                                  <m:ctrlPr>
                                    <a:rPr lang="en-GB" sz="900" b="0" i="1" smtClean="0">
                                      <a:solidFill>
                                        <a:schemeClr val="bg1"/>
                                      </a:solidFill>
                                      <a:latin typeface="Cambria Math" panose="02040503050406030204" pitchFamily="18" charset="0"/>
                                      <a:ea typeface="Cambria Math" panose="02040503050406030204" pitchFamily="18" charset="0"/>
                                    </a:rPr>
                                  </m:ctrlPr>
                                </m:sSubPr>
                                <m:e>
                                  <m:r>
                                    <m:rPr>
                                      <m:sty m:val="p"/>
                                    </m:rPr>
                                    <a:rPr lang="en-GB" sz="900" b="0" i="0" smtClean="0">
                                      <a:solidFill>
                                        <a:schemeClr val="bg1"/>
                                      </a:solidFill>
                                      <a:latin typeface="Cambria Math" panose="02040503050406030204" pitchFamily="18" charset="0"/>
                                      <a:ea typeface="Cambria Math" panose="02040503050406030204" pitchFamily="18" charset="0"/>
                                    </a:rPr>
                                    <m:t>r</m:t>
                                  </m:r>
                                </m:e>
                                <m:sub>
                                  <m:r>
                                    <a:rPr lang="en-GB" sz="900" b="0" i="0" smtClean="0">
                                      <a:solidFill>
                                        <a:schemeClr val="bg1"/>
                                      </a:solidFill>
                                      <a:latin typeface="Cambria Math" panose="02040503050406030204" pitchFamily="18" charset="0"/>
                                      <a:ea typeface="Cambria Math" panose="02040503050406030204" pitchFamily="18" charset="0"/>
                                    </a:rPr>
                                    <m:t>1</m:t>
                                  </m:r>
                                </m:sub>
                              </m:sSub>
                              <m:r>
                                <a:rPr lang="en-GB" sz="900" b="0" i="0" smtClean="0">
                                  <a:solidFill>
                                    <a:schemeClr val="bg1"/>
                                  </a:solidFill>
                                  <a:latin typeface="Cambria Math" panose="02040503050406030204" pitchFamily="18" charset="0"/>
                                  <a:ea typeface="Cambria Math" panose="02040503050406030204" pitchFamily="18" charset="0"/>
                                </a:rPr>
                                <m:t>+</m:t>
                              </m:r>
                              <m:sSub>
                                <m:sSubPr>
                                  <m:ctrlPr>
                                    <a:rPr lang="en-GB" sz="900" b="0" i="1" smtClean="0">
                                      <a:solidFill>
                                        <a:schemeClr val="bg1"/>
                                      </a:solidFill>
                                      <a:latin typeface="Cambria Math" panose="02040503050406030204" pitchFamily="18" charset="0"/>
                                      <a:ea typeface="Cambria Math" panose="02040503050406030204" pitchFamily="18" charset="0"/>
                                    </a:rPr>
                                  </m:ctrlPr>
                                </m:sSubPr>
                                <m:e>
                                  <m:r>
                                    <m:rPr>
                                      <m:sty m:val="p"/>
                                    </m:rPr>
                                    <a:rPr lang="en-GB" sz="900" b="0" i="0" smtClean="0">
                                      <a:solidFill>
                                        <a:schemeClr val="bg1"/>
                                      </a:solidFill>
                                      <a:latin typeface="Cambria Math" panose="02040503050406030204" pitchFamily="18" charset="0"/>
                                      <a:ea typeface="Cambria Math" panose="02040503050406030204" pitchFamily="18" charset="0"/>
                                    </a:rPr>
                                    <m:t>r</m:t>
                                  </m:r>
                                </m:e>
                                <m:sub>
                                  <m:r>
                                    <a:rPr lang="en-GB" sz="900" b="0" i="0" smtClean="0">
                                      <a:solidFill>
                                        <a:schemeClr val="bg1"/>
                                      </a:solidFill>
                                      <a:latin typeface="Cambria Math" panose="02040503050406030204" pitchFamily="18" charset="0"/>
                                      <a:ea typeface="Cambria Math" panose="02040503050406030204" pitchFamily="18" charset="0"/>
                                    </a:rPr>
                                    <m:t>2</m:t>
                                  </m:r>
                                </m:sub>
                              </m:sSub>
                            </m:e>
                          </m:d>
                        </m:e>
                      </m:d>
                      <m:r>
                        <a:rPr lang="en-GB" sz="900" b="0" i="0" smtClean="0">
                          <a:solidFill>
                            <a:schemeClr val="bg1"/>
                          </a:solidFill>
                          <a:latin typeface="Cambria Math" panose="02040503050406030204" pitchFamily="18" charset="0"/>
                          <a:ea typeface="Cambria Math" panose="02040503050406030204" pitchFamily="18" charset="0"/>
                        </a:rPr>
                        <m:t>(3)</m:t>
                      </m:r>
                    </m:oMath>
                  </m:oMathPara>
                </a14:m>
                <a:endParaRPr lang="en-GB" sz="900" dirty="0">
                  <a:solidFill>
                    <a:schemeClr val="bg1"/>
                  </a:solidFill>
                  <a:ea typeface="Cambria Math" panose="02040503050406030204" pitchFamily="18" charset="0"/>
                </a:endParaRPr>
              </a:p>
              <a:p>
                <a:endParaRPr lang="en-GB" sz="900" dirty="0">
                  <a:solidFill>
                    <a:schemeClr val="bg1"/>
                  </a:solidFill>
                  <a:ea typeface="Cambria Math" panose="02040503050406030204" pitchFamily="18" charset="0"/>
                </a:endParaRPr>
              </a:p>
              <a:p>
                <a:r>
                  <a:rPr lang="en-GB" sz="900" dirty="0">
                    <a:solidFill>
                      <a:schemeClr val="bg1"/>
                    </a:solidFill>
                    <a:ea typeface="Cambria Math" panose="02040503050406030204" pitchFamily="18" charset="0"/>
                  </a:rPr>
                  <a:t>Thus by using the variational method with a </a:t>
                </a:r>
                <a:r>
                  <a:rPr lang="en-GB" sz="900" b="1" dirty="0">
                    <a:solidFill>
                      <a:schemeClr val="bg1"/>
                    </a:solidFill>
                    <a:ea typeface="Cambria Math" panose="02040503050406030204" pitchFamily="18" charset="0"/>
                  </a:rPr>
                  <a:t>finite</a:t>
                </a:r>
                <a:r>
                  <a:rPr lang="en-GB" sz="900" dirty="0">
                    <a:solidFill>
                      <a:schemeClr val="bg1"/>
                    </a:solidFill>
                    <a:ea typeface="Cambria Math" panose="02040503050406030204" pitchFamily="18" charset="0"/>
                  </a:rPr>
                  <a:t> set of states,</a:t>
                </a:r>
                <a:r>
                  <a:rPr lang="en-GB" sz="900" b="1" dirty="0">
                    <a:solidFill>
                      <a:schemeClr val="bg1"/>
                    </a:solidFill>
                    <a:ea typeface="Cambria Math" panose="02040503050406030204" pitchFamily="18" charset="0"/>
                  </a:rPr>
                  <a:t> </a:t>
                </a:r>
                <a:r>
                  <a:rPr lang="en-GB" sz="900" dirty="0">
                    <a:solidFill>
                      <a:schemeClr val="bg1"/>
                    </a:solidFill>
                    <a:ea typeface="Cambria Math" panose="02040503050406030204" pitchFamily="18" charset="0"/>
                  </a:rPr>
                  <a:t>the energy eigenvalue equation becomes:</a:t>
                </a:r>
              </a:p>
              <a:p>
                <a:endParaRPr lang="en-GB" sz="900" dirty="0">
                  <a:solidFill>
                    <a:schemeClr val="bg1"/>
                  </a:solidFill>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900" b="0" i="1" smtClean="0">
                          <a:solidFill>
                            <a:schemeClr val="bg1"/>
                          </a:solidFill>
                          <a:latin typeface="Cambria Math" panose="02040503050406030204" pitchFamily="18" charset="0"/>
                          <a:ea typeface="Cambria Math" panose="02040503050406030204" pitchFamily="18" charset="0"/>
                        </a:rPr>
                        <m:t>𝐻</m:t>
                      </m:r>
                      <m:r>
                        <a:rPr lang="en-GB" sz="900" b="0" i="1" smtClean="0">
                          <a:solidFill>
                            <a:schemeClr val="bg1"/>
                          </a:solidFill>
                          <a:latin typeface="Cambria Math" panose="02040503050406030204" pitchFamily="18" charset="0"/>
                          <a:ea typeface="Cambria Math" panose="02040503050406030204" pitchFamily="18" charset="0"/>
                        </a:rPr>
                        <m:t>|</m:t>
                      </m:r>
                      <m:d>
                        <m:dPr>
                          <m:begChr m:val=""/>
                          <m:endChr m:val="⟩"/>
                          <m:ctrlPr>
                            <a:rPr lang="en-GB" sz="900" b="0" i="1" smtClean="0">
                              <a:solidFill>
                                <a:schemeClr val="bg1"/>
                              </a:solidFill>
                              <a:latin typeface="Cambria Math" panose="02040503050406030204" pitchFamily="18" charset="0"/>
                              <a:ea typeface="Cambria Math" panose="02040503050406030204" pitchFamily="18" charset="0"/>
                            </a:rPr>
                          </m:ctrlPr>
                        </m:dPr>
                        <m:e>
                          <m:sSub>
                            <m:sSubPr>
                              <m:ctrlPr>
                                <a:rPr lang="en-GB" sz="900" b="0" i="1" smtClean="0">
                                  <a:solidFill>
                                    <a:schemeClr val="bg1"/>
                                  </a:solidFill>
                                  <a:latin typeface="Cambria Math" panose="02040503050406030204" pitchFamily="18" charset="0"/>
                                  <a:ea typeface="Cambria Math" panose="02040503050406030204" pitchFamily="18" charset="0"/>
                                </a:rPr>
                              </m:ctrlPr>
                            </m:sSubPr>
                            <m:e>
                              <m:r>
                                <m:rPr>
                                  <m:sty m:val="p"/>
                                </m:rPr>
                                <a:rPr lang="el-GR" sz="900" b="0" i="1" smtClean="0">
                                  <a:solidFill>
                                    <a:schemeClr val="bg1"/>
                                  </a:solidFill>
                                  <a:latin typeface="Cambria Math" panose="02040503050406030204" pitchFamily="18" charset="0"/>
                                  <a:ea typeface="Cambria Math" panose="02040503050406030204" pitchFamily="18" charset="0"/>
                                </a:rPr>
                                <m:t>Φ</m:t>
                              </m:r>
                            </m:e>
                            <m:sub>
                              <m:r>
                                <a:rPr lang="en-GB" sz="900" b="0" i="1" smtClean="0">
                                  <a:solidFill>
                                    <a:schemeClr val="bg1"/>
                                  </a:solidFill>
                                  <a:latin typeface="Cambria Math" panose="02040503050406030204" pitchFamily="18" charset="0"/>
                                  <a:ea typeface="Cambria Math" panose="02040503050406030204" pitchFamily="18" charset="0"/>
                                </a:rPr>
                                <m:t>0</m:t>
                              </m:r>
                            </m:sub>
                          </m:sSub>
                        </m:e>
                      </m:d>
                      <m:r>
                        <a:rPr lang="en-GB" sz="900" b="0" i="1" smtClean="0">
                          <a:solidFill>
                            <a:schemeClr val="bg1"/>
                          </a:solidFill>
                          <a:latin typeface="Cambria Math" panose="02040503050406030204" pitchFamily="18" charset="0"/>
                          <a:ea typeface="Cambria Math" panose="02040503050406030204" pitchFamily="18" charset="0"/>
                        </a:rPr>
                        <m:t>=</m:t>
                      </m:r>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𝐸</m:t>
                          </m:r>
                        </m:e>
                        <m:sub>
                          <m:r>
                            <a:rPr lang="en-GB" sz="900" b="0" i="1" smtClean="0">
                              <a:solidFill>
                                <a:schemeClr val="bg1"/>
                              </a:solidFill>
                              <a:latin typeface="Cambria Math" panose="02040503050406030204" pitchFamily="18" charset="0"/>
                              <a:ea typeface="Cambria Math" panose="02040503050406030204" pitchFamily="18" charset="0"/>
                            </a:rPr>
                            <m:t>𝑎𝑝𝑝𝑟𝑜𝑥</m:t>
                          </m:r>
                        </m:sub>
                      </m:sSub>
                      <m:nary>
                        <m:naryPr>
                          <m:chr m:val="∑"/>
                          <m:supHide m:val="on"/>
                          <m:ctrlPr>
                            <a:rPr lang="en-GB" sz="900" i="1">
                              <a:solidFill>
                                <a:schemeClr val="bg1"/>
                              </a:solidFill>
                              <a:latin typeface="Cambria Math" panose="02040503050406030204" pitchFamily="18" charset="0"/>
                              <a:ea typeface="Cambria Math" panose="02040503050406030204" pitchFamily="18" charset="0"/>
                            </a:rPr>
                          </m:ctrlPr>
                        </m:naryPr>
                        <m:sub>
                          <m:r>
                            <m:rPr>
                              <m:brk m:alnAt="7"/>
                            </m:rPr>
                            <a:rPr lang="en-GB" sz="900" i="1">
                              <a:solidFill>
                                <a:schemeClr val="bg1"/>
                              </a:solidFill>
                              <a:latin typeface="Cambria Math" panose="02040503050406030204" pitchFamily="18" charset="0"/>
                              <a:ea typeface="Cambria Math" panose="02040503050406030204" pitchFamily="18" charset="0"/>
                            </a:rPr>
                            <m:t>𝑛</m:t>
                          </m:r>
                          <m:r>
                            <a:rPr lang="en-GB" sz="900" b="0" i="1" smtClean="0">
                              <a:solidFill>
                                <a:schemeClr val="bg1"/>
                              </a:solidFill>
                              <a:latin typeface="Cambria Math" panose="02040503050406030204" pitchFamily="18" charset="0"/>
                              <a:ea typeface="Cambria Math" panose="02040503050406030204" pitchFamily="18" charset="0"/>
                            </a:rPr>
                            <m:t>′</m:t>
                          </m:r>
                          <m:r>
                            <a:rPr lang="en-GB" sz="900" i="1" smtClean="0">
                              <a:solidFill>
                                <a:schemeClr val="bg1"/>
                              </a:solidFill>
                              <a:latin typeface="Cambria Math" panose="02040503050406030204" pitchFamily="18" charset="0"/>
                              <a:ea typeface="Cambria Math" panose="02040503050406030204" pitchFamily="18" charset="0"/>
                            </a:rPr>
                            <m:t>∈</m:t>
                          </m:r>
                          <m:r>
                            <a:rPr lang="en-GB" sz="900" b="0" i="1" smtClean="0">
                              <a:solidFill>
                                <a:schemeClr val="bg1"/>
                              </a:solidFill>
                              <a:latin typeface="Cambria Math" panose="02040503050406030204" pitchFamily="18" charset="0"/>
                              <a:ea typeface="Cambria Math" panose="02040503050406030204" pitchFamily="18" charset="0"/>
                            </a:rPr>
                            <m:t>{</m:t>
                          </m:r>
                          <m:r>
                            <a:rPr lang="en-GB" sz="900" b="0" i="1" smtClean="0">
                              <a:solidFill>
                                <a:schemeClr val="bg1"/>
                              </a:solidFill>
                              <a:latin typeface="Cambria Math" panose="02040503050406030204" pitchFamily="18" charset="0"/>
                              <a:ea typeface="Cambria Math" panose="02040503050406030204" pitchFamily="18" charset="0"/>
                            </a:rPr>
                            <m:t>𝑗𝑘𝑚</m:t>
                          </m:r>
                          <m:r>
                            <a:rPr lang="en-GB" sz="900" b="0" i="1" smtClean="0">
                              <a:solidFill>
                                <a:schemeClr val="bg1"/>
                              </a:solidFill>
                              <a:latin typeface="Cambria Math" panose="02040503050406030204" pitchFamily="18" charset="0"/>
                              <a:ea typeface="Cambria Math" panose="02040503050406030204" pitchFamily="18" charset="0"/>
                            </a:rPr>
                            <m:t>}</m:t>
                          </m:r>
                        </m:sub>
                        <m:sup/>
                        <m:e>
                          <m:sSub>
                            <m:sSubPr>
                              <m:ctrlPr>
                                <a:rPr lang="en-GB" sz="900" i="1">
                                  <a:solidFill>
                                    <a:schemeClr val="bg1"/>
                                  </a:solidFill>
                                  <a:latin typeface="Cambria Math" panose="02040503050406030204" pitchFamily="18" charset="0"/>
                                  <a:ea typeface="Cambria Math" panose="02040503050406030204" pitchFamily="18" charset="0"/>
                                </a:rPr>
                              </m:ctrlPr>
                            </m:sSubPr>
                            <m:e>
                              <m:r>
                                <a:rPr lang="en-GB" sz="900" i="1">
                                  <a:solidFill>
                                    <a:schemeClr val="bg1"/>
                                  </a:solidFill>
                                  <a:latin typeface="Cambria Math" panose="02040503050406030204" pitchFamily="18" charset="0"/>
                                  <a:ea typeface="Cambria Math" panose="02040503050406030204" pitchFamily="18" charset="0"/>
                                </a:rPr>
                                <m:t>𝑎</m:t>
                              </m:r>
                            </m:e>
                            <m:sub>
                              <m:r>
                                <a:rPr lang="en-GB" sz="900" i="1">
                                  <a:solidFill>
                                    <a:schemeClr val="bg1"/>
                                  </a:solidFill>
                                  <a:latin typeface="Cambria Math" panose="02040503050406030204" pitchFamily="18" charset="0"/>
                                  <a:ea typeface="Cambria Math" panose="02040503050406030204" pitchFamily="18" charset="0"/>
                                </a:rPr>
                                <m:t>𝑛</m:t>
                              </m:r>
                              <m:r>
                                <a:rPr lang="en-GB" sz="900" b="0" i="1" smtClean="0">
                                  <a:solidFill>
                                    <a:schemeClr val="bg1"/>
                                  </a:solidFill>
                                  <a:latin typeface="Cambria Math" panose="02040503050406030204" pitchFamily="18" charset="0"/>
                                  <a:ea typeface="Cambria Math" panose="02040503050406030204" pitchFamily="18" charset="0"/>
                                </a:rPr>
                                <m:t>′</m:t>
                              </m:r>
                            </m:sub>
                          </m:sSub>
                          <m:r>
                            <a:rPr lang="en-GB" sz="900" i="1">
                              <a:solidFill>
                                <a:schemeClr val="bg1"/>
                              </a:solidFill>
                              <a:latin typeface="Cambria Math" panose="02040503050406030204" pitchFamily="18" charset="0"/>
                              <a:ea typeface="Cambria Math" panose="02040503050406030204" pitchFamily="18" charset="0"/>
                            </a:rPr>
                            <m:t>|</m:t>
                          </m:r>
                          <m:d>
                            <m:dPr>
                              <m:begChr m:val=""/>
                              <m:endChr m:val="⟩"/>
                              <m:ctrlPr>
                                <a:rPr lang="en-GB" sz="900" i="1">
                                  <a:solidFill>
                                    <a:schemeClr val="bg1"/>
                                  </a:solidFill>
                                  <a:latin typeface="Cambria Math" panose="02040503050406030204" pitchFamily="18" charset="0"/>
                                  <a:ea typeface="Cambria Math" panose="02040503050406030204" pitchFamily="18" charset="0"/>
                                </a:rPr>
                              </m:ctrlPr>
                            </m:dPr>
                            <m:e>
                              <m:sSub>
                                <m:sSubPr>
                                  <m:ctrlPr>
                                    <a:rPr lang="en-GB" sz="900" i="1">
                                      <a:solidFill>
                                        <a:schemeClr val="bg1"/>
                                      </a:solidFill>
                                      <a:latin typeface="Cambria Math" panose="02040503050406030204" pitchFamily="18" charset="0"/>
                                      <a:ea typeface="Cambria Math" panose="02040503050406030204" pitchFamily="18" charset="0"/>
                                    </a:rPr>
                                  </m:ctrlPr>
                                </m:sSubPr>
                                <m:e>
                                  <m:r>
                                    <m:rPr>
                                      <m:sty m:val="p"/>
                                    </m:rPr>
                                    <a:rPr lang="el-GR" sz="900" i="1">
                                      <a:solidFill>
                                        <a:schemeClr val="bg1"/>
                                      </a:solidFill>
                                      <a:latin typeface="Cambria Math" panose="02040503050406030204" pitchFamily="18" charset="0"/>
                                      <a:ea typeface="Cambria Math" panose="02040503050406030204" pitchFamily="18" charset="0"/>
                                    </a:rPr>
                                    <m:t>Ψ</m:t>
                                  </m:r>
                                </m:e>
                                <m:sub>
                                  <m:r>
                                    <a:rPr lang="en-GB" sz="900" i="1">
                                      <a:solidFill>
                                        <a:schemeClr val="bg1"/>
                                      </a:solidFill>
                                      <a:latin typeface="Cambria Math" panose="02040503050406030204" pitchFamily="18" charset="0"/>
                                      <a:ea typeface="Cambria Math" panose="02040503050406030204" pitchFamily="18" charset="0"/>
                                    </a:rPr>
                                    <m:t>𝑛</m:t>
                                  </m:r>
                                  <m:r>
                                    <a:rPr lang="en-GB" sz="900" b="0" i="1" smtClean="0">
                                      <a:solidFill>
                                        <a:schemeClr val="bg1"/>
                                      </a:solidFill>
                                      <a:latin typeface="Cambria Math" panose="02040503050406030204" pitchFamily="18" charset="0"/>
                                      <a:ea typeface="Cambria Math" panose="02040503050406030204" pitchFamily="18" charset="0"/>
                                    </a:rPr>
                                    <m:t>′</m:t>
                                  </m:r>
                                </m:sub>
                              </m:sSub>
                            </m:e>
                          </m:d>
                        </m:e>
                      </m:nary>
                      <m:r>
                        <a:rPr lang="en-GB" sz="900" i="1">
                          <a:solidFill>
                            <a:schemeClr val="bg1"/>
                          </a:solidFill>
                          <a:latin typeface="Cambria Math" panose="02040503050406030204" pitchFamily="18" charset="0"/>
                          <a:ea typeface="Cambria Math" panose="02040503050406030204" pitchFamily="18" charset="0"/>
                        </a:rPr>
                        <m:t> </m:t>
                      </m:r>
                      <m:d>
                        <m:dPr>
                          <m:ctrlPr>
                            <a:rPr lang="en-GB" sz="900" i="1">
                              <a:solidFill>
                                <a:schemeClr val="bg1"/>
                              </a:solidFill>
                              <a:latin typeface="Cambria Math" panose="02040503050406030204" pitchFamily="18" charset="0"/>
                              <a:ea typeface="Cambria Math" panose="02040503050406030204" pitchFamily="18" charset="0"/>
                            </a:rPr>
                          </m:ctrlPr>
                        </m:dPr>
                        <m:e>
                          <m:r>
                            <a:rPr lang="en-GB" sz="900" b="0" i="1" smtClean="0">
                              <a:solidFill>
                                <a:schemeClr val="bg1"/>
                              </a:solidFill>
                              <a:latin typeface="Cambria Math" panose="02040503050406030204" pitchFamily="18" charset="0"/>
                              <a:ea typeface="Cambria Math" panose="02040503050406030204" pitchFamily="18" charset="0"/>
                            </a:rPr>
                            <m:t>4</m:t>
                          </m:r>
                        </m:e>
                      </m:d>
                      <m:r>
                        <a:rPr lang="en-GB" sz="900" b="0" i="1" smtClean="0">
                          <a:solidFill>
                            <a:schemeClr val="bg1"/>
                          </a:solidFill>
                          <a:latin typeface="Cambria Math" panose="02040503050406030204" pitchFamily="18" charset="0"/>
                          <a:ea typeface="Cambria Math" panose="02040503050406030204" pitchFamily="18" charset="0"/>
                        </a:rPr>
                        <m:t>,</m:t>
                      </m:r>
                    </m:oMath>
                  </m:oMathPara>
                </a14:m>
                <a:endParaRPr lang="en-GB" sz="900" b="0" dirty="0">
                  <a:solidFill>
                    <a:schemeClr val="bg1"/>
                  </a:solidFill>
                  <a:ea typeface="Cambria Math" panose="02040503050406030204" pitchFamily="18" charset="0"/>
                </a:endParaRPr>
              </a:p>
              <a:p>
                <a:pPr algn="ctr"/>
                <a:endParaRPr lang="en-GB" sz="900" b="0" dirty="0">
                  <a:solidFill>
                    <a:schemeClr val="bg1"/>
                  </a:solidFill>
                  <a:ea typeface="Cambria Math" panose="02040503050406030204" pitchFamily="18" charset="0"/>
                </a:endParaRPr>
              </a:p>
              <a:p>
                <a:r>
                  <a:rPr lang="en-GB" sz="900" dirty="0">
                    <a:solidFill>
                      <a:schemeClr val="bg1"/>
                    </a:solidFill>
                    <a:ea typeface="Cambria Math" panose="02040503050406030204" pitchFamily="18" charset="0"/>
                  </a:rPr>
                  <a:t>and so choosing a finite set of </a:t>
                </a:r>
                <a:r>
                  <a:rPr lang="en-GB" sz="900" i="1" dirty="0">
                    <a:solidFill>
                      <a:schemeClr val="bg1"/>
                    </a:solidFill>
                    <a:ea typeface="Cambria Math" panose="02040503050406030204" pitchFamily="18" charset="0"/>
                  </a:rPr>
                  <a:t>n </a:t>
                </a:r>
                <a:r>
                  <a:rPr lang="en-GB" sz="900" dirty="0">
                    <a:solidFill>
                      <a:schemeClr val="bg1"/>
                    </a:solidFill>
                    <a:ea typeface="Cambria Math" panose="02040503050406030204" pitchFamily="18" charset="0"/>
                  </a:rPr>
                  <a:t>states, an approximate energy can be obtained: </a:t>
                </a:r>
              </a:p>
              <a:p>
                <a:endParaRPr lang="en-GB" sz="900" dirty="0">
                  <a:solidFill>
                    <a:schemeClr val="bg1"/>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GB" sz="900" b="0" i="1" smtClean="0">
                              <a:solidFill>
                                <a:schemeClr val="bg1"/>
                              </a:solidFill>
                              <a:latin typeface="Cambria Math" panose="02040503050406030204" pitchFamily="18" charset="0"/>
                              <a:ea typeface="Cambria Math" panose="02040503050406030204" pitchFamily="18" charset="0"/>
                            </a:rPr>
                          </m:ctrlPr>
                        </m:dPr>
                        <m:e>
                          <m:sSub>
                            <m:sSubPr>
                              <m:ctrlPr>
                                <a:rPr lang="en-GB" sz="900" b="0" i="1" smtClean="0">
                                  <a:solidFill>
                                    <a:schemeClr val="bg1"/>
                                  </a:solidFill>
                                  <a:latin typeface="Cambria Math" panose="02040503050406030204" pitchFamily="18" charset="0"/>
                                  <a:ea typeface="Cambria Math" panose="02040503050406030204" pitchFamily="18" charset="0"/>
                                </a:rPr>
                              </m:ctrlPr>
                            </m:sSubPr>
                            <m:e>
                              <m:r>
                                <m:rPr>
                                  <m:sty m:val="p"/>
                                </m:rPr>
                                <a:rPr lang="el-GR" sz="900" b="0" i="1" smtClean="0">
                                  <a:solidFill>
                                    <a:schemeClr val="bg1"/>
                                  </a:solidFill>
                                  <a:latin typeface="Cambria Math" panose="02040503050406030204" pitchFamily="18" charset="0"/>
                                  <a:ea typeface="Cambria Math" panose="02040503050406030204" pitchFamily="18" charset="0"/>
                                </a:rPr>
                                <m:t>Ψ</m:t>
                              </m:r>
                            </m:e>
                            <m:sub>
                              <m:r>
                                <a:rPr lang="en-GB" sz="900" b="0" i="1" smtClean="0">
                                  <a:solidFill>
                                    <a:schemeClr val="bg1"/>
                                  </a:solidFill>
                                  <a:latin typeface="Cambria Math" panose="02040503050406030204" pitchFamily="18" charset="0"/>
                                  <a:ea typeface="Cambria Math" panose="02040503050406030204" pitchFamily="18" charset="0"/>
                                </a:rPr>
                                <m:t>𝑛</m:t>
                              </m:r>
                            </m:sub>
                          </m:sSub>
                          <m:r>
                            <a:rPr lang="en-GB" sz="900" b="0" i="1" smtClean="0">
                              <a:solidFill>
                                <a:schemeClr val="bg1"/>
                              </a:solidFill>
                              <a:latin typeface="Cambria Math" panose="02040503050406030204" pitchFamily="18" charset="0"/>
                              <a:ea typeface="Cambria Math" panose="02040503050406030204" pitchFamily="18" charset="0"/>
                            </a:rPr>
                            <m:t>|</m:t>
                          </m:r>
                        </m:e>
                      </m:d>
                      <m:r>
                        <a:rPr lang="en-GB" sz="900" b="0" i="1" smtClean="0">
                          <a:solidFill>
                            <a:schemeClr val="bg1"/>
                          </a:solidFill>
                          <a:latin typeface="Cambria Math" panose="02040503050406030204" pitchFamily="18" charset="0"/>
                          <a:ea typeface="Cambria Math" panose="02040503050406030204" pitchFamily="18" charset="0"/>
                        </a:rPr>
                        <m:t>𝐻</m:t>
                      </m:r>
                      <m:r>
                        <a:rPr lang="en-GB" sz="900" b="0" i="1" smtClean="0">
                          <a:solidFill>
                            <a:schemeClr val="bg1"/>
                          </a:solidFill>
                          <a:latin typeface="Cambria Math" panose="02040503050406030204" pitchFamily="18" charset="0"/>
                          <a:ea typeface="Cambria Math" panose="02040503050406030204" pitchFamily="18" charset="0"/>
                        </a:rPr>
                        <m:t>|</m:t>
                      </m:r>
                      <m:d>
                        <m:dPr>
                          <m:begChr m:val=""/>
                          <m:endChr m:val="⟩"/>
                          <m:ctrlPr>
                            <a:rPr lang="en-GB" sz="900" b="0" i="1" smtClean="0">
                              <a:solidFill>
                                <a:schemeClr val="bg1"/>
                              </a:solidFill>
                              <a:latin typeface="Cambria Math" panose="02040503050406030204" pitchFamily="18" charset="0"/>
                              <a:ea typeface="Cambria Math" panose="02040503050406030204" pitchFamily="18" charset="0"/>
                            </a:rPr>
                          </m:ctrlPr>
                        </m:dPr>
                        <m:e>
                          <m:sSub>
                            <m:sSubPr>
                              <m:ctrlPr>
                                <a:rPr lang="en-GB" sz="900" b="0" i="1" smtClean="0">
                                  <a:solidFill>
                                    <a:schemeClr val="bg1"/>
                                  </a:solidFill>
                                  <a:latin typeface="Cambria Math" panose="02040503050406030204" pitchFamily="18" charset="0"/>
                                  <a:ea typeface="Cambria Math" panose="02040503050406030204" pitchFamily="18" charset="0"/>
                                </a:rPr>
                              </m:ctrlPr>
                            </m:sSubPr>
                            <m:e>
                              <m:r>
                                <m:rPr>
                                  <m:sty m:val="p"/>
                                </m:rPr>
                                <a:rPr lang="el-GR" sz="900" b="0" i="1" smtClean="0">
                                  <a:solidFill>
                                    <a:schemeClr val="bg1"/>
                                  </a:solidFill>
                                  <a:latin typeface="Cambria Math" panose="02040503050406030204" pitchFamily="18" charset="0"/>
                                  <a:ea typeface="Cambria Math" panose="02040503050406030204" pitchFamily="18" charset="0"/>
                                </a:rPr>
                                <m:t>Φ</m:t>
                              </m:r>
                            </m:e>
                            <m:sub>
                              <m:r>
                                <a:rPr lang="en-GB" sz="900" b="0" i="1" smtClean="0">
                                  <a:solidFill>
                                    <a:schemeClr val="bg1"/>
                                  </a:solidFill>
                                  <a:latin typeface="Cambria Math" panose="02040503050406030204" pitchFamily="18" charset="0"/>
                                  <a:ea typeface="Cambria Math" panose="02040503050406030204" pitchFamily="18" charset="0"/>
                                </a:rPr>
                                <m:t>0</m:t>
                              </m:r>
                            </m:sub>
                          </m:sSub>
                        </m:e>
                      </m:d>
                      <m:r>
                        <a:rPr lang="en-GB" sz="900" b="0" i="1" smtClean="0">
                          <a:solidFill>
                            <a:schemeClr val="bg1"/>
                          </a:solidFill>
                          <a:latin typeface="Cambria Math" panose="02040503050406030204" pitchFamily="18" charset="0"/>
                          <a:ea typeface="Cambria Math" panose="02040503050406030204" pitchFamily="18" charset="0"/>
                        </a:rPr>
                        <m:t>=</m:t>
                      </m:r>
                      <m:nary>
                        <m:naryPr>
                          <m:chr m:val="∑"/>
                          <m:supHide m:val="on"/>
                          <m:ctrlPr>
                            <a:rPr lang="en-GB" sz="900" b="0" i="1" smtClean="0">
                              <a:solidFill>
                                <a:schemeClr val="bg1"/>
                              </a:solidFill>
                              <a:latin typeface="Cambria Math" panose="02040503050406030204" pitchFamily="18" charset="0"/>
                              <a:ea typeface="Cambria Math" panose="02040503050406030204" pitchFamily="18" charset="0"/>
                            </a:rPr>
                          </m:ctrlPr>
                        </m:naryPr>
                        <m:sub>
                          <m:r>
                            <m:rPr>
                              <m:brk m:alnAt="7"/>
                            </m:rPr>
                            <a:rPr lang="en-GB" sz="900" b="0" i="1" smtClean="0">
                              <a:solidFill>
                                <a:schemeClr val="bg1"/>
                              </a:solidFill>
                              <a:latin typeface="Cambria Math" panose="02040503050406030204" pitchFamily="18" charset="0"/>
                              <a:ea typeface="Cambria Math" panose="02040503050406030204" pitchFamily="18" charset="0"/>
                            </a:rPr>
                            <m:t>𝑛</m:t>
                          </m:r>
                          <m:r>
                            <a:rPr lang="en-GB" sz="900" b="0" i="1" smtClean="0">
                              <a:solidFill>
                                <a:schemeClr val="bg1"/>
                              </a:solidFill>
                              <a:latin typeface="Cambria Math" panose="02040503050406030204" pitchFamily="18" charset="0"/>
                              <a:ea typeface="Cambria Math" panose="02040503050406030204" pitchFamily="18" charset="0"/>
                            </a:rPr>
                            <m:t>′</m:t>
                          </m:r>
                        </m:sub>
                        <m:sup/>
                        <m:e>
                          <m:sSub>
                            <m:sSubPr>
                              <m:ctrlPr>
                                <a:rPr lang="en-GB" sz="900" i="1">
                                  <a:solidFill>
                                    <a:schemeClr val="bg1"/>
                                  </a:solidFill>
                                  <a:latin typeface="Cambria Math" panose="02040503050406030204" pitchFamily="18" charset="0"/>
                                  <a:ea typeface="Cambria Math" panose="02040503050406030204" pitchFamily="18" charset="0"/>
                                </a:rPr>
                              </m:ctrlPr>
                            </m:sSubPr>
                            <m:e>
                              <m:r>
                                <a:rPr lang="en-GB" sz="900" i="1">
                                  <a:solidFill>
                                    <a:schemeClr val="bg1"/>
                                  </a:solidFill>
                                  <a:latin typeface="Cambria Math" panose="02040503050406030204" pitchFamily="18" charset="0"/>
                                  <a:ea typeface="Cambria Math" panose="02040503050406030204" pitchFamily="18" charset="0"/>
                                </a:rPr>
                                <m:t>𝑎</m:t>
                              </m:r>
                            </m:e>
                            <m:sub>
                              <m:r>
                                <a:rPr lang="en-GB" sz="900" i="1">
                                  <a:solidFill>
                                    <a:schemeClr val="bg1"/>
                                  </a:solidFill>
                                  <a:latin typeface="Cambria Math" panose="02040503050406030204" pitchFamily="18" charset="0"/>
                                  <a:ea typeface="Cambria Math" panose="02040503050406030204" pitchFamily="18" charset="0"/>
                                </a:rPr>
                                <m:t>𝑛</m:t>
                              </m:r>
                              <m:r>
                                <a:rPr lang="en-GB" sz="900" b="0" i="1" smtClean="0">
                                  <a:solidFill>
                                    <a:schemeClr val="bg1"/>
                                  </a:solidFill>
                                  <a:latin typeface="Cambria Math" panose="02040503050406030204" pitchFamily="18" charset="0"/>
                                  <a:ea typeface="Cambria Math" panose="02040503050406030204" pitchFamily="18" charset="0"/>
                                </a:rPr>
                                <m:t>′</m:t>
                              </m:r>
                            </m:sub>
                          </m:sSub>
                          <m:d>
                            <m:dPr>
                              <m:begChr m:val="⟨"/>
                              <m:endChr m:val="⟩"/>
                              <m:ctrlPr>
                                <a:rPr lang="en-GB" sz="900" i="1">
                                  <a:solidFill>
                                    <a:schemeClr val="bg1"/>
                                  </a:solidFill>
                                  <a:latin typeface="Cambria Math" panose="02040503050406030204" pitchFamily="18" charset="0"/>
                                  <a:ea typeface="Cambria Math" panose="02040503050406030204" pitchFamily="18" charset="0"/>
                                </a:rPr>
                              </m:ctrlPr>
                            </m:dPr>
                            <m:e>
                              <m:sSub>
                                <m:sSubPr>
                                  <m:ctrlPr>
                                    <a:rPr lang="en-GB" sz="900" i="1">
                                      <a:solidFill>
                                        <a:schemeClr val="bg1"/>
                                      </a:solidFill>
                                      <a:latin typeface="Cambria Math" panose="02040503050406030204" pitchFamily="18" charset="0"/>
                                      <a:ea typeface="Cambria Math" panose="02040503050406030204" pitchFamily="18" charset="0"/>
                                    </a:rPr>
                                  </m:ctrlPr>
                                </m:sSubPr>
                                <m:e>
                                  <m:r>
                                    <m:rPr>
                                      <m:sty m:val="p"/>
                                    </m:rPr>
                                    <a:rPr lang="el-GR" sz="900" i="1">
                                      <a:solidFill>
                                        <a:schemeClr val="bg1"/>
                                      </a:solidFill>
                                      <a:latin typeface="Cambria Math" panose="02040503050406030204" pitchFamily="18" charset="0"/>
                                      <a:ea typeface="Cambria Math" panose="02040503050406030204" pitchFamily="18" charset="0"/>
                                    </a:rPr>
                                    <m:t>Ψ</m:t>
                                  </m:r>
                                </m:e>
                                <m:sub>
                                  <m:r>
                                    <a:rPr lang="en-GB" sz="900" i="1">
                                      <a:solidFill>
                                        <a:schemeClr val="bg1"/>
                                      </a:solidFill>
                                      <a:latin typeface="Cambria Math" panose="02040503050406030204" pitchFamily="18" charset="0"/>
                                      <a:ea typeface="Cambria Math" panose="02040503050406030204" pitchFamily="18" charset="0"/>
                                    </a:rPr>
                                    <m:t>𝑛</m:t>
                                  </m:r>
                                </m:sub>
                              </m:sSub>
                            </m:e>
                            <m:e>
                              <m:r>
                                <a:rPr lang="en-GB" sz="900" i="1">
                                  <a:solidFill>
                                    <a:schemeClr val="bg1"/>
                                  </a:solidFill>
                                  <a:latin typeface="Cambria Math" panose="02040503050406030204" pitchFamily="18" charset="0"/>
                                  <a:ea typeface="Cambria Math" panose="02040503050406030204" pitchFamily="18" charset="0"/>
                                </a:rPr>
                                <m:t>𝐻</m:t>
                              </m:r>
                            </m:e>
                            <m:e>
                              <m:sSub>
                                <m:sSubPr>
                                  <m:ctrlPr>
                                    <a:rPr lang="en-GB" sz="900" i="1">
                                      <a:solidFill>
                                        <a:schemeClr val="bg1"/>
                                      </a:solidFill>
                                      <a:latin typeface="Cambria Math" panose="02040503050406030204" pitchFamily="18" charset="0"/>
                                      <a:ea typeface="Cambria Math" panose="02040503050406030204" pitchFamily="18" charset="0"/>
                                    </a:rPr>
                                  </m:ctrlPr>
                                </m:sSubPr>
                                <m:e>
                                  <m:r>
                                    <m:rPr>
                                      <m:sty m:val="p"/>
                                    </m:rPr>
                                    <a:rPr lang="el-GR" sz="900" i="1">
                                      <a:solidFill>
                                        <a:schemeClr val="bg1"/>
                                      </a:solidFill>
                                      <a:latin typeface="Cambria Math" panose="02040503050406030204" pitchFamily="18" charset="0"/>
                                      <a:ea typeface="Cambria Math" panose="02040503050406030204" pitchFamily="18" charset="0"/>
                                    </a:rPr>
                                    <m:t>Ψ</m:t>
                                  </m:r>
                                </m:e>
                                <m:sub>
                                  <m:r>
                                    <a:rPr lang="en-GB" sz="900" i="1">
                                      <a:solidFill>
                                        <a:schemeClr val="bg1"/>
                                      </a:solidFill>
                                      <a:latin typeface="Cambria Math" panose="02040503050406030204" pitchFamily="18" charset="0"/>
                                      <a:ea typeface="Cambria Math" panose="02040503050406030204" pitchFamily="18" charset="0"/>
                                    </a:rPr>
                                    <m:t>𝑛</m:t>
                                  </m:r>
                                  <m:r>
                                    <a:rPr lang="en-GB" sz="900" b="0" i="1" smtClean="0">
                                      <a:solidFill>
                                        <a:schemeClr val="bg1"/>
                                      </a:solidFill>
                                      <a:latin typeface="Cambria Math" panose="02040503050406030204" pitchFamily="18" charset="0"/>
                                      <a:ea typeface="Cambria Math" panose="02040503050406030204" pitchFamily="18" charset="0"/>
                                    </a:rPr>
                                    <m:t>′</m:t>
                                  </m:r>
                                </m:sub>
                              </m:sSub>
                            </m:e>
                          </m:d>
                        </m:e>
                      </m:nary>
                      <m:r>
                        <a:rPr lang="en-GB" sz="900" b="0" i="1" smtClean="0">
                          <a:solidFill>
                            <a:schemeClr val="bg1"/>
                          </a:solidFill>
                          <a:latin typeface="Cambria Math" panose="02040503050406030204" pitchFamily="18" charset="0"/>
                          <a:ea typeface="Cambria Math" panose="02040503050406030204" pitchFamily="18" charset="0"/>
                        </a:rPr>
                        <m:t>=</m:t>
                      </m:r>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𝐸</m:t>
                          </m:r>
                        </m:e>
                        <m:sub>
                          <m:r>
                            <a:rPr lang="en-GB" sz="900" b="0" i="1" smtClean="0">
                              <a:solidFill>
                                <a:schemeClr val="bg1"/>
                              </a:solidFill>
                              <a:latin typeface="Cambria Math" panose="02040503050406030204" pitchFamily="18" charset="0"/>
                              <a:ea typeface="Cambria Math" panose="02040503050406030204" pitchFamily="18" charset="0"/>
                            </a:rPr>
                            <m:t>𝑎𝑝𝑝𝑟𝑜𝑥</m:t>
                          </m:r>
                        </m:sub>
                      </m:sSub>
                      <m:nary>
                        <m:naryPr>
                          <m:chr m:val="∑"/>
                          <m:supHide m:val="on"/>
                          <m:ctrlPr>
                            <a:rPr lang="en-GB" sz="900" i="1">
                              <a:solidFill>
                                <a:schemeClr val="bg1"/>
                              </a:solidFill>
                              <a:latin typeface="Cambria Math" panose="02040503050406030204" pitchFamily="18" charset="0"/>
                              <a:ea typeface="Cambria Math" panose="02040503050406030204" pitchFamily="18" charset="0"/>
                            </a:rPr>
                          </m:ctrlPr>
                        </m:naryPr>
                        <m:sub>
                          <m:r>
                            <m:rPr>
                              <m:brk m:alnAt="7"/>
                            </m:rPr>
                            <a:rPr lang="en-GB" sz="900" i="1">
                              <a:solidFill>
                                <a:schemeClr val="bg1"/>
                              </a:solidFill>
                              <a:latin typeface="Cambria Math" panose="02040503050406030204" pitchFamily="18" charset="0"/>
                              <a:ea typeface="Cambria Math" panose="02040503050406030204" pitchFamily="18" charset="0"/>
                            </a:rPr>
                            <m:t>𝑛</m:t>
                          </m:r>
                          <m:r>
                            <a:rPr lang="en-GB" sz="900" b="0" i="1" smtClean="0">
                              <a:solidFill>
                                <a:schemeClr val="bg1"/>
                              </a:solidFill>
                              <a:latin typeface="Cambria Math" panose="02040503050406030204" pitchFamily="18" charset="0"/>
                              <a:ea typeface="Cambria Math" panose="02040503050406030204" pitchFamily="18" charset="0"/>
                            </a:rPr>
                            <m:t>′</m:t>
                          </m:r>
                          <m:r>
                            <a:rPr lang="en-GB" sz="900" i="1" smtClean="0">
                              <a:solidFill>
                                <a:schemeClr val="bg1"/>
                              </a:solidFill>
                              <a:latin typeface="Cambria Math" panose="02040503050406030204" pitchFamily="18" charset="0"/>
                              <a:ea typeface="Cambria Math" panose="02040503050406030204" pitchFamily="18" charset="0"/>
                            </a:rPr>
                            <m:t>∈</m:t>
                          </m:r>
                          <m:r>
                            <a:rPr lang="en-GB" sz="900" b="0" i="1" smtClean="0">
                              <a:solidFill>
                                <a:schemeClr val="bg1"/>
                              </a:solidFill>
                              <a:latin typeface="Cambria Math" panose="02040503050406030204" pitchFamily="18" charset="0"/>
                              <a:ea typeface="Cambria Math" panose="02040503050406030204" pitchFamily="18" charset="0"/>
                            </a:rPr>
                            <m:t>{</m:t>
                          </m:r>
                          <m:r>
                            <a:rPr lang="en-GB" sz="900" b="0" i="1" smtClean="0">
                              <a:solidFill>
                                <a:schemeClr val="bg1"/>
                              </a:solidFill>
                              <a:latin typeface="Cambria Math" panose="02040503050406030204" pitchFamily="18" charset="0"/>
                              <a:ea typeface="Cambria Math" panose="02040503050406030204" pitchFamily="18" charset="0"/>
                            </a:rPr>
                            <m:t>𝑗𝑘𝑚</m:t>
                          </m:r>
                          <m:r>
                            <a:rPr lang="en-GB" sz="900" b="0" i="1" smtClean="0">
                              <a:solidFill>
                                <a:schemeClr val="bg1"/>
                              </a:solidFill>
                              <a:latin typeface="Cambria Math" panose="02040503050406030204" pitchFamily="18" charset="0"/>
                              <a:ea typeface="Cambria Math" panose="02040503050406030204" pitchFamily="18" charset="0"/>
                            </a:rPr>
                            <m:t>}</m:t>
                          </m:r>
                        </m:sub>
                        <m:sup/>
                        <m:e>
                          <m:sSub>
                            <m:sSubPr>
                              <m:ctrlPr>
                                <a:rPr lang="en-GB" sz="900" i="1">
                                  <a:solidFill>
                                    <a:schemeClr val="bg1"/>
                                  </a:solidFill>
                                  <a:latin typeface="Cambria Math" panose="02040503050406030204" pitchFamily="18" charset="0"/>
                                  <a:ea typeface="Cambria Math" panose="02040503050406030204" pitchFamily="18" charset="0"/>
                                </a:rPr>
                              </m:ctrlPr>
                            </m:sSubPr>
                            <m:e>
                              <m:r>
                                <a:rPr lang="en-GB" sz="900" i="1">
                                  <a:solidFill>
                                    <a:schemeClr val="bg1"/>
                                  </a:solidFill>
                                  <a:latin typeface="Cambria Math" panose="02040503050406030204" pitchFamily="18" charset="0"/>
                                  <a:ea typeface="Cambria Math" panose="02040503050406030204" pitchFamily="18" charset="0"/>
                                </a:rPr>
                                <m:t>𝑎</m:t>
                              </m:r>
                            </m:e>
                            <m:sub>
                              <m:r>
                                <a:rPr lang="en-GB" sz="900" i="1">
                                  <a:solidFill>
                                    <a:schemeClr val="bg1"/>
                                  </a:solidFill>
                                  <a:latin typeface="Cambria Math" panose="02040503050406030204" pitchFamily="18" charset="0"/>
                                  <a:ea typeface="Cambria Math" panose="02040503050406030204" pitchFamily="18" charset="0"/>
                                </a:rPr>
                                <m:t>𝑛</m:t>
                              </m:r>
                              <m:r>
                                <a:rPr lang="en-GB" sz="900" b="0" i="1" smtClean="0">
                                  <a:solidFill>
                                    <a:schemeClr val="bg1"/>
                                  </a:solidFill>
                                  <a:latin typeface="Cambria Math" panose="02040503050406030204" pitchFamily="18" charset="0"/>
                                  <a:ea typeface="Cambria Math" panose="02040503050406030204" pitchFamily="18" charset="0"/>
                                </a:rPr>
                                <m:t>′</m:t>
                              </m:r>
                            </m:sub>
                          </m:sSub>
                          <m:d>
                            <m:dPr>
                              <m:begChr m:val="⟨"/>
                              <m:endChr m:val=""/>
                              <m:ctrlPr>
                                <a:rPr lang="en-GB" sz="900" i="1" smtClean="0">
                                  <a:solidFill>
                                    <a:schemeClr val="bg1"/>
                                  </a:solidFill>
                                  <a:latin typeface="Cambria Math" panose="02040503050406030204" pitchFamily="18" charset="0"/>
                                  <a:ea typeface="Cambria Math" panose="02040503050406030204" pitchFamily="18" charset="0"/>
                                </a:rPr>
                              </m:ctrlPr>
                            </m:dPr>
                            <m:e>
                              <m:sSub>
                                <m:sSubPr>
                                  <m:ctrlPr>
                                    <a:rPr lang="en-GB" sz="900" b="0" i="1" smtClean="0">
                                      <a:solidFill>
                                        <a:schemeClr val="bg1"/>
                                      </a:solidFill>
                                      <a:latin typeface="Cambria Math" panose="02040503050406030204" pitchFamily="18" charset="0"/>
                                      <a:ea typeface="Cambria Math" panose="02040503050406030204" pitchFamily="18" charset="0"/>
                                    </a:rPr>
                                  </m:ctrlPr>
                                </m:sSubPr>
                                <m:e>
                                  <m:r>
                                    <m:rPr>
                                      <m:sty m:val="p"/>
                                    </m:rPr>
                                    <a:rPr lang="el-GR" sz="900" i="1" smtClean="0">
                                      <a:solidFill>
                                        <a:schemeClr val="bg1"/>
                                      </a:solidFill>
                                      <a:latin typeface="Cambria Math" panose="02040503050406030204" pitchFamily="18" charset="0"/>
                                      <a:ea typeface="Cambria Math" panose="02040503050406030204" pitchFamily="18" charset="0"/>
                                    </a:rPr>
                                    <m:t>Ψ</m:t>
                                  </m:r>
                                </m:e>
                                <m:sub>
                                  <m:r>
                                    <a:rPr lang="en-GB" sz="900" b="0" i="1" smtClean="0">
                                      <a:solidFill>
                                        <a:schemeClr val="bg1"/>
                                      </a:solidFill>
                                      <a:latin typeface="Cambria Math" panose="02040503050406030204" pitchFamily="18" charset="0"/>
                                      <a:ea typeface="Cambria Math" panose="02040503050406030204" pitchFamily="18" charset="0"/>
                                    </a:rPr>
                                    <m:t>𝑛</m:t>
                                  </m:r>
                                </m:sub>
                              </m:sSub>
                            </m:e>
                          </m:d>
                          <m:r>
                            <a:rPr lang="en-GB" sz="900" i="1">
                              <a:solidFill>
                                <a:schemeClr val="bg1"/>
                              </a:solidFill>
                              <a:latin typeface="Cambria Math" panose="02040503050406030204" pitchFamily="18" charset="0"/>
                              <a:ea typeface="Cambria Math" panose="02040503050406030204" pitchFamily="18" charset="0"/>
                            </a:rPr>
                            <m:t>|</m:t>
                          </m:r>
                          <m:d>
                            <m:dPr>
                              <m:begChr m:val=""/>
                              <m:endChr m:val="⟩"/>
                              <m:ctrlPr>
                                <a:rPr lang="en-GB" sz="900" i="1">
                                  <a:solidFill>
                                    <a:schemeClr val="bg1"/>
                                  </a:solidFill>
                                  <a:latin typeface="Cambria Math" panose="02040503050406030204" pitchFamily="18" charset="0"/>
                                  <a:ea typeface="Cambria Math" panose="02040503050406030204" pitchFamily="18" charset="0"/>
                                </a:rPr>
                              </m:ctrlPr>
                            </m:dPr>
                            <m:e>
                              <m:sSub>
                                <m:sSubPr>
                                  <m:ctrlPr>
                                    <a:rPr lang="en-GB" sz="900" i="1">
                                      <a:solidFill>
                                        <a:schemeClr val="bg1"/>
                                      </a:solidFill>
                                      <a:latin typeface="Cambria Math" panose="02040503050406030204" pitchFamily="18" charset="0"/>
                                      <a:ea typeface="Cambria Math" panose="02040503050406030204" pitchFamily="18" charset="0"/>
                                    </a:rPr>
                                  </m:ctrlPr>
                                </m:sSubPr>
                                <m:e>
                                  <m:r>
                                    <m:rPr>
                                      <m:sty m:val="p"/>
                                    </m:rPr>
                                    <a:rPr lang="el-GR" sz="900" i="1">
                                      <a:solidFill>
                                        <a:schemeClr val="bg1"/>
                                      </a:solidFill>
                                      <a:latin typeface="Cambria Math" panose="02040503050406030204" pitchFamily="18" charset="0"/>
                                      <a:ea typeface="Cambria Math" panose="02040503050406030204" pitchFamily="18" charset="0"/>
                                    </a:rPr>
                                    <m:t>Ψ</m:t>
                                  </m:r>
                                </m:e>
                                <m:sub>
                                  <m:r>
                                    <a:rPr lang="en-GB" sz="900" i="1">
                                      <a:solidFill>
                                        <a:schemeClr val="bg1"/>
                                      </a:solidFill>
                                      <a:latin typeface="Cambria Math" panose="02040503050406030204" pitchFamily="18" charset="0"/>
                                      <a:ea typeface="Cambria Math" panose="02040503050406030204" pitchFamily="18" charset="0"/>
                                    </a:rPr>
                                    <m:t>𝑛</m:t>
                                  </m:r>
                                  <m:r>
                                    <a:rPr lang="en-GB" sz="900" b="0" i="1" smtClean="0">
                                      <a:solidFill>
                                        <a:schemeClr val="bg1"/>
                                      </a:solidFill>
                                      <a:latin typeface="Cambria Math" panose="02040503050406030204" pitchFamily="18" charset="0"/>
                                      <a:ea typeface="Cambria Math" panose="02040503050406030204" pitchFamily="18" charset="0"/>
                                    </a:rPr>
                                    <m:t>′</m:t>
                                  </m:r>
                                </m:sub>
                              </m:sSub>
                            </m:e>
                          </m:d>
                        </m:e>
                      </m:nary>
                      <m:r>
                        <a:rPr lang="en-GB" sz="900" i="1">
                          <a:solidFill>
                            <a:schemeClr val="bg1"/>
                          </a:solidFill>
                          <a:latin typeface="Cambria Math" panose="02040503050406030204" pitchFamily="18" charset="0"/>
                          <a:ea typeface="Cambria Math" panose="02040503050406030204" pitchFamily="18" charset="0"/>
                        </a:rPr>
                        <m:t> </m:t>
                      </m:r>
                      <m:d>
                        <m:dPr>
                          <m:ctrlPr>
                            <a:rPr lang="en-GB" sz="900" i="1">
                              <a:solidFill>
                                <a:schemeClr val="bg1"/>
                              </a:solidFill>
                              <a:latin typeface="Cambria Math" panose="02040503050406030204" pitchFamily="18" charset="0"/>
                              <a:ea typeface="Cambria Math" panose="02040503050406030204" pitchFamily="18" charset="0"/>
                            </a:rPr>
                          </m:ctrlPr>
                        </m:dPr>
                        <m:e>
                          <m:r>
                            <a:rPr lang="en-GB" sz="900" b="0" i="1" smtClean="0">
                              <a:solidFill>
                                <a:schemeClr val="bg1"/>
                              </a:solidFill>
                              <a:latin typeface="Cambria Math" panose="02040503050406030204" pitchFamily="18" charset="0"/>
                              <a:ea typeface="Cambria Math" panose="02040503050406030204" pitchFamily="18" charset="0"/>
                            </a:rPr>
                            <m:t>5</m:t>
                          </m:r>
                        </m:e>
                      </m:d>
                    </m:oMath>
                  </m:oMathPara>
                </a14:m>
                <a:endParaRPr lang="en-GB" sz="900" dirty="0">
                  <a:solidFill>
                    <a:schemeClr val="bg1"/>
                  </a:solidFill>
                  <a:ea typeface="Cambria Math" panose="02040503050406030204" pitchFamily="18" charset="0"/>
                </a:endParaRPr>
              </a:p>
              <a:p>
                <a:endParaRPr lang="en-GB" sz="900" dirty="0">
                  <a:solidFill>
                    <a:schemeClr val="bg1"/>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𝐻</m:t>
                          </m:r>
                        </m:e>
                        <m:sub>
                          <m:r>
                            <a:rPr lang="en-GB" sz="900" b="0" i="1" smtClean="0">
                              <a:solidFill>
                                <a:schemeClr val="bg1"/>
                              </a:solidFill>
                              <a:latin typeface="Cambria Math" panose="02040503050406030204" pitchFamily="18" charset="0"/>
                              <a:ea typeface="Cambria Math" panose="02040503050406030204" pitchFamily="18" charset="0"/>
                            </a:rPr>
                            <m:t>𝑛𝑛</m:t>
                          </m:r>
                          <m:r>
                            <a:rPr lang="en-GB" sz="900" b="0" i="1" smtClean="0">
                              <a:solidFill>
                                <a:schemeClr val="bg1"/>
                              </a:solidFill>
                              <a:latin typeface="Cambria Math" panose="02040503050406030204" pitchFamily="18" charset="0"/>
                              <a:ea typeface="Cambria Math" panose="02040503050406030204" pitchFamily="18" charset="0"/>
                            </a:rPr>
                            <m:t>′</m:t>
                          </m:r>
                        </m:sub>
                      </m:sSub>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𝑎</m:t>
                          </m:r>
                        </m:e>
                        <m:sub>
                          <m:r>
                            <a:rPr lang="en-GB" sz="900" b="0" i="1" smtClean="0">
                              <a:solidFill>
                                <a:schemeClr val="bg1"/>
                              </a:solidFill>
                              <a:latin typeface="Cambria Math" panose="02040503050406030204" pitchFamily="18" charset="0"/>
                              <a:ea typeface="Cambria Math" panose="02040503050406030204" pitchFamily="18" charset="0"/>
                            </a:rPr>
                            <m:t>𝑛</m:t>
                          </m:r>
                          <m:r>
                            <a:rPr lang="en-GB" sz="900" b="0" i="1" smtClean="0">
                              <a:solidFill>
                                <a:schemeClr val="bg1"/>
                              </a:solidFill>
                              <a:latin typeface="Cambria Math" panose="02040503050406030204" pitchFamily="18" charset="0"/>
                              <a:ea typeface="Cambria Math" panose="02040503050406030204" pitchFamily="18" charset="0"/>
                            </a:rPr>
                            <m:t>′</m:t>
                          </m:r>
                        </m:sub>
                      </m:sSub>
                      <m:r>
                        <a:rPr lang="en-GB" sz="900" b="0" i="1" smtClean="0">
                          <a:solidFill>
                            <a:schemeClr val="bg1"/>
                          </a:solidFill>
                          <a:latin typeface="Cambria Math" panose="02040503050406030204" pitchFamily="18" charset="0"/>
                          <a:ea typeface="Cambria Math" panose="02040503050406030204" pitchFamily="18" charset="0"/>
                        </a:rPr>
                        <m:t>=</m:t>
                      </m:r>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𝐸</m:t>
                          </m:r>
                        </m:e>
                        <m:sub>
                          <m:r>
                            <a:rPr lang="en-GB" sz="900" b="0" i="1" smtClean="0">
                              <a:solidFill>
                                <a:schemeClr val="bg1"/>
                              </a:solidFill>
                              <a:latin typeface="Cambria Math" panose="02040503050406030204" pitchFamily="18" charset="0"/>
                              <a:ea typeface="Cambria Math" panose="02040503050406030204" pitchFamily="18" charset="0"/>
                            </a:rPr>
                            <m:t>𝑎𝑝𝑝𝑟𝑜𝑥</m:t>
                          </m:r>
                        </m:sub>
                      </m:sSub>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𝑁</m:t>
                          </m:r>
                        </m:e>
                        <m:sub>
                          <m:r>
                            <a:rPr lang="en-GB" sz="900" b="0" i="1" smtClean="0">
                              <a:solidFill>
                                <a:schemeClr val="bg1"/>
                              </a:solidFill>
                              <a:latin typeface="Cambria Math" panose="02040503050406030204" pitchFamily="18" charset="0"/>
                              <a:ea typeface="Cambria Math" panose="02040503050406030204" pitchFamily="18" charset="0"/>
                            </a:rPr>
                            <m:t>𝑛𝑛</m:t>
                          </m:r>
                          <m:r>
                            <a:rPr lang="en-GB" sz="900" b="0" i="1" smtClean="0">
                              <a:solidFill>
                                <a:schemeClr val="bg1"/>
                              </a:solidFill>
                              <a:latin typeface="Cambria Math" panose="02040503050406030204" pitchFamily="18" charset="0"/>
                              <a:ea typeface="Cambria Math" panose="02040503050406030204" pitchFamily="18" charset="0"/>
                            </a:rPr>
                            <m:t>′</m:t>
                          </m:r>
                        </m:sub>
                      </m:sSub>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𝑎</m:t>
                          </m:r>
                        </m:e>
                        <m:sub>
                          <m:r>
                            <a:rPr lang="en-GB" sz="900" b="0" i="1" smtClean="0">
                              <a:solidFill>
                                <a:schemeClr val="bg1"/>
                              </a:solidFill>
                              <a:latin typeface="Cambria Math" panose="02040503050406030204" pitchFamily="18" charset="0"/>
                              <a:ea typeface="Cambria Math" panose="02040503050406030204" pitchFamily="18" charset="0"/>
                            </a:rPr>
                            <m:t>𝑛</m:t>
                          </m:r>
                          <m:r>
                            <a:rPr lang="en-GB" sz="900" b="0" i="1" smtClean="0">
                              <a:solidFill>
                                <a:schemeClr val="bg1"/>
                              </a:solidFill>
                              <a:latin typeface="Cambria Math" panose="02040503050406030204" pitchFamily="18" charset="0"/>
                              <a:ea typeface="Cambria Math" panose="02040503050406030204" pitchFamily="18" charset="0"/>
                            </a:rPr>
                            <m:t>′</m:t>
                          </m:r>
                        </m:sub>
                      </m:sSub>
                      <m:r>
                        <a:rPr lang="en-GB" sz="900" b="0" i="0" smtClean="0">
                          <a:solidFill>
                            <a:schemeClr val="bg1"/>
                          </a:solidFill>
                          <a:latin typeface="Cambria Math" panose="02040503050406030204" pitchFamily="18" charset="0"/>
                          <a:ea typeface="Cambria Math" panose="02040503050406030204" pitchFamily="18" charset="0"/>
                        </a:rPr>
                        <m:t> </m:t>
                      </m:r>
                      <m:d>
                        <m:dPr>
                          <m:ctrlPr>
                            <a:rPr lang="en-GB" sz="900" b="0" i="1" smtClean="0">
                              <a:solidFill>
                                <a:schemeClr val="bg1"/>
                              </a:solidFill>
                              <a:latin typeface="Cambria Math" panose="02040503050406030204" pitchFamily="18" charset="0"/>
                              <a:ea typeface="Cambria Math" panose="02040503050406030204" pitchFamily="18" charset="0"/>
                            </a:rPr>
                          </m:ctrlPr>
                        </m:dPr>
                        <m:e>
                          <m:r>
                            <a:rPr lang="en-GB" sz="900" b="0" i="0" smtClean="0">
                              <a:solidFill>
                                <a:schemeClr val="bg1"/>
                              </a:solidFill>
                              <a:latin typeface="Cambria Math" panose="02040503050406030204" pitchFamily="18" charset="0"/>
                              <a:ea typeface="Cambria Math" panose="02040503050406030204" pitchFamily="18" charset="0"/>
                            </a:rPr>
                            <m:t>6</m:t>
                          </m:r>
                        </m:e>
                      </m:d>
                      <m:r>
                        <a:rPr lang="en-GB" sz="900" b="0" i="0" smtClean="0">
                          <a:solidFill>
                            <a:schemeClr val="bg1"/>
                          </a:solidFill>
                          <a:latin typeface="Cambria Math" panose="02040503050406030204" pitchFamily="18" charset="0"/>
                          <a:ea typeface="Cambria Math" panose="02040503050406030204" pitchFamily="18" charset="0"/>
                        </a:rPr>
                        <m:t>,</m:t>
                      </m:r>
                    </m:oMath>
                  </m:oMathPara>
                </a14:m>
                <a:endParaRPr lang="en-GB" sz="900" b="0" dirty="0">
                  <a:solidFill>
                    <a:schemeClr val="bg1"/>
                  </a:solidFill>
                  <a:ea typeface="Cambria Math" panose="02040503050406030204" pitchFamily="18" charset="0"/>
                </a:endParaRPr>
              </a:p>
              <a:p>
                <a:endParaRPr lang="en-GB" sz="900" b="0" dirty="0">
                  <a:solidFill>
                    <a:schemeClr val="bg1"/>
                  </a:solidFill>
                  <a:ea typeface="Cambria Math" panose="02040503050406030204" pitchFamily="18" charset="0"/>
                </a:endParaRPr>
              </a:p>
              <a:p>
                <a:r>
                  <a:rPr lang="en-GB" sz="900" dirty="0">
                    <a:solidFill>
                      <a:schemeClr val="bg1"/>
                    </a:solidFill>
                    <a:ea typeface="Cambria Math" panose="02040503050406030204" pitchFamily="18" charset="0"/>
                  </a:rPr>
                  <a:t>where Einstein summation notation is adopted in the matrix form, </a:t>
                </a:r>
                <a:r>
                  <a:rPr lang="en-GB" sz="900" b="1" dirty="0">
                    <a:solidFill>
                      <a:schemeClr val="bg1"/>
                    </a:solidFill>
                    <a:ea typeface="Cambria Math" panose="02040503050406030204" pitchFamily="18" charset="0"/>
                  </a:rPr>
                  <a:t>Eq. (6)</a:t>
                </a:r>
                <a:r>
                  <a:rPr lang="en-GB" sz="900" dirty="0">
                    <a:solidFill>
                      <a:schemeClr val="bg1"/>
                    </a:solidFill>
                    <a:ea typeface="Cambria Math" panose="02040503050406030204" pitchFamily="18" charset="0"/>
                  </a:rPr>
                  <a:t>. </a:t>
                </a:r>
              </a:p>
              <a:p>
                <a:r>
                  <a:rPr lang="en-GB" sz="900" dirty="0">
                    <a:solidFill>
                      <a:schemeClr val="bg1"/>
                    </a:solidFill>
                    <a:ea typeface="Cambria Math" panose="02040503050406030204" pitchFamily="18" charset="0"/>
                  </a:rPr>
                  <a:t>Solving </a:t>
                </a:r>
                <a:r>
                  <a:rPr lang="en-GB" sz="900" b="1" dirty="0">
                    <a:solidFill>
                      <a:schemeClr val="bg1"/>
                    </a:solidFill>
                    <a:ea typeface="Cambria Math" panose="02040503050406030204" pitchFamily="18" charset="0"/>
                  </a:rPr>
                  <a:t>Eq. (6) </a:t>
                </a:r>
                <a:r>
                  <a:rPr lang="en-GB" sz="900" dirty="0">
                    <a:solidFill>
                      <a:schemeClr val="bg1"/>
                    </a:solidFill>
                    <a:ea typeface="Cambria Math" panose="02040503050406030204" pitchFamily="18" charset="0"/>
                  </a:rPr>
                  <a:t>via an eigenvalue method therefore gives </a:t>
                </a:r>
                <a14:m>
                  <m:oMath xmlns:m="http://schemas.openxmlformats.org/officeDocument/2006/math">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𝐸</m:t>
                        </m:r>
                      </m:e>
                      <m:sub>
                        <m:r>
                          <a:rPr lang="en-GB" sz="900" b="0" i="1" smtClean="0">
                            <a:solidFill>
                              <a:schemeClr val="bg1"/>
                            </a:solidFill>
                            <a:latin typeface="Cambria Math" panose="02040503050406030204" pitchFamily="18" charset="0"/>
                            <a:ea typeface="Cambria Math" panose="02040503050406030204" pitchFamily="18" charset="0"/>
                          </a:rPr>
                          <m:t>𝑎𝑝𝑝𝑟𝑜𝑥</m:t>
                        </m:r>
                      </m:sub>
                    </m:sSub>
                  </m:oMath>
                </a14:m>
                <a:r>
                  <a:rPr lang="en-GB" sz="900" dirty="0">
                    <a:solidFill>
                      <a:schemeClr val="bg1"/>
                    </a:solidFill>
                    <a:ea typeface="Cambria Math" panose="02040503050406030204" pitchFamily="18" charset="0"/>
                  </a:rPr>
                  <a:t> as a function of </a:t>
                </a:r>
                <a14:m>
                  <m:oMath xmlns:m="http://schemas.openxmlformats.org/officeDocument/2006/math">
                    <m:r>
                      <a:rPr lang="en-GB" sz="900" i="1">
                        <a:solidFill>
                          <a:schemeClr val="bg1"/>
                        </a:solidFill>
                        <a:latin typeface="Cambria Math" panose="02040503050406030204" pitchFamily="18" charset="0"/>
                        <a:ea typeface="Cambria Math" panose="02040503050406030204" pitchFamily="18" charset="0"/>
                      </a:rPr>
                      <m:t>𝜒</m:t>
                    </m:r>
                  </m:oMath>
                </a14:m>
                <a:r>
                  <a:rPr lang="en-GB" sz="900" dirty="0">
                    <a:solidFill>
                      <a:schemeClr val="bg1"/>
                    </a:solidFill>
                    <a:ea typeface="Cambria Math" panose="02040503050406030204" pitchFamily="18" charset="0"/>
                  </a:rPr>
                  <a:t>, with the minima being the best approximation for true energy by </a:t>
                </a:r>
                <a:r>
                  <a:rPr lang="en-GB" sz="900" b="1" dirty="0">
                    <a:solidFill>
                      <a:schemeClr val="bg1"/>
                    </a:solidFill>
                    <a:ea typeface="Cambria Math" panose="02040503050406030204" pitchFamily="18" charset="0"/>
                  </a:rPr>
                  <a:t>Eq. (2)</a:t>
                </a:r>
                <a:r>
                  <a:rPr lang="en-GB" sz="900" dirty="0">
                    <a:solidFill>
                      <a:schemeClr val="bg1"/>
                    </a:solidFill>
                    <a:ea typeface="Cambria Math" panose="02040503050406030204" pitchFamily="18" charset="0"/>
                  </a:rPr>
                  <a:t>.</a:t>
                </a:r>
              </a:p>
            </p:txBody>
          </p:sp>
        </mc:Choice>
        <mc:Fallback xmlns="">
          <p:sp>
            <p:nvSpPr>
              <p:cNvPr id="24" name="TextBox 23">
                <a:extLst>
                  <a:ext uri="{FF2B5EF4-FFF2-40B4-BE49-F238E27FC236}">
                    <a16:creationId xmlns:a16="http://schemas.microsoft.com/office/drawing/2014/main" id="{AD695C4C-1EDC-4356-9647-0EB3DCFA5B10}"/>
                  </a:ext>
                </a:extLst>
              </p:cNvPr>
              <p:cNvSpPr txBox="1">
                <a:spLocks noRot="1" noChangeAspect="1" noMove="1" noResize="1" noEditPoints="1" noAdjustHandles="1" noChangeArrowheads="1" noChangeShapeType="1" noTextEdit="1"/>
              </p:cNvSpPr>
              <p:nvPr/>
            </p:nvSpPr>
            <p:spPr>
              <a:xfrm>
                <a:off x="185984" y="1346358"/>
                <a:ext cx="4000463" cy="5379999"/>
              </a:xfrm>
              <a:prstGeom prst="rect">
                <a:avLst/>
              </a:prstGeom>
              <a:blipFill>
                <a:blip r:embed="rId17"/>
                <a:stretch>
                  <a:fillRect/>
                </a:stretch>
              </a:blipFill>
            </p:spPr>
            <p:txBody>
              <a:bodyPr/>
              <a:lstStyle/>
              <a:p>
                <a:r>
                  <a:rPr lang="en-GB">
                    <a:noFill/>
                  </a:rPr>
                  <a:t> </a:t>
                </a:r>
              </a:p>
            </p:txBody>
          </p:sp>
        </mc:Fallback>
      </mc:AlternateContent>
      <p:sp>
        <p:nvSpPr>
          <p:cNvPr id="30" name="TextBox 29">
            <a:extLst>
              <a:ext uri="{FF2B5EF4-FFF2-40B4-BE49-F238E27FC236}">
                <a16:creationId xmlns:a16="http://schemas.microsoft.com/office/drawing/2014/main" id="{EC71133F-B010-40FB-8FB2-036A86B344E7}"/>
              </a:ext>
            </a:extLst>
          </p:cNvPr>
          <p:cNvSpPr txBox="1"/>
          <p:nvPr/>
        </p:nvSpPr>
        <p:spPr>
          <a:xfrm>
            <a:off x="4242828" y="968091"/>
            <a:ext cx="3534190" cy="369332"/>
          </a:xfrm>
          <a:prstGeom prst="rect">
            <a:avLst/>
          </a:prstGeom>
          <a:noFill/>
        </p:spPr>
        <p:txBody>
          <a:bodyPr wrap="square" rtlCol="0">
            <a:spAutoFit/>
          </a:bodyPr>
          <a:lstStyle/>
          <a:p>
            <a:r>
              <a:rPr lang="en-GB" b="1" dirty="0" err="1">
                <a:solidFill>
                  <a:schemeClr val="bg1"/>
                </a:solidFill>
                <a:latin typeface="BrowalliaUPC" panose="020B0502040204020203" pitchFamily="34" charset="-34"/>
                <a:cs typeface="BrowalliaUPC" panose="020B0502040204020203" pitchFamily="34" charset="-34"/>
              </a:rPr>
              <a:t>Hylleraas</a:t>
            </a:r>
            <a:r>
              <a:rPr lang="en-GB" b="1" dirty="0">
                <a:solidFill>
                  <a:schemeClr val="bg1"/>
                </a:solidFill>
                <a:latin typeface="BrowalliaUPC" panose="020B0502040204020203" pitchFamily="34" charset="-34"/>
                <a:cs typeface="BrowalliaUPC" panose="020B0502040204020203" pitchFamily="34" charset="-34"/>
              </a:rPr>
              <a:t>’ Original 3 State Approximation</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70F40AA-2A45-44AF-AE00-C96D3D947830}"/>
                  </a:ext>
                </a:extLst>
              </p:cNvPr>
              <p:cNvSpPr txBox="1"/>
              <p:nvPr/>
            </p:nvSpPr>
            <p:spPr>
              <a:xfrm>
                <a:off x="4335714" y="1344058"/>
                <a:ext cx="4172768" cy="1477328"/>
              </a:xfrm>
              <a:prstGeom prst="rect">
                <a:avLst/>
              </a:prstGeom>
              <a:solidFill>
                <a:schemeClr val="bg2">
                  <a:lumMod val="50000"/>
                  <a:alpha val="60000"/>
                </a:schemeClr>
              </a:solidFill>
            </p:spPr>
            <p:txBody>
              <a:bodyPr wrap="square" rtlCol="0">
                <a:spAutoFit/>
              </a:bodyPr>
              <a:lstStyle/>
              <a:p>
                <a:r>
                  <a:rPr lang="en-GB" sz="900" dirty="0">
                    <a:solidFill>
                      <a:schemeClr val="bg1"/>
                    </a:solidFill>
                  </a:rPr>
                  <a:t>In </a:t>
                </a:r>
                <a:r>
                  <a:rPr lang="en-GB" sz="900" dirty="0" err="1">
                    <a:solidFill>
                      <a:schemeClr val="bg1"/>
                    </a:solidFill>
                  </a:rPr>
                  <a:t>Hylleraas</a:t>
                </a:r>
                <a:r>
                  <a:rPr lang="en-GB" sz="900" dirty="0">
                    <a:solidFill>
                      <a:schemeClr val="bg1"/>
                    </a:solidFill>
                  </a:rPr>
                  <a:t> and </a:t>
                </a:r>
                <a:r>
                  <a:rPr lang="en-GB" sz="900" dirty="0" err="1">
                    <a:solidFill>
                      <a:schemeClr val="bg1"/>
                    </a:solidFill>
                  </a:rPr>
                  <a:t>Undheim’s</a:t>
                </a:r>
                <a:r>
                  <a:rPr lang="en-GB" sz="900" dirty="0">
                    <a:solidFill>
                      <a:schemeClr val="bg1"/>
                    </a:solidFill>
                  </a:rPr>
                  <a:t> original 1933 paper</a:t>
                </a:r>
                <a:r>
                  <a:rPr lang="en-GB" sz="900" baseline="30000" dirty="0">
                    <a:solidFill>
                      <a:schemeClr val="bg1"/>
                    </a:solidFill>
                  </a:rPr>
                  <a:t>1</a:t>
                </a:r>
                <a:r>
                  <a:rPr lang="en-GB" sz="900" dirty="0">
                    <a:solidFill>
                      <a:schemeClr val="bg1"/>
                    </a:solidFill>
                  </a:rPr>
                  <a:t>, they used trial states of </a:t>
                </a:r>
                <a14:m>
                  <m:oMath xmlns:m="http://schemas.openxmlformats.org/officeDocument/2006/math">
                    <m:d>
                      <m:dPr>
                        <m:ctrlPr>
                          <a:rPr lang="en-GB" sz="900" b="1" i="1" smtClean="0">
                            <a:solidFill>
                              <a:schemeClr val="bg1"/>
                            </a:solidFill>
                            <a:latin typeface="Cambria Math" panose="02040503050406030204" pitchFamily="18" charset="0"/>
                          </a:rPr>
                        </m:ctrlPr>
                      </m:dPr>
                      <m:e>
                        <m:r>
                          <a:rPr lang="en-GB" sz="900" b="1" i="1" smtClean="0">
                            <a:solidFill>
                              <a:schemeClr val="bg1"/>
                            </a:solidFill>
                            <a:latin typeface="Cambria Math" panose="02040503050406030204" pitchFamily="18" charset="0"/>
                          </a:rPr>
                          <m:t>𝒋</m:t>
                        </m:r>
                        <m:r>
                          <a:rPr lang="en-GB" sz="900" b="1" i="1" smtClean="0">
                            <a:solidFill>
                              <a:schemeClr val="bg1"/>
                            </a:solidFill>
                            <a:latin typeface="Cambria Math" panose="02040503050406030204" pitchFamily="18" charset="0"/>
                          </a:rPr>
                          <m:t>,</m:t>
                        </m:r>
                        <m:r>
                          <a:rPr lang="en-GB" sz="900" b="1" i="1" smtClean="0">
                            <a:solidFill>
                              <a:schemeClr val="bg1"/>
                            </a:solidFill>
                            <a:latin typeface="Cambria Math" panose="02040503050406030204" pitchFamily="18" charset="0"/>
                          </a:rPr>
                          <m:t>𝒌</m:t>
                        </m:r>
                        <m:r>
                          <a:rPr lang="en-GB" sz="900" b="1" i="1" smtClean="0">
                            <a:solidFill>
                              <a:schemeClr val="bg1"/>
                            </a:solidFill>
                            <a:latin typeface="Cambria Math" panose="02040503050406030204" pitchFamily="18" charset="0"/>
                          </a:rPr>
                          <m:t>,</m:t>
                        </m:r>
                        <m:r>
                          <a:rPr lang="en-GB" sz="900" b="1" i="1" smtClean="0">
                            <a:solidFill>
                              <a:schemeClr val="bg1"/>
                            </a:solidFill>
                            <a:latin typeface="Cambria Math" panose="02040503050406030204" pitchFamily="18" charset="0"/>
                          </a:rPr>
                          <m:t>𝒎</m:t>
                        </m:r>
                      </m:e>
                    </m:d>
                    <m:r>
                      <a:rPr lang="en-GB" sz="900" b="1" i="1" smtClean="0">
                        <a:solidFill>
                          <a:schemeClr val="bg1"/>
                        </a:solidFill>
                        <a:latin typeface="Cambria Math" panose="02040503050406030204" pitchFamily="18" charset="0"/>
                      </a:rPr>
                      <m:t>=</m:t>
                    </m:r>
                    <m:d>
                      <m:dPr>
                        <m:ctrlPr>
                          <a:rPr lang="en-GB" sz="900" b="1" i="1" smtClean="0">
                            <a:solidFill>
                              <a:schemeClr val="bg1"/>
                            </a:solidFill>
                            <a:latin typeface="Cambria Math" panose="02040503050406030204" pitchFamily="18" charset="0"/>
                          </a:rPr>
                        </m:ctrlPr>
                      </m:dPr>
                      <m:e>
                        <m:r>
                          <a:rPr lang="en-GB" sz="900" b="1" i="1" smtClean="0">
                            <a:solidFill>
                              <a:schemeClr val="bg1"/>
                            </a:solidFill>
                            <a:latin typeface="Cambria Math" panose="02040503050406030204" pitchFamily="18" charset="0"/>
                          </a:rPr>
                          <m:t>𝟎</m:t>
                        </m:r>
                        <m:r>
                          <a:rPr lang="en-GB" sz="900" b="1" i="1" smtClean="0">
                            <a:solidFill>
                              <a:schemeClr val="bg1"/>
                            </a:solidFill>
                            <a:latin typeface="Cambria Math" panose="02040503050406030204" pitchFamily="18" charset="0"/>
                          </a:rPr>
                          <m:t>,</m:t>
                        </m:r>
                        <m:r>
                          <a:rPr lang="en-GB" sz="900" b="1" i="1" smtClean="0">
                            <a:solidFill>
                              <a:schemeClr val="bg1"/>
                            </a:solidFill>
                            <a:latin typeface="Cambria Math" panose="02040503050406030204" pitchFamily="18" charset="0"/>
                          </a:rPr>
                          <m:t>𝟎</m:t>
                        </m:r>
                        <m:r>
                          <a:rPr lang="en-GB" sz="900" b="1" i="1" smtClean="0">
                            <a:solidFill>
                              <a:schemeClr val="bg1"/>
                            </a:solidFill>
                            <a:latin typeface="Cambria Math" panose="02040503050406030204" pitchFamily="18" charset="0"/>
                          </a:rPr>
                          <m:t>,</m:t>
                        </m:r>
                        <m:r>
                          <a:rPr lang="en-GB" sz="900" b="1" i="1" smtClean="0">
                            <a:solidFill>
                              <a:schemeClr val="bg1"/>
                            </a:solidFill>
                            <a:latin typeface="Cambria Math" panose="02040503050406030204" pitchFamily="18" charset="0"/>
                          </a:rPr>
                          <m:t>𝟎</m:t>
                        </m:r>
                      </m:e>
                    </m:d>
                    <m:r>
                      <a:rPr lang="en-GB" sz="900" b="1" i="1" smtClean="0">
                        <a:solidFill>
                          <a:schemeClr val="bg1"/>
                        </a:solidFill>
                        <a:latin typeface="Cambria Math" panose="02040503050406030204" pitchFamily="18" charset="0"/>
                      </a:rPr>
                      <m:t>,</m:t>
                    </m:r>
                    <m:d>
                      <m:dPr>
                        <m:ctrlPr>
                          <a:rPr lang="en-GB" sz="900" b="1" i="1" smtClean="0">
                            <a:solidFill>
                              <a:schemeClr val="bg1"/>
                            </a:solidFill>
                            <a:latin typeface="Cambria Math" panose="02040503050406030204" pitchFamily="18" charset="0"/>
                          </a:rPr>
                        </m:ctrlPr>
                      </m:dPr>
                      <m:e>
                        <m:r>
                          <a:rPr lang="en-GB" sz="900" b="1" i="1" smtClean="0">
                            <a:solidFill>
                              <a:schemeClr val="bg1"/>
                            </a:solidFill>
                            <a:latin typeface="Cambria Math" panose="02040503050406030204" pitchFamily="18" charset="0"/>
                          </a:rPr>
                          <m:t>𝟎</m:t>
                        </m:r>
                        <m:r>
                          <a:rPr lang="en-GB" sz="900" b="1" i="1" smtClean="0">
                            <a:solidFill>
                              <a:schemeClr val="bg1"/>
                            </a:solidFill>
                            <a:latin typeface="Cambria Math" panose="02040503050406030204" pitchFamily="18" charset="0"/>
                          </a:rPr>
                          <m:t>,</m:t>
                        </m:r>
                        <m:r>
                          <a:rPr lang="en-GB" sz="900" b="1" i="1" smtClean="0">
                            <a:solidFill>
                              <a:schemeClr val="bg1"/>
                            </a:solidFill>
                            <a:latin typeface="Cambria Math" panose="02040503050406030204" pitchFamily="18" charset="0"/>
                          </a:rPr>
                          <m:t>𝟎</m:t>
                        </m:r>
                        <m:r>
                          <a:rPr lang="en-GB" sz="900" b="1" i="1" smtClean="0">
                            <a:solidFill>
                              <a:schemeClr val="bg1"/>
                            </a:solidFill>
                            <a:latin typeface="Cambria Math" panose="02040503050406030204" pitchFamily="18" charset="0"/>
                          </a:rPr>
                          <m:t>,</m:t>
                        </m:r>
                        <m:r>
                          <a:rPr lang="en-GB" sz="900" b="1" i="1" smtClean="0">
                            <a:solidFill>
                              <a:schemeClr val="bg1"/>
                            </a:solidFill>
                            <a:latin typeface="Cambria Math" panose="02040503050406030204" pitchFamily="18" charset="0"/>
                          </a:rPr>
                          <m:t>𝟏</m:t>
                        </m:r>
                      </m:e>
                    </m:d>
                    <m:r>
                      <a:rPr lang="en-GB" sz="900" b="1" i="1" smtClean="0">
                        <a:solidFill>
                          <a:schemeClr val="bg1"/>
                        </a:solidFill>
                        <a:latin typeface="Cambria Math" panose="02040503050406030204" pitchFamily="18" charset="0"/>
                      </a:rPr>
                      <m:t>,(</m:t>
                    </m:r>
                    <m:r>
                      <a:rPr lang="en-GB" sz="900" b="1" i="1" smtClean="0">
                        <a:solidFill>
                          <a:schemeClr val="bg1"/>
                        </a:solidFill>
                        <a:latin typeface="Cambria Math" panose="02040503050406030204" pitchFamily="18" charset="0"/>
                      </a:rPr>
                      <m:t>𝟎</m:t>
                    </m:r>
                    <m:r>
                      <a:rPr lang="en-GB" sz="900" b="1" i="1" smtClean="0">
                        <a:solidFill>
                          <a:schemeClr val="bg1"/>
                        </a:solidFill>
                        <a:latin typeface="Cambria Math" panose="02040503050406030204" pitchFamily="18" charset="0"/>
                      </a:rPr>
                      <m:t>,</m:t>
                    </m:r>
                    <m:r>
                      <a:rPr lang="en-GB" sz="900" b="1" i="1" smtClean="0">
                        <a:solidFill>
                          <a:schemeClr val="bg1"/>
                        </a:solidFill>
                        <a:latin typeface="Cambria Math" panose="02040503050406030204" pitchFamily="18" charset="0"/>
                      </a:rPr>
                      <m:t>𝟐</m:t>
                    </m:r>
                    <m:r>
                      <a:rPr lang="en-GB" sz="900" b="1" i="1" smtClean="0">
                        <a:solidFill>
                          <a:schemeClr val="bg1"/>
                        </a:solidFill>
                        <a:latin typeface="Cambria Math" panose="02040503050406030204" pitchFamily="18" charset="0"/>
                      </a:rPr>
                      <m:t>,</m:t>
                    </m:r>
                    <m:r>
                      <a:rPr lang="en-GB" sz="900" b="1" i="1" smtClean="0">
                        <a:solidFill>
                          <a:schemeClr val="bg1"/>
                        </a:solidFill>
                        <a:latin typeface="Cambria Math" panose="02040503050406030204" pitchFamily="18" charset="0"/>
                      </a:rPr>
                      <m:t>𝟎</m:t>
                    </m:r>
                    <m:r>
                      <a:rPr lang="en-GB" sz="900" b="1" i="1" smtClean="0">
                        <a:solidFill>
                          <a:schemeClr val="bg1"/>
                        </a:solidFill>
                        <a:latin typeface="Cambria Math" panose="02040503050406030204" pitchFamily="18" charset="0"/>
                      </a:rPr>
                      <m:t>)</m:t>
                    </m:r>
                  </m:oMath>
                </a14:m>
                <a:r>
                  <a:rPr lang="en-GB" sz="900" dirty="0">
                    <a:solidFill>
                      <a:schemeClr val="bg1"/>
                    </a:solidFill>
                  </a:rPr>
                  <a:t> in order to approximate the energy levels of Helium. The ground state is necessarily one of parahelium, as the only configuration with which electrons can share a sub-orbital is if their spins are anti-aligned.</a:t>
                </a:r>
              </a:p>
              <a:p>
                <a:endParaRPr lang="en-GB" sz="900" dirty="0">
                  <a:solidFill>
                    <a:schemeClr val="bg1"/>
                  </a:solidFill>
                  <a:ea typeface="Cambria Math" panose="02040503050406030204" pitchFamily="18" charset="0"/>
                </a:endParaRPr>
              </a:p>
              <a:p>
                <a:r>
                  <a:rPr lang="en-GB" sz="900" dirty="0">
                    <a:solidFill>
                      <a:schemeClr val="bg1"/>
                    </a:solidFill>
                    <a:ea typeface="Cambria Math" panose="02040503050406030204" pitchFamily="18" charset="0"/>
                  </a:rPr>
                  <a:t>That is reflected in </a:t>
                </a:r>
                <a:r>
                  <a:rPr lang="en-GB" sz="900" b="1" dirty="0">
                    <a:solidFill>
                      <a:schemeClr val="bg1"/>
                    </a:solidFill>
                    <a:ea typeface="Cambria Math" panose="02040503050406030204" pitchFamily="18" charset="0"/>
                  </a:rPr>
                  <a:t>Eq. (2)</a:t>
                </a:r>
                <a:r>
                  <a:rPr lang="en-GB" sz="900" dirty="0">
                    <a:solidFill>
                      <a:schemeClr val="bg1"/>
                    </a:solidFill>
                    <a:ea typeface="Cambria Math" panose="02040503050406030204" pitchFamily="18" charset="0"/>
                  </a:rPr>
                  <a:t>, where inserting all </a:t>
                </a:r>
                <a:r>
                  <a:rPr lang="en-GB" sz="900" i="1" dirty="0">
                    <a:solidFill>
                      <a:schemeClr val="bg1"/>
                    </a:solidFill>
                    <a:ea typeface="Cambria Math" panose="02040503050406030204" pitchFamily="18" charset="0"/>
                  </a:rPr>
                  <a:t>(</a:t>
                </a:r>
                <a:r>
                  <a:rPr lang="en-GB" sz="900" i="1" dirty="0" err="1">
                    <a:solidFill>
                      <a:schemeClr val="bg1"/>
                    </a:solidFill>
                    <a:ea typeface="Cambria Math" panose="02040503050406030204" pitchFamily="18" charset="0"/>
                  </a:rPr>
                  <a:t>j,k,m</a:t>
                </a:r>
                <a:r>
                  <a:rPr lang="en-GB" sz="900" i="1" dirty="0">
                    <a:solidFill>
                      <a:schemeClr val="bg1"/>
                    </a:solidFill>
                    <a:ea typeface="Cambria Math" panose="02040503050406030204" pitchFamily="18" charset="0"/>
                  </a:rPr>
                  <a:t>) </a:t>
                </a:r>
                <a:r>
                  <a:rPr lang="en-GB" sz="900" dirty="0">
                    <a:solidFill>
                      <a:schemeClr val="bg1"/>
                    </a:solidFill>
                    <a:ea typeface="Cambria Math" panose="02040503050406030204" pitchFamily="18" charset="0"/>
                  </a:rPr>
                  <a:t>combinations</a:t>
                </a:r>
                <a:r>
                  <a:rPr lang="en-GB" sz="900" i="1" dirty="0">
                    <a:solidFill>
                      <a:schemeClr val="bg1"/>
                    </a:solidFill>
                    <a:ea typeface="Cambria Math" panose="02040503050406030204" pitchFamily="18" charset="0"/>
                  </a:rPr>
                  <a:t> </a:t>
                </a:r>
                <a:r>
                  <a:rPr lang="en-GB" sz="900" dirty="0">
                    <a:solidFill>
                      <a:schemeClr val="bg1"/>
                    </a:solidFill>
                    <a:ea typeface="Cambria Math" panose="02040503050406030204" pitchFamily="18" charset="0"/>
                  </a:rPr>
                  <a:t>gives the trial states symmetric spatial arrangements (invariant under swapping </a:t>
                </a:r>
                <a14:m>
                  <m:oMath xmlns:m="http://schemas.openxmlformats.org/officeDocument/2006/math">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𝑟</m:t>
                        </m:r>
                      </m:e>
                      <m:sub>
                        <m:r>
                          <a:rPr lang="en-GB" sz="900" b="0" i="1" smtClean="0">
                            <a:solidFill>
                              <a:schemeClr val="bg1"/>
                            </a:solidFill>
                            <a:latin typeface="Cambria Math" panose="02040503050406030204" pitchFamily="18" charset="0"/>
                            <a:ea typeface="Cambria Math" panose="02040503050406030204" pitchFamily="18" charset="0"/>
                          </a:rPr>
                          <m:t>1</m:t>
                        </m:r>
                      </m:sub>
                    </m:sSub>
                  </m:oMath>
                </a14:m>
                <a:r>
                  <a:rPr lang="en-GB" sz="900" i="1" dirty="0">
                    <a:solidFill>
                      <a:schemeClr val="bg1"/>
                    </a:solidFill>
                    <a:ea typeface="Cambria Math" panose="02040503050406030204" pitchFamily="18" charset="0"/>
                  </a:rPr>
                  <a:t> </a:t>
                </a:r>
                <a:r>
                  <a:rPr lang="en-GB" sz="900" dirty="0">
                    <a:solidFill>
                      <a:schemeClr val="bg1"/>
                    </a:solidFill>
                    <a:ea typeface="Cambria Math" panose="02040503050406030204" pitchFamily="18" charset="0"/>
                  </a:rPr>
                  <a:t>and</a:t>
                </a:r>
                <a:r>
                  <a:rPr lang="en-GB" sz="900" i="1" dirty="0">
                    <a:solidFill>
                      <a:schemeClr val="bg1"/>
                    </a:solidFill>
                    <a:ea typeface="Cambria Math" panose="02040503050406030204" pitchFamily="18" charset="0"/>
                  </a:rPr>
                  <a:t> </a:t>
                </a:r>
                <a14:m>
                  <m:oMath xmlns:m="http://schemas.openxmlformats.org/officeDocument/2006/math">
                    <m:sSub>
                      <m:sSubPr>
                        <m:ctrlPr>
                          <a:rPr lang="en-GB" sz="900" b="0" i="1" smtClean="0">
                            <a:solidFill>
                              <a:schemeClr val="bg1"/>
                            </a:solidFill>
                            <a:latin typeface="Cambria Math" panose="02040503050406030204" pitchFamily="18" charset="0"/>
                            <a:ea typeface="Cambria Math" panose="02040503050406030204" pitchFamily="18" charset="0"/>
                          </a:rPr>
                        </m:ctrlPr>
                      </m:sSubPr>
                      <m:e>
                        <m:r>
                          <a:rPr lang="en-GB" sz="900" b="0" i="1" smtClean="0">
                            <a:solidFill>
                              <a:schemeClr val="bg1"/>
                            </a:solidFill>
                            <a:latin typeface="Cambria Math" panose="02040503050406030204" pitchFamily="18" charset="0"/>
                            <a:ea typeface="Cambria Math" panose="02040503050406030204" pitchFamily="18" charset="0"/>
                          </a:rPr>
                          <m:t>𝑟</m:t>
                        </m:r>
                      </m:e>
                      <m:sub>
                        <m:r>
                          <a:rPr lang="en-GB" sz="900" b="0" i="1" smtClean="0">
                            <a:solidFill>
                              <a:schemeClr val="bg1"/>
                            </a:solidFill>
                            <a:latin typeface="Cambria Math" panose="02040503050406030204" pitchFamily="18" charset="0"/>
                            <a:ea typeface="Cambria Math" panose="02040503050406030204" pitchFamily="18" charset="0"/>
                          </a:rPr>
                          <m:t>2</m:t>
                        </m:r>
                      </m:sub>
                    </m:sSub>
                  </m:oMath>
                </a14:m>
                <a:r>
                  <a:rPr lang="en-GB" sz="900" dirty="0">
                    <a:solidFill>
                      <a:schemeClr val="bg1"/>
                    </a:solidFill>
                    <a:ea typeface="Cambria Math" panose="02040503050406030204" pitchFamily="18" charset="0"/>
                  </a:rPr>
                  <a:t>)</a:t>
                </a:r>
                <a:r>
                  <a:rPr lang="en-GB" sz="900" i="1" dirty="0">
                    <a:solidFill>
                      <a:schemeClr val="bg1"/>
                    </a:solidFill>
                    <a:ea typeface="Cambria Math" panose="02040503050406030204" pitchFamily="18" charset="0"/>
                  </a:rPr>
                  <a:t>.</a:t>
                </a:r>
              </a:p>
              <a:p>
                <a:endParaRPr lang="en-GB" sz="900" i="1" dirty="0">
                  <a:solidFill>
                    <a:schemeClr val="bg1"/>
                  </a:solidFill>
                  <a:ea typeface="Cambria Math" panose="02040503050406030204" pitchFamily="18" charset="0"/>
                </a:endParaRPr>
              </a:p>
              <a:p>
                <a:r>
                  <a:rPr lang="en-GB" sz="900" dirty="0">
                    <a:solidFill>
                      <a:schemeClr val="bg1"/>
                    </a:solidFill>
                    <a:ea typeface="Cambria Math" panose="02040503050406030204" pitchFamily="18" charset="0"/>
                  </a:rPr>
                  <a:t>A plot using this states is plotted in </a:t>
                </a:r>
                <a:r>
                  <a:rPr lang="en-GB" sz="900" b="1" dirty="0">
                    <a:solidFill>
                      <a:schemeClr val="bg1"/>
                    </a:solidFill>
                    <a:ea typeface="Cambria Math" panose="02040503050406030204" pitchFamily="18" charset="0"/>
                  </a:rPr>
                  <a:t>Fig. 1</a:t>
                </a:r>
                <a:r>
                  <a:rPr lang="en-GB" sz="900" dirty="0">
                    <a:solidFill>
                      <a:schemeClr val="bg1"/>
                    </a:solidFill>
                    <a:ea typeface="Cambria Math" panose="02040503050406030204" pitchFamily="18" charset="0"/>
                  </a:rPr>
                  <a:t>, where the approximate energy is varied as a function of </a:t>
                </a:r>
                <a14:m>
                  <m:oMath xmlns:m="http://schemas.openxmlformats.org/officeDocument/2006/math">
                    <m:r>
                      <a:rPr lang="en-GB" sz="900" b="0" i="1" smtClean="0">
                        <a:solidFill>
                          <a:schemeClr val="bg1"/>
                        </a:solidFill>
                        <a:latin typeface="Cambria Math" panose="02040503050406030204" pitchFamily="18" charset="0"/>
                        <a:ea typeface="Cambria Math" panose="02040503050406030204" pitchFamily="18" charset="0"/>
                      </a:rPr>
                      <m:t>𝜒</m:t>
                    </m:r>
                  </m:oMath>
                </a14:m>
                <a:r>
                  <a:rPr lang="en-GB" sz="900" dirty="0">
                    <a:solidFill>
                      <a:schemeClr val="bg1"/>
                    </a:solidFill>
                    <a:ea typeface="Cambria Math" panose="02040503050406030204" pitchFamily="18" charset="0"/>
                  </a:rPr>
                  <a:t> and the minimum taken as the best approximation from </a:t>
                </a:r>
                <a:r>
                  <a:rPr lang="en-GB" sz="900" b="1" dirty="0">
                    <a:solidFill>
                      <a:schemeClr val="bg1"/>
                    </a:solidFill>
                    <a:ea typeface="Cambria Math" panose="02040503050406030204" pitchFamily="18" charset="0"/>
                  </a:rPr>
                  <a:t>Eq. (1)</a:t>
                </a:r>
                <a:r>
                  <a:rPr lang="en-GB" sz="900" dirty="0">
                    <a:solidFill>
                      <a:schemeClr val="bg1"/>
                    </a:solidFill>
                    <a:ea typeface="Cambria Math" panose="02040503050406030204" pitchFamily="18" charset="0"/>
                  </a:rPr>
                  <a:t>.</a:t>
                </a:r>
              </a:p>
            </p:txBody>
          </p:sp>
        </mc:Choice>
        <mc:Fallback xmlns="">
          <p:sp>
            <p:nvSpPr>
              <p:cNvPr id="31" name="TextBox 30">
                <a:extLst>
                  <a:ext uri="{FF2B5EF4-FFF2-40B4-BE49-F238E27FC236}">
                    <a16:creationId xmlns:a16="http://schemas.microsoft.com/office/drawing/2014/main" id="{A70F40AA-2A45-44AF-AE00-C96D3D947830}"/>
                  </a:ext>
                </a:extLst>
              </p:cNvPr>
              <p:cNvSpPr txBox="1">
                <a:spLocks noRot="1" noChangeAspect="1" noMove="1" noResize="1" noEditPoints="1" noAdjustHandles="1" noChangeArrowheads="1" noChangeShapeType="1" noTextEdit="1"/>
              </p:cNvSpPr>
              <p:nvPr/>
            </p:nvSpPr>
            <p:spPr>
              <a:xfrm>
                <a:off x="4335714" y="1344058"/>
                <a:ext cx="4172768" cy="1477328"/>
              </a:xfrm>
              <a:prstGeom prst="rect">
                <a:avLst/>
              </a:prstGeom>
              <a:blipFill>
                <a:blip r:embed="rId18"/>
                <a:stretch>
                  <a:fillRect b="-823"/>
                </a:stretch>
              </a:blipFill>
            </p:spPr>
            <p:txBody>
              <a:bodyPr/>
              <a:lstStyle/>
              <a:p>
                <a:r>
                  <a:rPr lang="en-GB">
                    <a:noFill/>
                  </a:rPr>
                  <a:t> </a:t>
                </a:r>
              </a:p>
            </p:txBody>
          </p:sp>
        </mc:Fallback>
      </mc:AlternateContent>
      <p:sp>
        <p:nvSpPr>
          <p:cNvPr id="35" name="TextBox 34">
            <a:extLst>
              <a:ext uri="{FF2B5EF4-FFF2-40B4-BE49-F238E27FC236}">
                <a16:creationId xmlns:a16="http://schemas.microsoft.com/office/drawing/2014/main" id="{AC386A08-C86B-4CBB-807D-391E5043F729}"/>
              </a:ext>
            </a:extLst>
          </p:cNvPr>
          <p:cNvSpPr txBox="1"/>
          <p:nvPr/>
        </p:nvSpPr>
        <p:spPr>
          <a:xfrm>
            <a:off x="8523451" y="971822"/>
            <a:ext cx="2249258" cy="369332"/>
          </a:xfrm>
          <a:prstGeom prst="rect">
            <a:avLst/>
          </a:prstGeom>
          <a:noFill/>
        </p:spPr>
        <p:txBody>
          <a:bodyPr wrap="square" rtlCol="0">
            <a:spAutoFit/>
          </a:bodyPr>
          <a:lstStyle/>
          <a:p>
            <a:r>
              <a:rPr lang="en-GB" b="1" dirty="0">
                <a:solidFill>
                  <a:schemeClr val="bg1"/>
                </a:solidFill>
                <a:latin typeface="BrowalliaUPC" panose="020B0502040204020203" pitchFamily="34" charset="-34"/>
                <a:cs typeface="BrowalliaUPC" panose="020B0502040204020203" pitchFamily="34" charset="-34"/>
              </a:rPr>
              <a:t>Para- vs Orthohelium</a:t>
            </a:r>
          </a:p>
        </p:txBody>
      </p:sp>
      <p:sp>
        <p:nvSpPr>
          <p:cNvPr id="37" name="TextBox 36">
            <a:extLst>
              <a:ext uri="{FF2B5EF4-FFF2-40B4-BE49-F238E27FC236}">
                <a16:creationId xmlns:a16="http://schemas.microsoft.com/office/drawing/2014/main" id="{6123AF0B-BE0C-409D-BF1E-1A68454AAAA7}"/>
              </a:ext>
            </a:extLst>
          </p:cNvPr>
          <p:cNvSpPr txBox="1"/>
          <p:nvPr/>
        </p:nvSpPr>
        <p:spPr>
          <a:xfrm>
            <a:off x="8662340" y="1339354"/>
            <a:ext cx="3418824" cy="1338828"/>
          </a:xfrm>
          <a:prstGeom prst="rect">
            <a:avLst/>
          </a:prstGeom>
          <a:solidFill>
            <a:schemeClr val="bg2">
              <a:lumMod val="50000"/>
              <a:alpha val="60000"/>
            </a:schemeClr>
          </a:solidFill>
        </p:spPr>
        <p:txBody>
          <a:bodyPr wrap="square" rtlCol="0">
            <a:spAutoFit/>
          </a:bodyPr>
          <a:lstStyle/>
          <a:p>
            <a:r>
              <a:rPr lang="en-GB" sz="900" i="1" dirty="0">
                <a:solidFill>
                  <a:schemeClr val="bg1"/>
                </a:solidFill>
                <a:ea typeface="Cambria Math" panose="02040503050406030204" pitchFamily="18" charset="0"/>
              </a:rPr>
              <a:t>‘The electron configuration with the maximum multiplicity has the lowest energy’</a:t>
            </a:r>
            <a:r>
              <a:rPr lang="en-GB" sz="900" b="1" dirty="0">
                <a:solidFill>
                  <a:schemeClr val="bg1"/>
                </a:solidFill>
                <a:ea typeface="Cambria Math" panose="02040503050406030204" pitchFamily="18" charset="0"/>
              </a:rPr>
              <a:t> – </a:t>
            </a:r>
            <a:r>
              <a:rPr lang="en-GB" sz="900" b="1" i="1" dirty="0">
                <a:solidFill>
                  <a:schemeClr val="bg1"/>
                </a:solidFill>
                <a:ea typeface="Cambria Math" panose="02040503050406030204" pitchFamily="18" charset="0"/>
              </a:rPr>
              <a:t>Hund’s 1</a:t>
            </a:r>
            <a:r>
              <a:rPr lang="en-GB" sz="900" b="1" i="1" baseline="30000" dirty="0">
                <a:solidFill>
                  <a:schemeClr val="bg1"/>
                </a:solidFill>
                <a:ea typeface="Cambria Math" panose="02040503050406030204" pitchFamily="18" charset="0"/>
              </a:rPr>
              <a:t>st</a:t>
            </a:r>
            <a:r>
              <a:rPr lang="en-GB" sz="900" b="1" i="1" dirty="0">
                <a:solidFill>
                  <a:schemeClr val="bg1"/>
                </a:solidFill>
                <a:ea typeface="Cambria Math" panose="02040503050406030204" pitchFamily="18" charset="0"/>
              </a:rPr>
              <a:t> Rule</a:t>
            </a:r>
            <a:r>
              <a:rPr lang="en-GB" sz="900" b="1" i="1" baseline="30000" dirty="0">
                <a:solidFill>
                  <a:schemeClr val="bg1"/>
                </a:solidFill>
                <a:ea typeface="Cambria Math" panose="02040503050406030204" pitchFamily="18" charset="0"/>
              </a:rPr>
              <a:t>2</a:t>
            </a:r>
            <a:r>
              <a:rPr lang="en-GB" sz="900" b="1" i="1" dirty="0">
                <a:solidFill>
                  <a:schemeClr val="bg1"/>
                </a:solidFill>
                <a:ea typeface="Cambria Math" panose="02040503050406030204" pitchFamily="18" charset="0"/>
              </a:rPr>
              <a:t>.</a:t>
            </a:r>
          </a:p>
          <a:p>
            <a:endParaRPr lang="en-GB" sz="900" b="1" i="1" dirty="0">
              <a:solidFill>
                <a:schemeClr val="bg1"/>
              </a:solidFill>
              <a:ea typeface="Cambria Math" panose="02040503050406030204" pitchFamily="18" charset="0"/>
            </a:endParaRPr>
          </a:p>
          <a:p>
            <a:r>
              <a:rPr lang="en-GB" sz="900" dirty="0">
                <a:solidFill>
                  <a:schemeClr val="bg1"/>
                </a:solidFill>
                <a:ea typeface="Cambria Math" panose="02040503050406030204" pitchFamily="18" charset="0"/>
              </a:rPr>
              <a:t>For energy levels greater than the ground state, orthohelium energy levels are below the equivalent energies in parahelium. This is due to Pauli’s exclusion principal, as a symmetric spin pairing forces an asymmetric spatial arrangement, which results in a greater average spatial separation between the electron pair and hence weaker coulomb interaction and a lower energy.</a:t>
            </a: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9069D4C0-7251-42CF-9761-3E09329DB877}"/>
                  </a:ext>
                </a:extLst>
              </p:cNvPr>
              <p:cNvSpPr txBox="1"/>
              <p:nvPr/>
            </p:nvSpPr>
            <p:spPr>
              <a:xfrm>
                <a:off x="4335714" y="5193043"/>
                <a:ext cx="4172768" cy="518475"/>
              </a:xfrm>
              <a:prstGeom prst="rect">
                <a:avLst/>
              </a:prstGeom>
              <a:solidFill>
                <a:schemeClr val="bg2">
                  <a:lumMod val="50000"/>
                  <a:alpha val="60000"/>
                </a:schemeClr>
              </a:solidFill>
            </p:spPr>
            <p:txBody>
              <a:bodyPr wrap="square" rtlCol="0">
                <a:spAutoFit/>
              </a:bodyPr>
              <a:lstStyle/>
              <a:p>
                <a:r>
                  <a:rPr lang="en-GB" sz="900" b="1" dirty="0">
                    <a:solidFill>
                      <a:schemeClr val="bg1"/>
                    </a:solidFill>
                  </a:rPr>
                  <a:t>Fig. 1: </a:t>
                </a:r>
                <a:r>
                  <a:rPr lang="en-GB" sz="900" dirty="0">
                    <a:solidFill>
                      <a:schemeClr val="bg1"/>
                    </a:solidFill>
                  </a:rPr>
                  <a:t>Plot of variation of the minimum </a:t>
                </a:r>
                <a14:m>
                  <m:oMath xmlns:m="http://schemas.openxmlformats.org/officeDocument/2006/math">
                    <m:sSub>
                      <m:sSubPr>
                        <m:ctrlPr>
                          <a:rPr lang="en-GB" sz="900" i="1">
                            <a:solidFill>
                              <a:schemeClr val="bg1"/>
                            </a:solidFill>
                            <a:latin typeface="Cambria Math" panose="02040503050406030204" pitchFamily="18" charset="0"/>
                          </a:rPr>
                        </m:ctrlPr>
                      </m:sSubPr>
                      <m:e>
                        <m:r>
                          <a:rPr lang="en-GB" sz="900" i="1">
                            <a:solidFill>
                              <a:schemeClr val="bg1"/>
                            </a:solidFill>
                            <a:latin typeface="Cambria Math" panose="02040503050406030204" pitchFamily="18" charset="0"/>
                          </a:rPr>
                          <m:t>𝐸</m:t>
                        </m:r>
                      </m:e>
                      <m:sub>
                        <m:r>
                          <a:rPr lang="en-GB" sz="900" i="1">
                            <a:solidFill>
                              <a:schemeClr val="bg1"/>
                            </a:solidFill>
                            <a:latin typeface="Cambria Math" panose="02040503050406030204" pitchFamily="18" charset="0"/>
                          </a:rPr>
                          <m:t>𝑎𝑝𝑝𝑟𝑜𝑥</m:t>
                        </m:r>
                      </m:sub>
                    </m:sSub>
                  </m:oMath>
                </a14:m>
                <a:r>
                  <a:rPr lang="en-GB" sz="900" dirty="0">
                    <a:solidFill>
                      <a:schemeClr val="bg1"/>
                    </a:solidFill>
                  </a:rPr>
                  <a:t> eigenvalue </a:t>
                </a:r>
                <a:r>
                  <a:rPr lang="en-GB" sz="900" b="0" dirty="0">
                    <a:solidFill>
                      <a:schemeClr val="bg1"/>
                    </a:solidFill>
                    <a:ea typeface="Cambria Math" panose="02040503050406030204" pitchFamily="18" charset="0"/>
                  </a:rPr>
                  <a:t>with </a:t>
                </a:r>
                <a:r>
                  <a:rPr lang="el-GR" sz="900" b="0" dirty="0">
                    <a:solidFill>
                      <a:schemeClr val="bg1"/>
                    </a:solidFill>
                    <a:ea typeface="Cambria Math" panose="02040503050406030204" pitchFamily="18" charset="0"/>
                  </a:rPr>
                  <a:t>χ</a:t>
                </a:r>
                <a:r>
                  <a:rPr lang="en-GB" sz="900" b="0" dirty="0">
                    <a:solidFill>
                      <a:schemeClr val="bg1"/>
                    </a:solidFill>
                    <a:ea typeface="Cambria Math" panose="02040503050406030204" pitchFamily="18" charset="0"/>
                  </a:rPr>
                  <a:t> for the three trial state case. The optimal approximation occurs when </a:t>
                </a:r>
                <a14:m>
                  <m:oMath xmlns:m="http://schemas.openxmlformats.org/officeDocument/2006/math">
                    <m:r>
                      <a:rPr lang="en-GB" sz="900" b="0" i="1" smtClean="0">
                        <a:solidFill>
                          <a:schemeClr val="bg1"/>
                        </a:solidFill>
                        <a:latin typeface="Cambria Math" panose="02040503050406030204" pitchFamily="18" charset="0"/>
                        <a:ea typeface="Cambria Math" panose="02040503050406030204" pitchFamily="18" charset="0"/>
                      </a:rPr>
                      <m:t>𝜒</m:t>
                    </m:r>
                    <m:r>
                      <a:rPr lang="en-GB" sz="900" b="0" i="1" smtClean="0">
                        <a:solidFill>
                          <a:schemeClr val="bg1"/>
                        </a:solidFill>
                        <a:latin typeface="Cambria Math" panose="02040503050406030204" pitchFamily="18" charset="0"/>
                        <a:ea typeface="Cambria Math" panose="02040503050406030204" pitchFamily="18" charset="0"/>
                      </a:rPr>
                      <m:t>=1.10</m:t>
                    </m:r>
                  </m:oMath>
                </a14:m>
                <a:r>
                  <a:rPr lang="en-GB" sz="900" b="0" dirty="0">
                    <a:solidFill>
                      <a:schemeClr val="bg1"/>
                    </a:solidFill>
                    <a:ea typeface="Cambria Math" panose="02040503050406030204" pitchFamily="18" charset="0"/>
                  </a:rPr>
                  <a:t>, and matches closely the true (experimental) value </a:t>
                </a:r>
                <a14:m>
                  <m:oMath xmlns:m="http://schemas.openxmlformats.org/officeDocument/2006/math">
                    <m:sSub>
                      <m:sSubPr>
                        <m:ctrlPr>
                          <a:rPr lang="en-GB" sz="900" i="1">
                            <a:solidFill>
                              <a:schemeClr val="bg1"/>
                            </a:solidFill>
                            <a:latin typeface="Cambria Math" panose="02040503050406030204" pitchFamily="18" charset="0"/>
                          </a:rPr>
                        </m:ctrlPr>
                      </m:sSubPr>
                      <m:e>
                        <m:r>
                          <a:rPr lang="en-GB" sz="900" i="1">
                            <a:solidFill>
                              <a:schemeClr val="bg1"/>
                            </a:solidFill>
                            <a:latin typeface="Cambria Math" panose="02040503050406030204" pitchFamily="18" charset="0"/>
                          </a:rPr>
                          <m:t>𝐸</m:t>
                        </m:r>
                      </m:e>
                      <m:sub>
                        <m:r>
                          <a:rPr lang="en-GB" sz="900" b="0" i="1" smtClean="0">
                            <a:solidFill>
                              <a:schemeClr val="bg1"/>
                            </a:solidFill>
                            <a:latin typeface="Cambria Math" panose="02040503050406030204" pitchFamily="18" charset="0"/>
                          </a:rPr>
                          <m:t>0</m:t>
                        </m:r>
                      </m:sub>
                    </m:sSub>
                    <m:r>
                      <a:rPr lang="en-GB" sz="900" i="1">
                        <a:solidFill>
                          <a:schemeClr val="bg1"/>
                        </a:solidFill>
                        <a:latin typeface="Cambria Math" panose="02040503050406030204" pitchFamily="18" charset="0"/>
                        <a:ea typeface="Cambria Math" panose="02040503050406030204" pitchFamily="18" charset="0"/>
                      </a:rPr>
                      <m:t>=−79.0</m:t>
                    </m:r>
                    <m:r>
                      <a:rPr lang="en-GB" sz="900" b="0" i="1" smtClean="0">
                        <a:solidFill>
                          <a:schemeClr val="bg1"/>
                        </a:solidFill>
                        <a:latin typeface="Cambria Math" panose="02040503050406030204" pitchFamily="18" charset="0"/>
                        <a:ea typeface="Cambria Math" panose="02040503050406030204" pitchFamily="18" charset="0"/>
                      </a:rPr>
                      <m:t>5</m:t>
                    </m:r>
                    <m:r>
                      <a:rPr lang="en-GB" sz="900" i="1">
                        <a:solidFill>
                          <a:schemeClr val="bg1"/>
                        </a:solidFill>
                        <a:latin typeface="Cambria Math" panose="02040503050406030204" pitchFamily="18" charset="0"/>
                        <a:ea typeface="Cambria Math" panose="02040503050406030204" pitchFamily="18" charset="0"/>
                      </a:rPr>
                      <m:t> </m:t>
                    </m:r>
                    <m:r>
                      <a:rPr lang="en-GB" sz="900" i="1">
                        <a:solidFill>
                          <a:schemeClr val="bg1"/>
                        </a:solidFill>
                        <a:latin typeface="Cambria Math" panose="02040503050406030204" pitchFamily="18" charset="0"/>
                        <a:ea typeface="Cambria Math" panose="02040503050406030204" pitchFamily="18" charset="0"/>
                      </a:rPr>
                      <m:t>𝑒𝑉</m:t>
                    </m:r>
                    <m:r>
                      <a:rPr lang="en-GB" sz="900" b="0" i="0" smtClean="0">
                        <a:solidFill>
                          <a:schemeClr val="bg1"/>
                        </a:solidFill>
                        <a:latin typeface="Cambria Math" panose="02040503050406030204" pitchFamily="18" charset="0"/>
                        <a:ea typeface="Cambria Math" panose="02040503050406030204" pitchFamily="18" charset="0"/>
                      </a:rPr>
                      <m:t>:</m:t>
                    </m:r>
                  </m:oMath>
                </a14:m>
                <a:endParaRPr lang="en-GB" sz="900" b="0" dirty="0">
                  <a:solidFill>
                    <a:schemeClr val="bg1"/>
                  </a:solidFill>
                  <a:ea typeface="Cambria Math" panose="02040503050406030204" pitchFamily="18" charset="0"/>
                </a:endParaRPr>
              </a:p>
            </p:txBody>
          </p:sp>
        </mc:Choice>
        <mc:Fallback>
          <p:sp>
            <p:nvSpPr>
              <p:cNvPr id="38" name="TextBox 37">
                <a:extLst>
                  <a:ext uri="{FF2B5EF4-FFF2-40B4-BE49-F238E27FC236}">
                    <a16:creationId xmlns:a16="http://schemas.microsoft.com/office/drawing/2014/main" id="{9069D4C0-7251-42CF-9761-3E09329DB877}"/>
                  </a:ext>
                </a:extLst>
              </p:cNvPr>
              <p:cNvSpPr txBox="1">
                <a:spLocks noRot="1" noChangeAspect="1" noMove="1" noResize="1" noEditPoints="1" noAdjustHandles="1" noChangeArrowheads="1" noChangeShapeType="1" noTextEdit="1"/>
              </p:cNvSpPr>
              <p:nvPr/>
            </p:nvSpPr>
            <p:spPr>
              <a:xfrm>
                <a:off x="4335714" y="5193043"/>
                <a:ext cx="4172768" cy="518475"/>
              </a:xfrm>
              <a:prstGeom prst="rect">
                <a:avLst/>
              </a:prstGeom>
              <a:blipFill>
                <a:blip r:embed="rId19"/>
                <a:stretch>
                  <a:fillRect b="-3529"/>
                </a:stretch>
              </a:blipFill>
            </p:spPr>
            <p:txBody>
              <a:bodyPr/>
              <a:lstStyle/>
              <a:p>
                <a:r>
                  <a:rPr lang="en-GB">
                    <a:noFill/>
                  </a:rPr>
                  <a:t> </a:t>
                </a:r>
              </a:p>
            </p:txBody>
          </p:sp>
        </mc:Fallback>
      </mc:AlternateContent>
      <p:grpSp>
        <p:nvGrpSpPr>
          <p:cNvPr id="46" name="Group 45">
            <a:extLst>
              <a:ext uri="{FF2B5EF4-FFF2-40B4-BE49-F238E27FC236}">
                <a16:creationId xmlns:a16="http://schemas.microsoft.com/office/drawing/2014/main" id="{CB33D1A7-4088-41C9-A57F-F9A7A4819437}"/>
              </a:ext>
            </a:extLst>
          </p:cNvPr>
          <p:cNvGrpSpPr/>
          <p:nvPr/>
        </p:nvGrpSpPr>
        <p:grpSpPr>
          <a:xfrm>
            <a:off x="9622859" y="2821386"/>
            <a:ext cx="2458305" cy="1754326"/>
            <a:chOff x="9162473" y="2883980"/>
            <a:chExt cx="2643372" cy="1754326"/>
          </a:xfrm>
        </p:grpSpPr>
        <p:sp>
          <p:nvSpPr>
            <p:cNvPr id="44" name="TextBox 43">
              <a:extLst>
                <a:ext uri="{FF2B5EF4-FFF2-40B4-BE49-F238E27FC236}">
                  <a16:creationId xmlns:a16="http://schemas.microsoft.com/office/drawing/2014/main" id="{51572AE9-AC44-4BA0-A01F-2E2D19113C60}"/>
                </a:ext>
              </a:extLst>
            </p:cNvPr>
            <p:cNvSpPr txBox="1"/>
            <p:nvPr/>
          </p:nvSpPr>
          <p:spPr>
            <a:xfrm>
              <a:off x="9162473" y="2883980"/>
              <a:ext cx="2643372" cy="1754326"/>
            </a:xfrm>
            <a:prstGeom prst="rect">
              <a:avLst/>
            </a:prstGeom>
            <a:solidFill>
              <a:schemeClr val="bg1">
                <a:lumMod val="95000"/>
              </a:schemeClr>
            </a:solidFill>
          </p:spPr>
          <p:txBody>
            <a:bodyPr wrap="square" rtlCol="0">
              <a:spAutoFit/>
            </a:bodyPr>
            <a:lstStyle/>
            <a:p>
              <a:endParaRPr lang="en-GB" dirty="0"/>
            </a:p>
            <a:p>
              <a:endParaRPr lang="en-GB" dirty="0"/>
            </a:p>
            <a:p>
              <a:endParaRPr lang="en-GB" dirty="0"/>
            </a:p>
            <a:p>
              <a:endParaRPr lang="en-GB" dirty="0"/>
            </a:p>
            <a:p>
              <a:endParaRPr lang="en-GB" dirty="0"/>
            </a:p>
            <a:p>
              <a:endParaRPr lang="en-GB" dirty="0"/>
            </a:p>
          </p:txBody>
        </p:sp>
        <p:pic>
          <p:nvPicPr>
            <p:cNvPr id="42" name="Picture 41" descr="A picture containing graphical user interface&#10;&#10;Description automatically generated">
              <a:extLst>
                <a:ext uri="{FF2B5EF4-FFF2-40B4-BE49-F238E27FC236}">
                  <a16:creationId xmlns:a16="http://schemas.microsoft.com/office/drawing/2014/main" id="{CEE0B6BF-7D1F-47E4-BEB7-D23A341652D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508270" y="2925047"/>
              <a:ext cx="2171675" cy="1672191"/>
            </a:xfrm>
            <a:prstGeom prst="rect">
              <a:avLst/>
            </a:prstGeom>
          </p:spPr>
        </p:pic>
      </p:grpSp>
      <p:sp>
        <p:nvSpPr>
          <p:cNvPr id="48" name="TextBox 47">
            <a:extLst>
              <a:ext uri="{FF2B5EF4-FFF2-40B4-BE49-F238E27FC236}">
                <a16:creationId xmlns:a16="http://schemas.microsoft.com/office/drawing/2014/main" id="{6C572E8C-C7B2-4AB9-B066-A8FE3CFEA72D}"/>
              </a:ext>
            </a:extLst>
          </p:cNvPr>
          <p:cNvSpPr txBox="1"/>
          <p:nvPr/>
        </p:nvSpPr>
        <p:spPr>
          <a:xfrm>
            <a:off x="8669432" y="2821386"/>
            <a:ext cx="808865" cy="1754326"/>
          </a:xfrm>
          <a:prstGeom prst="rect">
            <a:avLst/>
          </a:prstGeom>
          <a:solidFill>
            <a:schemeClr val="bg2">
              <a:lumMod val="50000"/>
              <a:alpha val="60000"/>
            </a:schemeClr>
          </a:solidFill>
        </p:spPr>
        <p:txBody>
          <a:bodyPr wrap="square" rtlCol="0">
            <a:spAutoFit/>
          </a:bodyPr>
          <a:lstStyle/>
          <a:p>
            <a:r>
              <a:rPr lang="en-GB" sz="900" b="1" dirty="0">
                <a:solidFill>
                  <a:schemeClr val="bg1"/>
                </a:solidFill>
                <a:ea typeface="Cambria Math" panose="02040503050406030204" pitchFamily="18" charset="0"/>
              </a:rPr>
              <a:t>Fig. 2: </a:t>
            </a:r>
            <a:r>
              <a:rPr lang="en-GB" sz="900" dirty="0">
                <a:solidFill>
                  <a:schemeClr val="bg1"/>
                </a:solidFill>
                <a:ea typeface="Cambria Math" panose="02040503050406030204" pitchFamily="18" charset="0"/>
              </a:rPr>
              <a:t>Energy levels of the Helium atom, showing the discrepancy between ortho- and parahelium at excited energy states.</a:t>
            </a:r>
            <a:r>
              <a:rPr lang="en-GB" sz="900" baseline="30000" dirty="0">
                <a:solidFill>
                  <a:schemeClr val="bg1"/>
                </a:solidFill>
                <a:ea typeface="Cambria Math" panose="02040503050406030204" pitchFamily="18" charset="0"/>
              </a:rPr>
              <a:t>2</a:t>
            </a:r>
          </a:p>
        </p:txBody>
      </p:sp>
      <p:sp>
        <p:nvSpPr>
          <p:cNvPr id="4" name="TextBox 3">
            <a:extLst>
              <a:ext uri="{FF2B5EF4-FFF2-40B4-BE49-F238E27FC236}">
                <a16:creationId xmlns:a16="http://schemas.microsoft.com/office/drawing/2014/main" id="{A60506B4-76B3-4299-BEC7-C2F559419250}"/>
              </a:ext>
            </a:extLst>
          </p:cNvPr>
          <p:cNvSpPr txBox="1"/>
          <p:nvPr/>
        </p:nvSpPr>
        <p:spPr>
          <a:xfrm>
            <a:off x="8664841" y="5146000"/>
            <a:ext cx="3411733" cy="1477328"/>
          </a:xfrm>
          <a:prstGeom prst="rect">
            <a:avLst/>
          </a:prstGeom>
          <a:solidFill>
            <a:schemeClr val="bg2">
              <a:lumMod val="50000"/>
              <a:alpha val="60000"/>
            </a:schemeClr>
          </a:solidFill>
        </p:spPr>
        <p:txBody>
          <a:bodyPr wrap="square" rtlCol="0">
            <a:spAutoFit/>
          </a:bodyPr>
          <a:lstStyle/>
          <a:p>
            <a:r>
              <a:rPr lang="en-GB" sz="900" dirty="0">
                <a:solidFill>
                  <a:schemeClr val="bg1"/>
                </a:solidFill>
                <a:ea typeface="Cambria Math" panose="02040503050406030204" pitchFamily="18" charset="0"/>
              </a:rPr>
              <a:t>A possible next stage in this investigation is to extend the variational method to find energies of excited states of Helium, by finding trial states that are orthogonal to an approximation of the true ground state of Helium and repeating the procedure laid out in this poster.</a:t>
            </a:r>
          </a:p>
          <a:p>
            <a:endParaRPr lang="en-GB" sz="900" dirty="0">
              <a:solidFill>
                <a:schemeClr val="bg1"/>
              </a:solidFill>
              <a:ea typeface="Cambria Math" panose="02040503050406030204" pitchFamily="18" charset="0"/>
            </a:endParaRPr>
          </a:p>
          <a:p>
            <a:r>
              <a:rPr lang="en-GB" sz="900" dirty="0">
                <a:solidFill>
                  <a:schemeClr val="bg1"/>
                </a:solidFill>
                <a:ea typeface="Cambria Math" panose="02040503050406030204" pitchFamily="18" charset="0"/>
              </a:rPr>
              <a:t>Another area of potential further investigation is to implement statistical techniques such as Monte Carlo simulation and optimisation algorithms to reinforce the results obtained by the variational method via different methodologies, and perhaps explore the energy states of atoms with more electrons than Helium also.</a:t>
            </a:r>
            <a:r>
              <a:rPr lang="en-GB" sz="900" baseline="30000" dirty="0">
                <a:solidFill>
                  <a:schemeClr val="bg1"/>
                </a:solidFill>
                <a:ea typeface="Cambria Math" panose="02040503050406030204" pitchFamily="18" charset="0"/>
              </a:rPr>
              <a:t>3</a:t>
            </a:r>
            <a:endParaRPr lang="en-GB" sz="900" dirty="0">
              <a:solidFill>
                <a:schemeClr val="bg1"/>
              </a:solidFill>
              <a:ea typeface="Cambria Math" panose="02040503050406030204" pitchFamily="18" charset="0"/>
            </a:endParaRPr>
          </a:p>
        </p:txBody>
      </p:sp>
    </p:spTree>
    <p:extLst>
      <p:ext uri="{BB962C8B-B14F-4D97-AF65-F5344CB8AC3E}">
        <p14:creationId xmlns:p14="http://schemas.microsoft.com/office/powerpoint/2010/main" val="3966594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2113</TotalTime>
  <Words>833</Words>
  <Application>Microsoft Office PowerPoint</Application>
  <PresentationFormat>Widescreen</PresentationFormat>
  <Paragraphs>56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Nova</vt:lpstr>
      <vt:lpstr>BrowalliaUPC</vt:lpstr>
      <vt:lpstr>Calibri</vt:lpstr>
      <vt:lpstr>Calibri Light</vt:lpstr>
      <vt:lpstr>Cambria Math</vt:lpstr>
      <vt:lpstr>noto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Benedict King</dc:creator>
  <cp:lastModifiedBy>Benedict King</cp:lastModifiedBy>
  <cp:revision>24</cp:revision>
  <dcterms:created xsi:type="dcterms:W3CDTF">2020-11-11T17:18:38Z</dcterms:created>
  <dcterms:modified xsi:type="dcterms:W3CDTF">2020-11-24T21:44:02Z</dcterms:modified>
</cp:coreProperties>
</file>