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3" r:id="rId4"/>
    <p:sldId id="270" r:id="rId5"/>
    <p:sldId id="267" r:id="rId6"/>
    <p:sldId id="261" r:id="rId7"/>
    <p:sldId id="272" r:id="rId8"/>
    <p:sldId id="273" r:id="rId9"/>
    <p:sldId id="266" r:id="rId10"/>
    <p:sldId id="268" r:id="rId11"/>
    <p:sldId id="258" r:id="rId12"/>
    <p:sldId id="257" r:id="rId13"/>
    <p:sldId id="262" r:id="rId14"/>
    <p:sldId id="259" r:id="rId15"/>
    <p:sldId id="260" r:id="rId16"/>
    <p:sldId id="274" r:id="rId17"/>
    <p:sldId id="275" r:id="rId18"/>
    <p:sldId id="264"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4D7838A-C4E8-421D-A274-7A62FE1115CE}">
          <p14:sldIdLst>
            <p14:sldId id="256"/>
            <p14:sldId id="265"/>
            <p14:sldId id="263"/>
            <p14:sldId id="270"/>
          </p14:sldIdLst>
        </p14:section>
        <p14:section name="Methods" id="{BD6B7D3B-F476-4E00-9EF8-E8D6C9E772D5}">
          <p14:sldIdLst>
            <p14:sldId id="267"/>
            <p14:sldId id="261"/>
            <p14:sldId id="272"/>
            <p14:sldId id="273"/>
            <p14:sldId id="266"/>
          </p14:sldIdLst>
        </p14:section>
        <p14:section name="Results" id="{3A5C6550-D95B-4DF8-8011-9436D42B1E54}">
          <p14:sldIdLst>
            <p14:sldId id="268"/>
            <p14:sldId id="258"/>
            <p14:sldId id="257"/>
            <p14:sldId id="262"/>
            <p14:sldId id="259"/>
            <p14:sldId id="260"/>
            <p14:sldId id="274"/>
            <p14:sldId id="275"/>
          </p14:sldIdLst>
        </p14:section>
        <p14:section name="Next Steps" id="{E1E3AB7B-9181-4D9A-A23E-F41C0F4D78F1}">
          <p14:sldIdLst>
            <p14:sldId id="264"/>
            <p14:sldId id="276"/>
            <p14:sldId id="277"/>
            <p14:sldId id="278"/>
            <p14:sldId id="279"/>
            <p14:sldId id="280"/>
            <p14:sldId id="281"/>
            <p14:sldId id="28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Clarke" initials="AC" lastIdx="1" clrIdx="0">
    <p:extLst>
      <p:ext uri="{19B8F6BF-5375-455C-9EA6-DF929625EA0E}">
        <p15:presenceInfo xmlns:p15="http://schemas.microsoft.com/office/powerpoint/2012/main" userId="f5e57ebea3fa63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CDD1"/>
    <a:srgbClr val="FF9999"/>
    <a:srgbClr val="FF7C80"/>
    <a:srgbClr val="7FAF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1B6C8B-377A-414D-BC88-D5CAA282B1D4}" type="datetimeFigureOut">
              <a:rPr lang="en-GB" smtClean="0"/>
              <a:t>26/08/2020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0A3DFBB-9597-4E22-B08B-364D4BB6B849}" type="slidenum">
              <a:rPr lang="en-GB" smtClean="0"/>
              <a:t>‹#›</a:t>
            </a:fld>
            <a:endParaRPr lang="en-GB" dirty="0"/>
          </a:p>
        </p:txBody>
      </p:sp>
    </p:spTree>
    <p:extLst>
      <p:ext uri="{BB962C8B-B14F-4D97-AF65-F5344CB8AC3E}">
        <p14:creationId xmlns:p14="http://schemas.microsoft.com/office/powerpoint/2010/main" val="1562344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B6C8B-377A-414D-BC88-D5CAA282B1D4}" type="datetimeFigureOut">
              <a:rPr lang="en-GB" smtClean="0"/>
              <a:t>26/08/2020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0A3DFBB-9597-4E22-B08B-364D4BB6B849}" type="slidenum">
              <a:rPr lang="en-GB" smtClean="0"/>
              <a:t>‹#›</a:t>
            </a:fld>
            <a:endParaRPr lang="en-GB" dirty="0"/>
          </a:p>
        </p:txBody>
      </p:sp>
    </p:spTree>
    <p:extLst>
      <p:ext uri="{BB962C8B-B14F-4D97-AF65-F5344CB8AC3E}">
        <p14:creationId xmlns:p14="http://schemas.microsoft.com/office/powerpoint/2010/main" val="24601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B6C8B-377A-414D-BC88-D5CAA282B1D4}" type="datetimeFigureOut">
              <a:rPr lang="en-GB" smtClean="0"/>
              <a:t>26/08/2020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0A3DFBB-9597-4E22-B08B-364D4BB6B849}" type="slidenum">
              <a:rPr lang="en-GB" smtClean="0"/>
              <a:t>‹#›</a:t>
            </a:fld>
            <a:endParaRPr lang="en-GB" dirty="0"/>
          </a:p>
        </p:txBody>
      </p:sp>
    </p:spTree>
    <p:extLst>
      <p:ext uri="{BB962C8B-B14F-4D97-AF65-F5344CB8AC3E}">
        <p14:creationId xmlns:p14="http://schemas.microsoft.com/office/powerpoint/2010/main" val="481399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B6C8B-377A-414D-BC88-D5CAA282B1D4}" type="datetimeFigureOut">
              <a:rPr lang="en-GB" smtClean="0"/>
              <a:t>26/08/2020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0A3DFBB-9597-4E22-B08B-364D4BB6B849}" type="slidenum">
              <a:rPr lang="en-GB" smtClean="0"/>
              <a:t>‹#›</a:t>
            </a:fld>
            <a:endParaRPr lang="en-GB" dirty="0"/>
          </a:p>
        </p:txBody>
      </p:sp>
    </p:spTree>
    <p:extLst>
      <p:ext uri="{BB962C8B-B14F-4D97-AF65-F5344CB8AC3E}">
        <p14:creationId xmlns:p14="http://schemas.microsoft.com/office/powerpoint/2010/main" val="253326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B6C8B-377A-414D-BC88-D5CAA282B1D4}" type="datetimeFigureOut">
              <a:rPr lang="en-GB" smtClean="0"/>
              <a:t>26/08/2020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0A3DFBB-9597-4E22-B08B-364D4BB6B849}" type="slidenum">
              <a:rPr lang="en-GB" smtClean="0"/>
              <a:t>‹#›</a:t>
            </a:fld>
            <a:endParaRPr lang="en-GB" dirty="0"/>
          </a:p>
        </p:txBody>
      </p:sp>
    </p:spTree>
    <p:extLst>
      <p:ext uri="{BB962C8B-B14F-4D97-AF65-F5344CB8AC3E}">
        <p14:creationId xmlns:p14="http://schemas.microsoft.com/office/powerpoint/2010/main" val="278792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1B6C8B-377A-414D-BC88-D5CAA282B1D4}" type="datetimeFigureOut">
              <a:rPr lang="en-GB" smtClean="0"/>
              <a:t>26/08/2020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0A3DFBB-9597-4E22-B08B-364D4BB6B849}" type="slidenum">
              <a:rPr lang="en-GB" smtClean="0"/>
              <a:t>‹#›</a:t>
            </a:fld>
            <a:endParaRPr lang="en-GB" dirty="0"/>
          </a:p>
        </p:txBody>
      </p:sp>
    </p:spTree>
    <p:extLst>
      <p:ext uri="{BB962C8B-B14F-4D97-AF65-F5344CB8AC3E}">
        <p14:creationId xmlns:p14="http://schemas.microsoft.com/office/powerpoint/2010/main" val="90520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1B6C8B-377A-414D-BC88-D5CAA282B1D4}" type="datetimeFigureOut">
              <a:rPr lang="en-GB" smtClean="0"/>
              <a:t>26/08/2020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0A3DFBB-9597-4E22-B08B-364D4BB6B849}" type="slidenum">
              <a:rPr lang="en-GB" smtClean="0"/>
              <a:t>‹#›</a:t>
            </a:fld>
            <a:endParaRPr lang="en-GB" dirty="0"/>
          </a:p>
        </p:txBody>
      </p:sp>
    </p:spTree>
    <p:extLst>
      <p:ext uri="{BB962C8B-B14F-4D97-AF65-F5344CB8AC3E}">
        <p14:creationId xmlns:p14="http://schemas.microsoft.com/office/powerpoint/2010/main" val="355139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1B6C8B-377A-414D-BC88-D5CAA282B1D4}" type="datetimeFigureOut">
              <a:rPr lang="en-GB" smtClean="0"/>
              <a:t>26/08/2020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0A3DFBB-9597-4E22-B08B-364D4BB6B849}" type="slidenum">
              <a:rPr lang="en-GB" smtClean="0"/>
              <a:t>‹#›</a:t>
            </a:fld>
            <a:endParaRPr lang="en-GB" dirty="0"/>
          </a:p>
        </p:txBody>
      </p:sp>
    </p:spTree>
    <p:extLst>
      <p:ext uri="{BB962C8B-B14F-4D97-AF65-F5344CB8AC3E}">
        <p14:creationId xmlns:p14="http://schemas.microsoft.com/office/powerpoint/2010/main" val="348873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B6C8B-377A-414D-BC88-D5CAA282B1D4}" type="datetimeFigureOut">
              <a:rPr lang="en-GB" smtClean="0"/>
              <a:t>26/08/2020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0A3DFBB-9597-4E22-B08B-364D4BB6B849}" type="slidenum">
              <a:rPr lang="en-GB" smtClean="0"/>
              <a:t>‹#›</a:t>
            </a:fld>
            <a:endParaRPr lang="en-GB" dirty="0"/>
          </a:p>
        </p:txBody>
      </p:sp>
    </p:spTree>
    <p:extLst>
      <p:ext uri="{BB962C8B-B14F-4D97-AF65-F5344CB8AC3E}">
        <p14:creationId xmlns:p14="http://schemas.microsoft.com/office/powerpoint/2010/main" val="3501521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1B6C8B-377A-414D-BC88-D5CAA282B1D4}" type="datetimeFigureOut">
              <a:rPr lang="en-GB" smtClean="0"/>
              <a:t>26/08/2020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0A3DFBB-9597-4E22-B08B-364D4BB6B849}" type="slidenum">
              <a:rPr lang="en-GB" smtClean="0"/>
              <a:t>‹#›</a:t>
            </a:fld>
            <a:endParaRPr lang="en-GB" dirty="0"/>
          </a:p>
        </p:txBody>
      </p:sp>
    </p:spTree>
    <p:extLst>
      <p:ext uri="{BB962C8B-B14F-4D97-AF65-F5344CB8AC3E}">
        <p14:creationId xmlns:p14="http://schemas.microsoft.com/office/powerpoint/2010/main" val="229926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1B6C8B-377A-414D-BC88-D5CAA282B1D4}" type="datetimeFigureOut">
              <a:rPr lang="en-GB" smtClean="0"/>
              <a:t>26/08/2020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0A3DFBB-9597-4E22-B08B-364D4BB6B849}" type="slidenum">
              <a:rPr lang="en-GB" smtClean="0"/>
              <a:t>‹#›</a:t>
            </a:fld>
            <a:endParaRPr lang="en-GB" dirty="0"/>
          </a:p>
        </p:txBody>
      </p:sp>
    </p:spTree>
    <p:extLst>
      <p:ext uri="{BB962C8B-B14F-4D97-AF65-F5344CB8AC3E}">
        <p14:creationId xmlns:p14="http://schemas.microsoft.com/office/powerpoint/2010/main" val="205636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B6C8B-377A-414D-BC88-D5CAA282B1D4}" type="datetimeFigureOut">
              <a:rPr lang="en-GB" smtClean="0"/>
              <a:t>26/08/2020</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3DFBB-9597-4E22-B08B-364D4BB6B849}" type="slidenum">
              <a:rPr lang="en-GB" smtClean="0"/>
              <a:t>‹#›</a:t>
            </a:fld>
            <a:endParaRPr lang="en-GB" dirty="0"/>
          </a:p>
        </p:txBody>
      </p:sp>
    </p:spTree>
    <p:extLst>
      <p:ext uri="{BB962C8B-B14F-4D97-AF65-F5344CB8AC3E}">
        <p14:creationId xmlns:p14="http://schemas.microsoft.com/office/powerpoint/2010/main" val="3562012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FCD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50BDB-09F5-4F75-B461-407F3F64ED55}"/>
              </a:ext>
            </a:extLst>
          </p:cNvPr>
          <p:cNvSpPr>
            <a:spLocks noGrp="1"/>
          </p:cNvSpPr>
          <p:nvPr>
            <p:ph type="ctrTitle"/>
          </p:nvPr>
        </p:nvSpPr>
        <p:spPr>
          <a:xfrm>
            <a:off x="1524000" y="1759360"/>
            <a:ext cx="9144000" cy="2387600"/>
          </a:xfrm>
        </p:spPr>
        <p:txBody>
          <a:bodyPr>
            <a:normAutofit/>
          </a:bodyPr>
          <a:lstStyle/>
          <a:p>
            <a:r>
              <a:rPr lang="en-GB" b="1" dirty="0"/>
              <a:t>Permutation entropy (PE) to detect motor unit presence</a:t>
            </a:r>
          </a:p>
        </p:txBody>
      </p:sp>
    </p:spTree>
    <p:extLst>
      <p:ext uri="{BB962C8B-B14F-4D97-AF65-F5344CB8AC3E}">
        <p14:creationId xmlns:p14="http://schemas.microsoft.com/office/powerpoint/2010/main" val="2278527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9FFB-2DAA-406F-8254-6BBADBA773CD}"/>
              </a:ext>
            </a:extLst>
          </p:cNvPr>
          <p:cNvSpPr>
            <a:spLocks noGrp="1"/>
          </p:cNvSpPr>
          <p:nvPr>
            <p:ph type="title"/>
          </p:nvPr>
        </p:nvSpPr>
        <p:spPr>
          <a:xfrm>
            <a:off x="838200" y="2766218"/>
            <a:ext cx="10515600" cy="1325563"/>
          </a:xfrm>
          <a:solidFill>
            <a:schemeClr val="accent6">
              <a:lumMod val="40000"/>
              <a:lumOff val="60000"/>
            </a:schemeClr>
          </a:solidFill>
        </p:spPr>
        <p:txBody>
          <a:bodyPr>
            <a:normAutofit/>
          </a:bodyPr>
          <a:lstStyle/>
          <a:p>
            <a:pPr algn="ctr"/>
            <a:r>
              <a:rPr lang="en-GB" sz="6000" b="1" dirty="0"/>
              <a:t>Results from simulations</a:t>
            </a:r>
          </a:p>
        </p:txBody>
      </p:sp>
    </p:spTree>
    <p:extLst>
      <p:ext uri="{BB962C8B-B14F-4D97-AF65-F5344CB8AC3E}">
        <p14:creationId xmlns:p14="http://schemas.microsoft.com/office/powerpoint/2010/main" val="108547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FB9D-F01B-4F91-8CAE-E79C1F65F126}"/>
              </a:ext>
            </a:extLst>
          </p:cNvPr>
          <p:cNvSpPr>
            <a:spLocks noGrp="1"/>
          </p:cNvSpPr>
          <p:nvPr>
            <p:ph type="title"/>
          </p:nvPr>
        </p:nvSpPr>
        <p:spPr>
          <a:xfrm>
            <a:off x="561680" y="308114"/>
            <a:ext cx="9795638" cy="701226"/>
          </a:xfrm>
        </p:spPr>
        <p:txBody>
          <a:bodyPr vert="horz" lIns="91440" tIns="45720" rIns="91440" bIns="45720" rtlCol="0" anchor="b">
            <a:normAutofit/>
          </a:bodyPr>
          <a:lstStyle/>
          <a:p>
            <a:r>
              <a:rPr lang="en-US" dirty="0"/>
              <a:t>Variation with MU number</a:t>
            </a:r>
          </a:p>
        </p:txBody>
      </p:sp>
      <p:pic>
        <p:nvPicPr>
          <p:cNvPr id="7" name="Picture 6">
            <a:extLst>
              <a:ext uri="{FF2B5EF4-FFF2-40B4-BE49-F238E27FC236}">
                <a16:creationId xmlns:a16="http://schemas.microsoft.com/office/drawing/2014/main" id="{D5745B55-DF04-49A4-AB5F-6A94EFF4C6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3204" y="2003286"/>
            <a:ext cx="5573356" cy="3680517"/>
          </a:xfrm>
          <a:prstGeom prst="rect">
            <a:avLst/>
          </a:prstGeom>
        </p:spPr>
      </p:pic>
      <p:sp>
        <p:nvSpPr>
          <p:cNvPr id="11" name="TextBox 10">
            <a:extLst>
              <a:ext uri="{FF2B5EF4-FFF2-40B4-BE49-F238E27FC236}">
                <a16:creationId xmlns:a16="http://schemas.microsoft.com/office/drawing/2014/main" id="{A5D0B106-2FFE-4114-84CC-1A1F64D5C6DA}"/>
              </a:ext>
            </a:extLst>
          </p:cNvPr>
          <p:cNvSpPr txBox="1"/>
          <p:nvPr/>
        </p:nvSpPr>
        <p:spPr>
          <a:xfrm>
            <a:off x="561680" y="1295400"/>
            <a:ext cx="5927072" cy="707886"/>
          </a:xfrm>
          <a:prstGeom prst="rect">
            <a:avLst/>
          </a:prstGeom>
          <a:noFill/>
        </p:spPr>
        <p:txBody>
          <a:bodyPr wrap="none" rtlCol="0">
            <a:spAutoFit/>
          </a:bodyPr>
          <a:lstStyle/>
          <a:p>
            <a:r>
              <a:rPr lang="en-GB" sz="2000" dirty="0"/>
              <a:t>Sampling frequency = 2048 Hz, T = 5 sec, PE bin size = 3</a:t>
            </a:r>
          </a:p>
          <a:p>
            <a:endParaRPr lang="en-GB" sz="2000" dirty="0"/>
          </a:p>
        </p:txBody>
      </p:sp>
      <p:sp>
        <p:nvSpPr>
          <p:cNvPr id="10" name="TextBox 9">
            <a:extLst>
              <a:ext uri="{FF2B5EF4-FFF2-40B4-BE49-F238E27FC236}">
                <a16:creationId xmlns:a16="http://schemas.microsoft.com/office/drawing/2014/main" id="{98B36DE6-4D50-43BC-AA3B-2B185F6DABD1}"/>
              </a:ext>
            </a:extLst>
          </p:cNvPr>
          <p:cNvSpPr txBox="1"/>
          <p:nvPr/>
        </p:nvSpPr>
        <p:spPr>
          <a:xfrm>
            <a:off x="561680" y="5775740"/>
            <a:ext cx="10711266" cy="707886"/>
          </a:xfrm>
          <a:prstGeom prst="rect">
            <a:avLst/>
          </a:prstGeom>
          <a:noFill/>
        </p:spPr>
        <p:txBody>
          <a:bodyPr wrap="none" rtlCol="0">
            <a:spAutoFit/>
          </a:bodyPr>
          <a:lstStyle/>
          <a:p>
            <a:r>
              <a:rPr lang="en-GB" sz="2000" dirty="0"/>
              <a:t>Trend between increasing MU number and decreasing PE.</a:t>
            </a:r>
          </a:p>
          <a:p>
            <a:r>
              <a:rPr lang="en-GB" sz="2000" dirty="0"/>
              <a:t>However, after 10 MUs, rate of decrease of PE decreases – therefore 10 MUs chosen here on through.</a:t>
            </a:r>
          </a:p>
        </p:txBody>
      </p:sp>
      <p:pic>
        <p:nvPicPr>
          <p:cNvPr id="4" name="Picture 3" descr="A screenshot of a cell phone&#10;&#10;Description automatically generated">
            <a:extLst>
              <a:ext uri="{FF2B5EF4-FFF2-40B4-BE49-F238E27FC236}">
                <a16:creationId xmlns:a16="http://schemas.microsoft.com/office/drawing/2014/main" id="{5343C0D7-C036-4653-9A16-EC7FE189D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442" y="2003286"/>
            <a:ext cx="5488220" cy="3624296"/>
          </a:xfrm>
          <a:prstGeom prst="rect">
            <a:avLst/>
          </a:prstGeom>
        </p:spPr>
      </p:pic>
      <p:sp>
        <p:nvSpPr>
          <p:cNvPr id="5" name="TextBox 4">
            <a:extLst>
              <a:ext uri="{FF2B5EF4-FFF2-40B4-BE49-F238E27FC236}">
                <a16:creationId xmlns:a16="http://schemas.microsoft.com/office/drawing/2014/main" id="{252C3B18-6F68-466D-9CEB-049FC8BBCAB1}"/>
              </a:ext>
            </a:extLst>
          </p:cNvPr>
          <p:cNvSpPr txBox="1"/>
          <p:nvPr/>
        </p:nvSpPr>
        <p:spPr>
          <a:xfrm>
            <a:off x="4391025" y="2324100"/>
            <a:ext cx="1419128" cy="307777"/>
          </a:xfrm>
          <a:prstGeom prst="rect">
            <a:avLst/>
          </a:prstGeom>
          <a:noFill/>
        </p:spPr>
        <p:txBody>
          <a:bodyPr wrap="square" rtlCol="0">
            <a:spAutoFit/>
          </a:bodyPr>
          <a:lstStyle/>
          <a:p>
            <a:r>
              <a:rPr lang="en-GB" sz="1400" b="1" dirty="0">
                <a:solidFill>
                  <a:srgbClr val="FF0000"/>
                </a:solidFill>
              </a:rPr>
              <a:t>SNR = 30 dB</a:t>
            </a:r>
          </a:p>
        </p:txBody>
      </p:sp>
    </p:spTree>
    <p:extLst>
      <p:ext uri="{BB962C8B-B14F-4D97-AF65-F5344CB8AC3E}">
        <p14:creationId xmlns:p14="http://schemas.microsoft.com/office/powerpoint/2010/main" val="164326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9" presetClass="emph" presetSubtype="0" nodeType="withEffect">
                                  <p:stCondLst>
                                    <p:cond delay="0"/>
                                  </p:stCondLst>
                                  <p:childTnLst>
                                    <p:set>
                                      <p:cBhvr>
                                        <p:cTn id="16" dur="indefinite"/>
                                        <p:tgtEl>
                                          <p:spTgt spid="7"/>
                                        </p:tgtEl>
                                        <p:attrNameLst>
                                          <p:attrName>style.opacity</p:attrName>
                                        </p:attrNameLst>
                                      </p:cBhvr>
                                      <p:to>
                                        <p:strVal val="0.25"/>
                                      </p:to>
                                    </p:set>
                                    <p:animEffect filter="image" prLst="opacity: 0.25">
                                      <p:cBhvr rctx="IE">
                                        <p:cTn id="17" dur="indefinite"/>
                                        <p:tgtEl>
                                          <p:spTgt spid="7"/>
                                        </p:tgtEl>
                                      </p:cBhvr>
                                    </p:animEffect>
                                  </p:childTnLst>
                                </p:cTn>
                              </p:par>
                              <p:par>
                                <p:cTn id="18" presetID="9" presetClass="emph" presetSubtype="0" grpId="1" nodeType="withEffect">
                                  <p:stCondLst>
                                    <p:cond delay="0"/>
                                  </p:stCondLst>
                                  <p:childTnLst>
                                    <p:set>
                                      <p:cBhvr>
                                        <p:cTn id="19" dur="indefinite"/>
                                        <p:tgtEl>
                                          <p:spTgt spid="5"/>
                                        </p:tgtEl>
                                        <p:attrNameLst>
                                          <p:attrName>style.opacity</p:attrName>
                                        </p:attrNameLst>
                                      </p:cBhvr>
                                      <p:to>
                                        <p:strVal val="0.25"/>
                                      </p:to>
                                    </p:set>
                                    <p:animEffect filter="image" prLst="opacity: 0.25">
                                      <p:cBhvr rctx="IE">
                                        <p:cTn id="20" dur="indefinite"/>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childTnLst>
                                </p:cTn>
                              </p:par>
                              <p:par>
                                <p:cTn id="29" presetID="9" presetClass="emph" presetSubtype="0" nodeType="withEffect">
                                  <p:stCondLst>
                                    <p:cond delay="0"/>
                                  </p:stCondLst>
                                  <p:childTnLst>
                                    <p:set>
                                      <p:cBhvr>
                                        <p:cTn id="30" dur="indefinite"/>
                                        <p:tgtEl>
                                          <p:spTgt spid="10">
                                            <p:txEl>
                                              <p:pRg st="0" end="0"/>
                                            </p:txEl>
                                          </p:spTgt>
                                        </p:tgtEl>
                                        <p:attrNameLst>
                                          <p:attrName>style.opacity</p:attrName>
                                        </p:attrNameLst>
                                      </p:cBhvr>
                                      <p:to>
                                        <p:strVal val="0.25"/>
                                      </p:to>
                                    </p:set>
                                    <p:animEffect filter="image" prLst="opacity: 0.25">
                                      <p:cBhvr rctx="IE">
                                        <p:cTn id="31" dur="indefinite"/>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FB9D-F01B-4F91-8CAE-E79C1F65F126}"/>
              </a:ext>
            </a:extLst>
          </p:cNvPr>
          <p:cNvSpPr>
            <a:spLocks noGrp="1"/>
          </p:cNvSpPr>
          <p:nvPr>
            <p:ph type="title"/>
          </p:nvPr>
        </p:nvSpPr>
        <p:spPr>
          <a:xfrm>
            <a:off x="561680" y="247650"/>
            <a:ext cx="9795638" cy="751336"/>
          </a:xfrm>
        </p:spPr>
        <p:txBody>
          <a:bodyPr vert="horz" lIns="91440" tIns="45720" rIns="91440" bIns="45720" rtlCol="0" anchor="b">
            <a:normAutofit/>
          </a:bodyPr>
          <a:lstStyle/>
          <a:p>
            <a:r>
              <a:rPr lang="en-US" dirty="0"/>
              <a:t>How effectively PE copes with noise</a:t>
            </a:r>
          </a:p>
        </p:txBody>
      </p:sp>
      <p:pic>
        <p:nvPicPr>
          <p:cNvPr id="21" name="Picture 20">
            <a:extLst>
              <a:ext uri="{FF2B5EF4-FFF2-40B4-BE49-F238E27FC236}">
                <a16:creationId xmlns:a16="http://schemas.microsoft.com/office/drawing/2014/main" id="{65528426-507B-4DB5-B45B-E9387058AF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1680" y="2088299"/>
            <a:ext cx="5449825" cy="3598940"/>
          </a:xfrm>
          <a:prstGeom prst="rect">
            <a:avLst/>
          </a:prstGeom>
        </p:spPr>
      </p:pic>
      <p:pic>
        <p:nvPicPr>
          <p:cNvPr id="23" name="Picture 22">
            <a:extLst>
              <a:ext uri="{FF2B5EF4-FFF2-40B4-BE49-F238E27FC236}">
                <a16:creationId xmlns:a16="http://schemas.microsoft.com/office/drawing/2014/main" id="{34424AB5-44A5-48C5-9B94-FCED96C496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9545" y="2088299"/>
            <a:ext cx="5449825" cy="3598940"/>
          </a:xfrm>
          <a:prstGeom prst="rect">
            <a:avLst/>
          </a:prstGeom>
        </p:spPr>
      </p:pic>
      <p:sp>
        <p:nvSpPr>
          <p:cNvPr id="27" name="TextBox 26">
            <a:extLst>
              <a:ext uri="{FF2B5EF4-FFF2-40B4-BE49-F238E27FC236}">
                <a16:creationId xmlns:a16="http://schemas.microsoft.com/office/drawing/2014/main" id="{9E838F1D-0603-4BEA-8355-641E625BD46B}"/>
              </a:ext>
            </a:extLst>
          </p:cNvPr>
          <p:cNvSpPr txBox="1"/>
          <p:nvPr/>
        </p:nvSpPr>
        <p:spPr>
          <a:xfrm>
            <a:off x="640737" y="1380413"/>
            <a:ext cx="5927072" cy="707886"/>
          </a:xfrm>
          <a:prstGeom prst="rect">
            <a:avLst/>
          </a:prstGeom>
          <a:noFill/>
        </p:spPr>
        <p:txBody>
          <a:bodyPr wrap="none" rtlCol="0">
            <a:spAutoFit/>
          </a:bodyPr>
          <a:lstStyle/>
          <a:p>
            <a:r>
              <a:rPr lang="en-GB" sz="2000" dirty="0"/>
              <a:t>Sampling frequency = 2048 Hz, T = 5 sec, PE bin size = 3</a:t>
            </a:r>
          </a:p>
          <a:p>
            <a:endParaRPr lang="en-GB" sz="2000" dirty="0"/>
          </a:p>
        </p:txBody>
      </p:sp>
      <p:sp>
        <p:nvSpPr>
          <p:cNvPr id="25" name="TextBox 24">
            <a:extLst>
              <a:ext uri="{FF2B5EF4-FFF2-40B4-BE49-F238E27FC236}">
                <a16:creationId xmlns:a16="http://schemas.microsoft.com/office/drawing/2014/main" id="{B882A34B-C72F-4E5E-8403-6450485589CB}"/>
              </a:ext>
            </a:extLst>
          </p:cNvPr>
          <p:cNvSpPr txBox="1"/>
          <p:nvPr/>
        </p:nvSpPr>
        <p:spPr>
          <a:xfrm>
            <a:off x="640737" y="5781277"/>
            <a:ext cx="7755072" cy="707886"/>
          </a:xfrm>
          <a:prstGeom prst="rect">
            <a:avLst/>
          </a:prstGeom>
          <a:noFill/>
        </p:spPr>
        <p:txBody>
          <a:bodyPr wrap="none" rtlCol="0">
            <a:spAutoFit/>
          </a:bodyPr>
          <a:lstStyle/>
          <a:p>
            <a:r>
              <a:rPr lang="en-GB" sz="2000" dirty="0"/>
              <a:t>Use of PE seems able to effectively differentiate from noise for as long as</a:t>
            </a:r>
          </a:p>
          <a:p>
            <a:r>
              <a:rPr lang="en-GB" sz="2000" dirty="0"/>
              <a:t>noise amplitude less than signal amplitude. </a:t>
            </a:r>
          </a:p>
        </p:txBody>
      </p:sp>
    </p:spTree>
    <p:extLst>
      <p:ext uri="{BB962C8B-B14F-4D97-AF65-F5344CB8AC3E}">
        <p14:creationId xmlns:p14="http://schemas.microsoft.com/office/powerpoint/2010/main" val="396649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9" presetClass="emph" presetSubtype="0" nodeType="withEffect">
                                  <p:stCondLst>
                                    <p:cond delay="0"/>
                                  </p:stCondLst>
                                  <p:childTnLst>
                                    <p:set>
                                      <p:cBhvr>
                                        <p:cTn id="14" dur="indefinite"/>
                                        <p:tgtEl>
                                          <p:spTgt spid="21"/>
                                        </p:tgtEl>
                                        <p:attrNameLst>
                                          <p:attrName>style.opacity</p:attrName>
                                        </p:attrNameLst>
                                      </p:cBhvr>
                                      <p:to>
                                        <p:strVal val="0.25"/>
                                      </p:to>
                                    </p:set>
                                    <p:animEffect filter="image" prLst="opacity: 0.25">
                                      <p:cBhvr rctx="IE">
                                        <p:cTn id="15" dur="indefinite"/>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par>
                                <p:cTn id="20" presetID="9" presetClass="emph" presetSubtype="0" grpId="1" nodeType="withEffect">
                                  <p:stCondLst>
                                    <p:cond delay="0"/>
                                  </p:stCondLst>
                                  <p:childTnLst>
                                    <p:set>
                                      <p:cBhvr>
                                        <p:cTn id="21" dur="indefinite"/>
                                        <p:tgtEl>
                                          <p:spTgt spid="27"/>
                                        </p:tgtEl>
                                        <p:attrNameLst>
                                          <p:attrName>style.opacity</p:attrName>
                                        </p:attrNameLst>
                                      </p:cBhvr>
                                      <p:to>
                                        <p:strVal val="0.25"/>
                                      </p:to>
                                    </p:set>
                                    <p:animEffect filter="image" prLst="opacity: 0.25">
                                      <p:cBhvr rctx="IE">
                                        <p:cTn id="22" dur="indefinite"/>
                                        <p:tgtEl>
                                          <p:spTgt spid="27"/>
                                        </p:tgtEl>
                                      </p:cBhvr>
                                    </p:animEffect>
                                  </p:childTnLst>
                                </p:cTn>
                              </p:par>
                              <p:par>
                                <p:cTn id="23" presetID="9" presetClass="emph" presetSubtype="0" nodeType="withEffect">
                                  <p:stCondLst>
                                    <p:cond delay="0"/>
                                  </p:stCondLst>
                                  <p:childTnLst>
                                    <p:set>
                                      <p:cBhvr>
                                        <p:cTn id="24" dur="indefinite"/>
                                        <p:tgtEl>
                                          <p:spTgt spid="23"/>
                                        </p:tgtEl>
                                        <p:attrNameLst>
                                          <p:attrName>style.opacity</p:attrName>
                                        </p:attrNameLst>
                                      </p:cBhvr>
                                      <p:to>
                                        <p:strVal val="0.25"/>
                                      </p:to>
                                    </p:set>
                                    <p:animEffect filter="image" prLst="opacity: 0.25">
                                      <p:cBhvr rctx="IE">
                                        <p:cTn id="25" dur="indefinite"/>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FB9D-F01B-4F91-8CAE-E79C1F65F126}"/>
              </a:ext>
            </a:extLst>
          </p:cNvPr>
          <p:cNvSpPr>
            <a:spLocks noGrp="1"/>
          </p:cNvSpPr>
          <p:nvPr>
            <p:ph type="title"/>
          </p:nvPr>
        </p:nvSpPr>
        <p:spPr>
          <a:xfrm>
            <a:off x="640737" y="557195"/>
            <a:ext cx="10178934" cy="741153"/>
          </a:xfrm>
        </p:spPr>
        <p:txBody>
          <a:bodyPr vert="horz" lIns="91440" tIns="45720" rIns="91440" bIns="45720" rtlCol="0" anchor="b">
            <a:normAutofit/>
          </a:bodyPr>
          <a:lstStyle/>
          <a:p>
            <a:r>
              <a:rPr lang="en-US" kern="1200" dirty="0">
                <a:solidFill>
                  <a:schemeClr val="tx1"/>
                </a:solidFill>
                <a:latin typeface="+mj-lt"/>
                <a:ea typeface="+mj-ea"/>
                <a:cs typeface="+mj-cs"/>
              </a:rPr>
              <a:t>Variation with sampling frequency </a:t>
            </a:r>
          </a:p>
        </p:txBody>
      </p:sp>
      <p:pic>
        <p:nvPicPr>
          <p:cNvPr id="13" name="Picture 12">
            <a:extLst>
              <a:ext uri="{FF2B5EF4-FFF2-40B4-BE49-F238E27FC236}">
                <a16:creationId xmlns:a16="http://schemas.microsoft.com/office/drawing/2014/main" id="{1680F926-8F4A-431C-B419-F7E427E0B2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1576" y="1970337"/>
            <a:ext cx="5803323" cy="3887392"/>
          </a:xfrm>
          <a:prstGeom prst="rect">
            <a:avLst/>
          </a:prstGeom>
        </p:spPr>
      </p:pic>
      <p:pic>
        <p:nvPicPr>
          <p:cNvPr id="11" name="Picture 10">
            <a:extLst>
              <a:ext uri="{FF2B5EF4-FFF2-40B4-BE49-F238E27FC236}">
                <a16:creationId xmlns:a16="http://schemas.microsoft.com/office/drawing/2014/main" id="{97583F73-44B4-4DFC-8110-31D663EC9B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2677" y="1970337"/>
            <a:ext cx="5803323" cy="3887392"/>
          </a:xfrm>
          <a:prstGeom prst="rect">
            <a:avLst/>
          </a:prstGeom>
        </p:spPr>
      </p:pic>
      <p:sp>
        <p:nvSpPr>
          <p:cNvPr id="15" name="TextBox 14">
            <a:extLst>
              <a:ext uri="{FF2B5EF4-FFF2-40B4-BE49-F238E27FC236}">
                <a16:creationId xmlns:a16="http://schemas.microsoft.com/office/drawing/2014/main" id="{A3C970DA-BAC2-4DF3-B80F-5238A28B4AA5}"/>
              </a:ext>
            </a:extLst>
          </p:cNvPr>
          <p:cNvSpPr txBox="1"/>
          <p:nvPr/>
        </p:nvSpPr>
        <p:spPr>
          <a:xfrm>
            <a:off x="640737" y="1501600"/>
            <a:ext cx="4037003" cy="707886"/>
          </a:xfrm>
          <a:prstGeom prst="rect">
            <a:avLst/>
          </a:prstGeom>
          <a:noFill/>
        </p:spPr>
        <p:txBody>
          <a:bodyPr wrap="none" rtlCol="0">
            <a:spAutoFit/>
          </a:bodyPr>
          <a:lstStyle/>
          <a:p>
            <a:r>
              <a:rPr lang="en-GB" sz="2000" dirty="0"/>
              <a:t>SNR = 30 dB, T = 5 sec, PE bin size = 3</a:t>
            </a:r>
          </a:p>
          <a:p>
            <a:endParaRPr lang="en-GB" sz="2000" dirty="0"/>
          </a:p>
        </p:txBody>
      </p:sp>
      <p:sp>
        <p:nvSpPr>
          <p:cNvPr id="21" name="TextBox 20">
            <a:extLst>
              <a:ext uri="{FF2B5EF4-FFF2-40B4-BE49-F238E27FC236}">
                <a16:creationId xmlns:a16="http://schemas.microsoft.com/office/drawing/2014/main" id="{DF304026-DBB6-46D2-9537-34A97369F347}"/>
              </a:ext>
            </a:extLst>
          </p:cNvPr>
          <p:cNvSpPr txBox="1"/>
          <p:nvPr/>
        </p:nvSpPr>
        <p:spPr>
          <a:xfrm>
            <a:off x="390285" y="5900695"/>
            <a:ext cx="11466472" cy="707886"/>
          </a:xfrm>
          <a:prstGeom prst="rect">
            <a:avLst/>
          </a:prstGeom>
          <a:noFill/>
        </p:spPr>
        <p:txBody>
          <a:bodyPr wrap="none" rtlCol="0">
            <a:spAutoFit/>
          </a:bodyPr>
          <a:lstStyle/>
          <a:p>
            <a:r>
              <a:rPr lang="en-GB" sz="2000" u="sng" dirty="0"/>
              <a:t>In general,</a:t>
            </a:r>
            <a:r>
              <a:rPr lang="en-GB" sz="2000" dirty="0"/>
              <a:t> increasing sampling frequency = increased PE, but decreasing sampling frequency = increased SD.</a:t>
            </a:r>
          </a:p>
          <a:p>
            <a:r>
              <a:rPr lang="en-GB" sz="2000" b="1" dirty="0"/>
              <a:t>2048 Hz seems a good middle-ground.</a:t>
            </a:r>
          </a:p>
        </p:txBody>
      </p:sp>
    </p:spTree>
    <p:extLst>
      <p:ext uri="{BB962C8B-B14F-4D97-AF65-F5344CB8AC3E}">
        <p14:creationId xmlns:p14="http://schemas.microsoft.com/office/powerpoint/2010/main" val="100563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9" presetClass="emph" presetSubtype="0" nodeType="withEffect">
                                  <p:stCondLst>
                                    <p:cond delay="0"/>
                                  </p:stCondLst>
                                  <p:childTnLst>
                                    <p:set>
                                      <p:cBhvr>
                                        <p:cTn id="14" dur="indefinite"/>
                                        <p:tgtEl>
                                          <p:spTgt spid="11"/>
                                        </p:tgtEl>
                                        <p:attrNameLst>
                                          <p:attrName>style.opacity</p:attrName>
                                        </p:attrNameLst>
                                      </p:cBhvr>
                                      <p:to>
                                        <p:strVal val="0.25"/>
                                      </p:to>
                                    </p:set>
                                    <p:animEffect filter="image" prLst="opacity: 0.25">
                                      <p:cBhvr rctx="IE">
                                        <p:cTn id="15" dur="indefinite"/>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xEl>
                                              <p:pRg st="0" end="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childTnLst>
                                </p:cTn>
                              </p:par>
                              <p:par>
                                <p:cTn id="22" presetID="9" presetClass="emph" presetSubtype="0" nodeType="withEffect">
                                  <p:stCondLst>
                                    <p:cond delay="0"/>
                                  </p:stCondLst>
                                  <p:childTnLst>
                                    <p:set>
                                      <p:cBhvr>
                                        <p:cTn id="23" dur="indefinite"/>
                                        <p:tgtEl>
                                          <p:spTgt spid="13"/>
                                        </p:tgtEl>
                                        <p:attrNameLst>
                                          <p:attrName>style.opacity</p:attrName>
                                        </p:attrNameLst>
                                      </p:cBhvr>
                                      <p:to>
                                        <p:strVal val="0.25"/>
                                      </p:to>
                                    </p:set>
                                    <p:animEffect filter="image" prLst="opacity: 0.25">
                                      <p:cBhvr rctx="IE">
                                        <p:cTn id="24" dur="indefinite"/>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67FD-120B-45F9-9742-AE231F625A00}"/>
              </a:ext>
            </a:extLst>
          </p:cNvPr>
          <p:cNvSpPr>
            <a:spLocks noGrp="1"/>
          </p:cNvSpPr>
          <p:nvPr>
            <p:ph type="title"/>
          </p:nvPr>
        </p:nvSpPr>
        <p:spPr>
          <a:xfrm>
            <a:off x="297524" y="240018"/>
            <a:ext cx="10191405" cy="671838"/>
          </a:xfrm>
        </p:spPr>
        <p:txBody>
          <a:bodyPr vert="horz" lIns="91440" tIns="45720" rIns="91440" bIns="45720" rtlCol="0" anchor="b">
            <a:normAutofit fontScale="90000"/>
          </a:bodyPr>
          <a:lstStyle/>
          <a:p>
            <a:r>
              <a:rPr lang="en-US" kern="1200" dirty="0">
                <a:solidFill>
                  <a:schemeClr val="tx1"/>
                </a:solidFill>
                <a:latin typeface="+mj-lt"/>
                <a:ea typeface="+mj-ea"/>
                <a:cs typeface="+mj-cs"/>
              </a:rPr>
              <a:t>Varying window size </a:t>
            </a:r>
          </a:p>
        </p:txBody>
      </p:sp>
      <p:pic>
        <p:nvPicPr>
          <p:cNvPr id="7" name="Content Placeholder 6">
            <a:extLst>
              <a:ext uri="{FF2B5EF4-FFF2-40B4-BE49-F238E27FC236}">
                <a16:creationId xmlns:a16="http://schemas.microsoft.com/office/drawing/2014/main" id="{C555EF18-18D1-4852-AD0F-A65ED98267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7524" y="1934422"/>
            <a:ext cx="5743242" cy="3801672"/>
          </a:xfrm>
          <a:prstGeom prst="rect">
            <a:avLst/>
          </a:prstGeom>
        </p:spPr>
      </p:pic>
      <p:pic>
        <p:nvPicPr>
          <p:cNvPr id="9" name="Picture 8">
            <a:extLst>
              <a:ext uri="{FF2B5EF4-FFF2-40B4-BE49-F238E27FC236}">
                <a16:creationId xmlns:a16="http://schemas.microsoft.com/office/drawing/2014/main" id="{C8E63C02-8170-4600-85CF-D312DD67D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54965" y="1952322"/>
            <a:ext cx="5612468" cy="3715108"/>
          </a:xfrm>
          <a:prstGeom prst="rect">
            <a:avLst/>
          </a:prstGeom>
        </p:spPr>
      </p:pic>
      <p:sp>
        <p:nvSpPr>
          <p:cNvPr id="6" name="TextBox 5">
            <a:extLst>
              <a:ext uri="{FF2B5EF4-FFF2-40B4-BE49-F238E27FC236}">
                <a16:creationId xmlns:a16="http://schemas.microsoft.com/office/drawing/2014/main" id="{D91FA8EC-75F4-4C1A-A411-4669A4D6109E}"/>
              </a:ext>
            </a:extLst>
          </p:cNvPr>
          <p:cNvSpPr txBox="1"/>
          <p:nvPr/>
        </p:nvSpPr>
        <p:spPr>
          <a:xfrm>
            <a:off x="297524" y="1151874"/>
            <a:ext cx="4037003" cy="707886"/>
          </a:xfrm>
          <a:prstGeom prst="rect">
            <a:avLst/>
          </a:prstGeom>
          <a:noFill/>
        </p:spPr>
        <p:txBody>
          <a:bodyPr wrap="none" rtlCol="0">
            <a:spAutoFit/>
          </a:bodyPr>
          <a:lstStyle/>
          <a:p>
            <a:r>
              <a:rPr lang="en-GB" sz="2000" dirty="0"/>
              <a:t>SNR = 30 dB, T = 5 sec, PE bin size = 3</a:t>
            </a:r>
          </a:p>
          <a:p>
            <a:endParaRPr lang="en-GB" sz="2000" dirty="0"/>
          </a:p>
        </p:txBody>
      </p:sp>
      <p:sp>
        <p:nvSpPr>
          <p:cNvPr id="8" name="TextBox 7">
            <a:extLst>
              <a:ext uri="{FF2B5EF4-FFF2-40B4-BE49-F238E27FC236}">
                <a16:creationId xmlns:a16="http://schemas.microsoft.com/office/drawing/2014/main" id="{0D7F1CDF-2A06-42F5-9C70-6E07F1CEAC99}"/>
              </a:ext>
            </a:extLst>
          </p:cNvPr>
          <p:cNvSpPr txBox="1"/>
          <p:nvPr/>
        </p:nvSpPr>
        <p:spPr>
          <a:xfrm>
            <a:off x="390285" y="5900695"/>
            <a:ext cx="10584821" cy="707886"/>
          </a:xfrm>
          <a:prstGeom prst="rect">
            <a:avLst/>
          </a:prstGeom>
          <a:noFill/>
        </p:spPr>
        <p:txBody>
          <a:bodyPr wrap="none" rtlCol="0">
            <a:spAutoFit/>
          </a:bodyPr>
          <a:lstStyle/>
          <a:p>
            <a:r>
              <a:rPr lang="en-GB" sz="2000" dirty="0"/>
              <a:t>It seems that window size has little influence on the mean PE, but that a greater window size results</a:t>
            </a:r>
          </a:p>
          <a:p>
            <a:r>
              <a:rPr lang="en-GB" sz="2000" dirty="0"/>
              <a:t>in a lower SD and thus greater confidence in MU presence vs noise. </a:t>
            </a:r>
          </a:p>
        </p:txBody>
      </p:sp>
    </p:spTree>
    <p:extLst>
      <p:ext uri="{BB962C8B-B14F-4D97-AF65-F5344CB8AC3E}">
        <p14:creationId xmlns:p14="http://schemas.microsoft.com/office/powerpoint/2010/main" val="24137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9" presetClass="emph" presetSubtype="0" grpId="1" nodeType="withEffect">
                                  <p:stCondLst>
                                    <p:cond delay="0"/>
                                  </p:stCondLst>
                                  <p:childTnLst>
                                    <p:set>
                                      <p:cBhvr>
                                        <p:cTn id="14" dur="indefinite"/>
                                        <p:tgtEl>
                                          <p:spTgt spid="6"/>
                                        </p:tgtEl>
                                        <p:attrNameLst>
                                          <p:attrName>style.opacity</p:attrName>
                                        </p:attrNameLst>
                                      </p:cBhvr>
                                      <p:to>
                                        <p:strVal val="0.25"/>
                                      </p:to>
                                    </p:set>
                                    <p:animEffect filter="image" prLst="opacity: 0.25">
                                      <p:cBhvr rctx="IE">
                                        <p:cTn id="15" dur="indefinite"/>
                                        <p:tgtEl>
                                          <p:spTgt spid="6"/>
                                        </p:tgtEl>
                                      </p:cBhvr>
                                    </p:animEffect>
                                  </p:childTnLst>
                                </p:cTn>
                              </p:par>
                              <p:par>
                                <p:cTn id="16" presetID="9" presetClass="emph" presetSubtype="0" nodeType="withEffect">
                                  <p:stCondLst>
                                    <p:cond delay="0"/>
                                  </p:stCondLst>
                                  <p:childTnLst>
                                    <p:set>
                                      <p:cBhvr>
                                        <p:cTn id="17" dur="indefinite"/>
                                        <p:tgtEl>
                                          <p:spTgt spid="7"/>
                                        </p:tgtEl>
                                        <p:attrNameLst>
                                          <p:attrName>style.opacity</p:attrName>
                                        </p:attrNameLst>
                                      </p:cBhvr>
                                      <p:to>
                                        <p:strVal val="0.25"/>
                                      </p:to>
                                    </p:set>
                                    <p:animEffect filter="image" prLst="opacity: 0.25">
                                      <p:cBhvr rctx="IE">
                                        <p:cTn id="18" dur="indefinite"/>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9" presetClass="emph" presetSubtype="0" nodeType="withEffect">
                                  <p:stCondLst>
                                    <p:cond delay="0"/>
                                  </p:stCondLst>
                                  <p:childTnLst>
                                    <p:set>
                                      <p:cBhvr>
                                        <p:cTn id="24" dur="indefinite"/>
                                        <p:tgtEl>
                                          <p:spTgt spid="9"/>
                                        </p:tgtEl>
                                        <p:attrNameLst>
                                          <p:attrName>style.opacity</p:attrName>
                                        </p:attrNameLst>
                                      </p:cBhvr>
                                      <p:to>
                                        <p:strVal val="0.25"/>
                                      </p:to>
                                    </p:set>
                                    <p:animEffect filter="image" prLst="opacity: 0.25">
                                      <p:cBhvr rctx="IE">
                                        <p:cTn id="25"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FB9D-F01B-4F91-8CAE-E79C1F65F126}"/>
              </a:ext>
            </a:extLst>
          </p:cNvPr>
          <p:cNvSpPr>
            <a:spLocks noGrp="1"/>
          </p:cNvSpPr>
          <p:nvPr>
            <p:ph type="title"/>
          </p:nvPr>
        </p:nvSpPr>
        <p:spPr/>
        <p:txBody>
          <a:bodyPr vert="horz" lIns="91440" tIns="45720" rIns="91440" bIns="45720" rtlCol="0" anchor="ctr">
            <a:normAutofit/>
          </a:bodyPr>
          <a:lstStyle/>
          <a:p>
            <a:r>
              <a:rPr lang="en-US" kern="1200" dirty="0">
                <a:solidFill>
                  <a:schemeClr val="tx1"/>
                </a:solidFill>
                <a:latin typeface="+mj-lt"/>
                <a:ea typeface="+mj-ea"/>
                <a:cs typeface="+mj-cs"/>
              </a:rPr>
              <a:t>An ‘On/Off’ motor unit simulation</a:t>
            </a:r>
          </a:p>
        </p:txBody>
      </p:sp>
      <p:pic>
        <p:nvPicPr>
          <p:cNvPr id="7" name="Picture 6">
            <a:extLst>
              <a:ext uri="{FF2B5EF4-FFF2-40B4-BE49-F238E27FC236}">
                <a16:creationId xmlns:a16="http://schemas.microsoft.com/office/drawing/2014/main" id="{835EE903-91F1-4955-AD45-E508C0306AD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92164" y="1690688"/>
            <a:ext cx="6748036" cy="4692217"/>
          </a:xfrm>
          <a:prstGeom prst="rect">
            <a:avLst/>
          </a:prstGeom>
        </p:spPr>
      </p:pic>
      <p:sp>
        <p:nvSpPr>
          <p:cNvPr id="8" name="TextBox 7">
            <a:extLst>
              <a:ext uri="{FF2B5EF4-FFF2-40B4-BE49-F238E27FC236}">
                <a16:creationId xmlns:a16="http://schemas.microsoft.com/office/drawing/2014/main" id="{469C43E7-FE10-4FA1-9EFA-008CFDDC31D3}"/>
              </a:ext>
            </a:extLst>
          </p:cNvPr>
          <p:cNvSpPr txBox="1"/>
          <p:nvPr/>
        </p:nvSpPr>
        <p:spPr>
          <a:xfrm>
            <a:off x="8618066" y="1690688"/>
            <a:ext cx="2821460" cy="4401205"/>
          </a:xfrm>
          <a:prstGeom prst="rect">
            <a:avLst/>
          </a:prstGeom>
          <a:noFill/>
        </p:spPr>
        <p:txBody>
          <a:bodyPr wrap="square" rtlCol="0">
            <a:spAutoFit/>
          </a:bodyPr>
          <a:lstStyle/>
          <a:p>
            <a:r>
              <a:rPr lang="en-GB" sz="2000" u="sng" dirty="0"/>
              <a:t>Simulated as:</a:t>
            </a:r>
          </a:p>
          <a:p>
            <a:endParaRPr lang="en-GB" sz="2000" u="sng" dirty="0"/>
          </a:p>
          <a:p>
            <a:pPr marL="457200" indent="-457200">
              <a:buFont typeface="+mj-lt"/>
              <a:buAutoNum type="arabicPeriod"/>
            </a:pPr>
            <a:r>
              <a:rPr lang="en-GB" sz="2000" dirty="0"/>
              <a:t>30 dB Gaussian noise (4 sec)</a:t>
            </a:r>
          </a:p>
          <a:p>
            <a:pPr marL="457200" indent="-457200">
              <a:buFont typeface="+mj-lt"/>
              <a:buAutoNum type="arabicPeriod"/>
            </a:pPr>
            <a:endParaRPr lang="en-GB" sz="2000" dirty="0"/>
          </a:p>
          <a:p>
            <a:pPr marL="457200" indent="-457200">
              <a:buFont typeface="+mj-lt"/>
              <a:buAutoNum type="arabicPeriod"/>
            </a:pPr>
            <a:r>
              <a:rPr lang="en-GB" sz="2000" dirty="0"/>
              <a:t>1 MU present with 30 dB noise (4 sec)</a:t>
            </a:r>
          </a:p>
          <a:p>
            <a:pPr marL="457200" indent="-457200">
              <a:buFont typeface="+mj-lt"/>
              <a:buAutoNum type="arabicPeriod"/>
            </a:pPr>
            <a:endParaRPr lang="en-GB" sz="2000" dirty="0"/>
          </a:p>
          <a:p>
            <a:pPr marL="457200" indent="-457200">
              <a:buFont typeface="+mj-lt"/>
              <a:buAutoNum type="arabicPeriod"/>
            </a:pPr>
            <a:r>
              <a:rPr lang="en-GB" sz="2000" dirty="0"/>
              <a:t>30 dB noise (4 sec)</a:t>
            </a:r>
          </a:p>
          <a:p>
            <a:pPr marL="457200" indent="-457200">
              <a:buFont typeface="+mj-lt"/>
              <a:buAutoNum type="arabicPeriod"/>
            </a:pPr>
            <a:endParaRPr lang="en-GB" sz="2000" dirty="0"/>
          </a:p>
          <a:p>
            <a:pPr marL="457200" indent="-457200">
              <a:buFont typeface="+mj-lt"/>
              <a:buAutoNum type="arabicPeriod"/>
            </a:pPr>
            <a:r>
              <a:rPr lang="en-GB" sz="2000" dirty="0"/>
              <a:t>2 MUs present with 30 dB noise (4 sec)</a:t>
            </a:r>
          </a:p>
          <a:p>
            <a:pPr marL="457200" indent="-457200">
              <a:buFont typeface="+mj-lt"/>
              <a:buAutoNum type="arabicPeriod"/>
            </a:pPr>
            <a:endParaRPr lang="en-GB" sz="2000" dirty="0"/>
          </a:p>
          <a:p>
            <a:pPr marL="457200" indent="-457200">
              <a:buFont typeface="+mj-lt"/>
              <a:buAutoNum type="arabicPeriod"/>
            </a:pPr>
            <a:r>
              <a:rPr lang="en-GB" sz="2000" dirty="0"/>
              <a:t>30 dB noise (4 sec)</a:t>
            </a:r>
          </a:p>
        </p:txBody>
      </p:sp>
      <p:cxnSp>
        <p:nvCxnSpPr>
          <p:cNvPr id="12" name="Straight Arrow Connector 11">
            <a:extLst>
              <a:ext uri="{FF2B5EF4-FFF2-40B4-BE49-F238E27FC236}">
                <a16:creationId xmlns:a16="http://schemas.microsoft.com/office/drawing/2014/main" id="{47A9F0BE-3D47-41B5-A585-B8A8385A4E3A}"/>
              </a:ext>
            </a:extLst>
          </p:cNvPr>
          <p:cNvCxnSpPr>
            <a:cxnSpLocks/>
          </p:cNvCxnSpPr>
          <p:nvPr/>
        </p:nvCxnSpPr>
        <p:spPr>
          <a:xfrm flipH="1" flipV="1">
            <a:off x="4105275" y="3086100"/>
            <a:ext cx="4512792" cy="3429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a:extLst>
              <a:ext uri="{FF2B5EF4-FFF2-40B4-BE49-F238E27FC236}">
                <a16:creationId xmlns:a16="http://schemas.microsoft.com/office/drawing/2014/main" id="{84DAB79D-6086-4211-BFBB-669F900C5511}"/>
              </a:ext>
            </a:extLst>
          </p:cNvPr>
          <p:cNvCxnSpPr>
            <a:cxnSpLocks/>
          </p:cNvCxnSpPr>
          <p:nvPr/>
        </p:nvCxnSpPr>
        <p:spPr>
          <a:xfrm flipH="1" flipV="1">
            <a:off x="6353175" y="3086100"/>
            <a:ext cx="2264891" cy="1897064"/>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0700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9" presetClass="emph" presetSubtype="0" nodeType="withEffect">
                                  <p:stCondLst>
                                    <p:cond delay="0"/>
                                  </p:stCondLst>
                                  <p:childTnLst>
                                    <p:set>
                                      <p:cBhvr>
                                        <p:cTn id="16" dur="indefinite"/>
                                        <p:tgtEl>
                                          <p:spTgt spid="8">
                                            <p:txEl>
                                              <p:pRg st="2" end="2"/>
                                            </p:txEl>
                                          </p:spTgt>
                                        </p:tgtEl>
                                        <p:attrNameLst>
                                          <p:attrName>style.opacity</p:attrName>
                                        </p:attrNameLst>
                                      </p:cBhvr>
                                      <p:to>
                                        <p:strVal val="0.25"/>
                                      </p:to>
                                    </p:set>
                                    <p:animEffect filter="image" prLst="opacity: 0.25">
                                      <p:cBhvr rctx="IE">
                                        <p:cTn id="17" dur="indefinite"/>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childTnLst>
                                </p:cTn>
                              </p:par>
                              <p:par>
                                <p:cTn id="22" presetID="9" presetClass="emph" presetSubtype="0" nodeType="withEffect">
                                  <p:stCondLst>
                                    <p:cond delay="0"/>
                                  </p:stCondLst>
                                  <p:childTnLst>
                                    <p:set>
                                      <p:cBhvr>
                                        <p:cTn id="23" dur="indefinite"/>
                                        <p:tgtEl>
                                          <p:spTgt spid="8">
                                            <p:txEl>
                                              <p:pRg st="4" end="4"/>
                                            </p:txEl>
                                          </p:spTgt>
                                        </p:tgtEl>
                                        <p:attrNameLst>
                                          <p:attrName>style.opacity</p:attrName>
                                        </p:attrNameLst>
                                      </p:cBhvr>
                                      <p:to>
                                        <p:strVal val="0.25"/>
                                      </p:to>
                                    </p:set>
                                    <p:animEffect filter="image" prLst="opacity: 0.25">
                                      <p:cBhvr rctx="IE">
                                        <p:cTn id="24" dur="indefinite"/>
                                        <p:tgtEl>
                                          <p:spTgt spid="8">
                                            <p:txEl>
                                              <p:pRg st="4" end="4"/>
                                            </p:txEl>
                                          </p:spTgt>
                                        </p:tgtEl>
                                      </p:cBhvr>
                                    </p:animEffect>
                                  </p:childTnLst>
                                </p:cTn>
                              </p:par>
                              <p:par>
                                <p:cTn id="25" presetID="9" presetClass="emph" presetSubtype="0" nodeType="withEffect">
                                  <p:stCondLst>
                                    <p:cond delay="0"/>
                                  </p:stCondLst>
                                  <p:childTnLst>
                                    <p:set>
                                      <p:cBhvr>
                                        <p:cTn id="26" dur="indefinite"/>
                                        <p:tgtEl>
                                          <p:spTgt spid="12"/>
                                        </p:tgtEl>
                                        <p:attrNameLst>
                                          <p:attrName>style.opacity</p:attrName>
                                        </p:attrNameLst>
                                      </p:cBhvr>
                                      <p:to>
                                        <p:strVal val="0.25"/>
                                      </p:to>
                                    </p:set>
                                    <p:animEffect filter="image" prLst="opacity: 0.25">
                                      <p:cBhvr rctx="IE">
                                        <p:cTn id="27" dur="indefinite"/>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par>
                                <p:cTn id="34" presetID="9" presetClass="emph" presetSubtype="0" nodeType="withEffect">
                                  <p:stCondLst>
                                    <p:cond delay="0"/>
                                  </p:stCondLst>
                                  <p:childTnLst>
                                    <p:set>
                                      <p:cBhvr>
                                        <p:cTn id="35" dur="indefinite"/>
                                        <p:tgtEl>
                                          <p:spTgt spid="8">
                                            <p:txEl>
                                              <p:pRg st="6" end="6"/>
                                            </p:txEl>
                                          </p:spTgt>
                                        </p:tgtEl>
                                        <p:attrNameLst>
                                          <p:attrName>style.opacity</p:attrName>
                                        </p:attrNameLst>
                                      </p:cBhvr>
                                      <p:to>
                                        <p:strVal val="0.25"/>
                                      </p:to>
                                    </p:set>
                                    <p:animEffect filter="image" prLst="opacity: 0.25">
                                      <p:cBhvr rctx="IE">
                                        <p:cTn id="36" dur="indefinite"/>
                                        <p:tgtEl>
                                          <p:spTgt spid="8">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10" end="10"/>
                                            </p:txEl>
                                          </p:spTgt>
                                        </p:tgtEl>
                                        <p:attrNameLst>
                                          <p:attrName>style.visibility</p:attrName>
                                        </p:attrNameLst>
                                      </p:cBhvr>
                                      <p:to>
                                        <p:strVal val="visible"/>
                                      </p:to>
                                    </p:set>
                                  </p:childTnLst>
                                </p:cTn>
                              </p:par>
                              <p:par>
                                <p:cTn id="41" presetID="9" presetClass="emph" presetSubtype="0" nodeType="withEffect">
                                  <p:stCondLst>
                                    <p:cond delay="0"/>
                                  </p:stCondLst>
                                  <p:childTnLst>
                                    <p:set>
                                      <p:cBhvr>
                                        <p:cTn id="42" dur="indefinite"/>
                                        <p:tgtEl>
                                          <p:spTgt spid="8">
                                            <p:txEl>
                                              <p:pRg st="8" end="8"/>
                                            </p:txEl>
                                          </p:spTgt>
                                        </p:tgtEl>
                                        <p:attrNameLst>
                                          <p:attrName>style.opacity</p:attrName>
                                        </p:attrNameLst>
                                      </p:cBhvr>
                                      <p:to>
                                        <p:strVal val="0.25"/>
                                      </p:to>
                                    </p:set>
                                    <p:animEffect filter="image" prLst="opacity: 0.25">
                                      <p:cBhvr rctx="IE">
                                        <p:cTn id="43" dur="indefinite"/>
                                        <p:tgtEl>
                                          <p:spTgt spid="8">
                                            <p:txEl>
                                              <p:pRg st="8" end="8"/>
                                            </p:txEl>
                                          </p:spTgt>
                                        </p:tgtEl>
                                      </p:cBhvr>
                                    </p:animEffect>
                                  </p:childTnLst>
                                </p:cTn>
                              </p:par>
                              <p:par>
                                <p:cTn id="44" presetID="9" presetClass="emph" presetSubtype="0" nodeType="withEffect">
                                  <p:stCondLst>
                                    <p:cond delay="0"/>
                                  </p:stCondLst>
                                  <p:childTnLst>
                                    <p:set>
                                      <p:cBhvr>
                                        <p:cTn id="45" dur="indefinite"/>
                                        <p:tgtEl>
                                          <p:spTgt spid="13"/>
                                        </p:tgtEl>
                                        <p:attrNameLst>
                                          <p:attrName>style.opacity</p:attrName>
                                        </p:attrNameLst>
                                      </p:cBhvr>
                                      <p:to>
                                        <p:strVal val="0.25"/>
                                      </p:to>
                                    </p:set>
                                    <p:animEffect filter="image" prLst="opacity: 0.25">
                                      <p:cBhvr rctx="IE">
                                        <p:cTn id="46" dur="indefinite"/>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BDEACB-1400-4685-8EE5-B520C84AEA16}"/>
              </a:ext>
            </a:extLst>
          </p:cNvPr>
          <p:cNvGrpSpPr/>
          <p:nvPr/>
        </p:nvGrpSpPr>
        <p:grpSpPr>
          <a:xfrm>
            <a:off x="979988" y="3671228"/>
            <a:ext cx="4766293" cy="2960577"/>
            <a:chOff x="6343395" y="1688583"/>
            <a:chExt cx="5593126" cy="3946794"/>
          </a:xfrm>
        </p:grpSpPr>
        <p:pic>
          <p:nvPicPr>
            <p:cNvPr id="5" name="Picture 4">
              <a:extLst>
                <a:ext uri="{FF2B5EF4-FFF2-40B4-BE49-F238E27FC236}">
                  <a16:creationId xmlns:a16="http://schemas.microsoft.com/office/drawing/2014/main" id="{6A7453A7-4815-4893-A746-25107CD2534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43395" y="1688583"/>
              <a:ext cx="5285063" cy="3639017"/>
            </a:xfrm>
            <a:prstGeom prst="rect">
              <a:avLst/>
            </a:prstGeom>
          </p:spPr>
        </p:pic>
        <p:sp>
          <p:nvSpPr>
            <p:cNvPr id="17" name="TextBox 16">
              <a:extLst>
                <a:ext uri="{FF2B5EF4-FFF2-40B4-BE49-F238E27FC236}">
                  <a16:creationId xmlns:a16="http://schemas.microsoft.com/office/drawing/2014/main" id="{04DCAAAA-1097-41A9-8B18-E523C1BF0F85}"/>
                </a:ext>
              </a:extLst>
            </p:cNvPr>
            <p:cNvSpPr txBox="1"/>
            <p:nvPr/>
          </p:nvSpPr>
          <p:spPr>
            <a:xfrm>
              <a:off x="8714191" y="5327600"/>
              <a:ext cx="1419128" cy="307777"/>
            </a:xfrm>
            <a:prstGeom prst="rect">
              <a:avLst/>
            </a:prstGeom>
            <a:noFill/>
          </p:spPr>
          <p:txBody>
            <a:bodyPr wrap="square" rtlCol="0">
              <a:spAutoFit/>
            </a:bodyPr>
            <a:lstStyle/>
            <a:p>
              <a:r>
                <a:rPr lang="en-GB" sz="1400" b="1" dirty="0">
                  <a:solidFill>
                    <a:srgbClr val="FF0000"/>
                  </a:solidFill>
                </a:rPr>
                <a:t>SNR = 0 dB</a:t>
              </a:r>
            </a:p>
          </p:txBody>
        </p:sp>
        <p:sp>
          <p:nvSpPr>
            <p:cNvPr id="9" name="TextBox 8">
              <a:extLst>
                <a:ext uri="{FF2B5EF4-FFF2-40B4-BE49-F238E27FC236}">
                  <a16:creationId xmlns:a16="http://schemas.microsoft.com/office/drawing/2014/main" id="{45074B0D-E576-4180-A679-BFCA7D5621B2}"/>
                </a:ext>
              </a:extLst>
            </p:cNvPr>
            <p:cNvSpPr txBox="1"/>
            <p:nvPr/>
          </p:nvSpPr>
          <p:spPr>
            <a:xfrm>
              <a:off x="7956929" y="1855009"/>
              <a:ext cx="1419128" cy="307777"/>
            </a:xfrm>
            <a:prstGeom prst="rect">
              <a:avLst/>
            </a:prstGeom>
            <a:noFill/>
          </p:spPr>
          <p:txBody>
            <a:bodyPr wrap="square" rtlCol="0">
              <a:spAutoFit/>
            </a:bodyPr>
            <a:lstStyle/>
            <a:p>
              <a:r>
                <a:rPr lang="en-GB" sz="1400" b="1" dirty="0">
                  <a:solidFill>
                    <a:srgbClr val="FF0000"/>
                  </a:solidFill>
                </a:rPr>
                <a:t>1 MU</a:t>
              </a:r>
            </a:p>
          </p:txBody>
        </p:sp>
        <p:sp>
          <p:nvSpPr>
            <p:cNvPr id="10" name="TextBox 9">
              <a:extLst>
                <a:ext uri="{FF2B5EF4-FFF2-40B4-BE49-F238E27FC236}">
                  <a16:creationId xmlns:a16="http://schemas.microsoft.com/office/drawing/2014/main" id="{66A106D2-AC5E-46F4-BC05-0D8D6355F5F1}"/>
                </a:ext>
              </a:extLst>
            </p:cNvPr>
            <p:cNvSpPr txBox="1"/>
            <p:nvPr/>
          </p:nvSpPr>
          <p:spPr>
            <a:xfrm>
              <a:off x="10517393" y="2162786"/>
              <a:ext cx="1419128" cy="307777"/>
            </a:xfrm>
            <a:prstGeom prst="rect">
              <a:avLst/>
            </a:prstGeom>
            <a:noFill/>
          </p:spPr>
          <p:txBody>
            <a:bodyPr wrap="square" rtlCol="0">
              <a:spAutoFit/>
            </a:bodyPr>
            <a:lstStyle/>
            <a:p>
              <a:r>
                <a:rPr lang="en-GB" sz="1400" b="1" dirty="0">
                  <a:solidFill>
                    <a:srgbClr val="FF0000"/>
                  </a:solidFill>
                </a:rPr>
                <a:t>2 MUs</a:t>
              </a:r>
            </a:p>
          </p:txBody>
        </p:sp>
      </p:grpSp>
      <p:grpSp>
        <p:nvGrpSpPr>
          <p:cNvPr id="4" name="Group 3">
            <a:extLst>
              <a:ext uri="{FF2B5EF4-FFF2-40B4-BE49-F238E27FC236}">
                <a16:creationId xmlns:a16="http://schemas.microsoft.com/office/drawing/2014/main" id="{DB3EFFB6-DD09-413F-9412-B4B1883938E3}"/>
              </a:ext>
            </a:extLst>
          </p:cNvPr>
          <p:cNvGrpSpPr/>
          <p:nvPr/>
        </p:nvGrpSpPr>
        <p:grpSpPr>
          <a:xfrm>
            <a:off x="979990" y="288758"/>
            <a:ext cx="4689290" cy="3109096"/>
            <a:chOff x="563541" y="1695613"/>
            <a:chExt cx="5598403" cy="3963845"/>
          </a:xfrm>
        </p:grpSpPr>
        <p:grpSp>
          <p:nvGrpSpPr>
            <p:cNvPr id="2" name="Group 1">
              <a:extLst>
                <a:ext uri="{FF2B5EF4-FFF2-40B4-BE49-F238E27FC236}">
                  <a16:creationId xmlns:a16="http://schemas.microsoft.com/office/drawing/2014/main" id="{3AF9AEF3-56D1-40F3-A91F-69491649F42F}"/>
                </a:ext>
              </a:extLst>
            </p:cNvPr>
            <p:cNvGrpSpPr/>
            <p:nvPr/>
          </p:nvGrpSpPr>
          <p:grpSpPr>
            <a:xfrm>
              <a:off x="563541" y="1695613"/>
              <a:ext cx="5285063" cy="3963845"/>
              <a:chOff x="563541" y="1695613"/>
              <a:chExt cx="5285063" cy="3963845"/>
            </a:xfrm>
          </p:grpSpPr>
          <p:pic>
            <p:nvPicPr>
              <p:cNvPr id="7" name="Picture 6">
                <a:extLst>
                  <a:ext uri="{FF2B5EF4-FFF2-40B4-BE49-F238E27FC236}">
                    <a16:creationId xmlns:a16="http://schemas.microsoft.com/office/drawing/2014/main" id="{8019473A-B2B2-405B-AEDC-FCCB0B5D78B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3541" y="1695613"/>
                <a:ext cx="5285063" cy="3639017"/>
              </a:xfrm>
              <a:prstGeom prst="rect">
                <a:avLst/>
              </a:prstGeom>
            </p:spPr>
          </p:pic>
          <p:sp>
            <p:nvSpPr>
              <p:cNvPr id="15" name="TextBox 14">
                <a:extLst>
                  <a:ext uri="{FF2B5EF4-FFF2-40B4-BE49-F238E27FC236}">
                    <a16:creationId xmlns:a16="http://schemas.microsoft.com/office/drawing/2014/main" id="{C4388BBA-FBA7-4917-873F-AC44337C6C98}"/>
                  </a:ext>
                </a:extLst>
              </p:cNvPr>
              <p:cNvSpPr txBox="1"/>
              <p:nvPr/>
            </p:nvSpPr>
            <p:spPr>
              <a:xfrm>
                <a:off x="2851887" y="5351681"/>
                <a:ext cx="1419128" cy="307777"/>
              </a:xfrm>
              <a:prstGeom prst="rect">
                <a:avLst/>
              </a:prstGeom>
              <a:noFill/>
            </p:spPr>
            <p:txBody>
              <a:bodyPr wrap="square" rtlCol="0">
                <a:spAutoFit/>
              </a:bodyPr>
              <a:lstStyle/>
              <a:p>
                <a:r>
                  <a:rPr lang="en-GB" sz="1400" b="1" dirty="0">
                    <a:solidFill>
                      <a:srgbClr val="FF0000"/>
                    </a:solidFill>
                  </a:rPr>
                  <a:t>SNR = 10 dB</a:t>
                </a:r>
              </a:p>
            </p:txBody>
          </p:sp>
          <p:sp>
            <p:nvSpPr>
              <p:cNvPr id="11" name="TextBox 10">
                <a:extLst>
                  <a:ext uri="{FF2B5EF4-FFF2-40B4-BE49-F238E27FC236}">
                    <a16:creationId xmlns:a16="http://schemas.microsoft.com/office/drawing/2014/main" id="{B6F1A237-34D8-4D58-83F3-D4E28B924FFD}"/>
                  </a:ext>
                </a:extLst>
              </p:cNvPr>
              <p:cNvSpPr txBox="1"/>
              <p:nvPr/>
            </p:nvSpPr>
            <p:spPr>
              <a:xfrm>
                <a:off x="2204708" y="1991487"/>
                <a:ext cx="1419129" cy="307778"/>
              </a:xfrm>
              <a:prstGeom prst="rect">
                <a:avLst/>
              </a:prstGeom>
              <a:noFill/>
            </p:spPr>
            <p:txBody>
              <a:bodyPr wrap="square" rtlCol="0">
                <a:spAutoFit/>
              </a:bodyPr>
              <a:lstStyle/>
              <a:p>
                <a:r>
                  <a:rPr lang="en-GB" sz="1400" b="1" dirty="0">
                    <a:solidFill>
                      <a:srgbClr val="FF0000"/>
                    </a:solidFill>
                  </a:rPr>
                  <a:t>1 MU</a:t>
                </a:r>
              </a:p>
            </p:txBody>
          </p:sp>
        </p:grpSp>
        <p:sp>
          <p:nvSpPr>
            <p:cNvPr id="12" name="TextBox 11">
              <a:extLst>
                <a:ext uri="{FF2B5EF4-FFF2-40B4-BE49-F238E27FC236}">
                  <a16:creationId xmlns:a16="http://schemas.microsoft.com/office/drawing/2014/main" id="{A7D2CFA5-5C26-4C7F-8C73-725BF66BE677}"/>
                </a:ext>
              </a:extLst>
            </p:cNvPr>
            <p:cNvSpPr txBox="1"/>
            <p:nvPr/>
          </p:nvSpPr>
          <p:spPr>
            <a:xfrm>
              <a:off x="4742815" y="2275896"/>
              <a:ext cx="1419129" cy="307778"/>
            </a:xfrm>
            <a:prstGeom prst="rect">
              <a:avLst/>
            </a:prstGeom>
            <a:noFill/>
          </p:spPr>
          <p:txBody>
            <a:bodyPr wrap="square" rtlCol="0">
              <a:spAutoFit/>
            </a:bodyPr>
            <a:lstStyle/>
            <a:p>
              <a:r>
                <a:rPr lang="en-GB" sz="1400" b="1" dirty="0">
                  <a:solidFill>
                    <a:srgbClr val="FF0000"/>
                  </a:solidFill>
                </a:rPr>
                <a:t>2 MUs</a:t>
              </a:r>
            </a:p>
          </p:txBody>
        </p:sp>
      </p:grpSp>
      <p:grpSp>
        <p:nvGrpSpPr>
          <p:cNvPr id="16" name="Group 15">
            <a:extLst>
              <a:ext uri="{FF2B5EF4-FFF2-40B4-BE49-F238E27FC236}">
                <a16:creationId xmlns:a16="http://schemas.microsoft.com/office/drawing/2014/main" id="{30D228FE-E672-4586-92A5-7464B573409C}"/>
              </a:ext>
            </a:extLst>
          </p:cNvPr>
          <p:cNvGrpSpPr/>
          <p:nvPr/>
        </p:nvGrpSpPr>
        <p:grpSpPr>
          <a:xfrm>
            <a:off x="6593848" y="281881"/>
            <a:ext cx="4618162" cy="3209322"/>
            <a:chOff x="6621180" y="1691100"/>
            <a:chExt cx="5136458" cy="4022236"/>
          </a:xfrm>
        </p:grpSpPr>
        <p:pic>
          <p:nvPicPr>
            <p:cNvPr id="18" name="Picture 17">
              <a:extLst>
                <a:ext uri="{FF2B5EF4-FFF2-40B4-BE49-F238E27FC236}">
                  <a16:creationId xmlns:a16="http://schemas.microsoft.com/office/drawing/2014/main" id="{5A4C01EF-A976-44A0-958A-34512DF342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21180" y="1691100"/>
              <a:ext cx="4729492" cy="3633982"/>
            </a:xfrm>
            <a:prstGeom prst="rect">
              <a:avLst/>
            </a:prstGeom>
          </p:spPr>
        </p:pic>
        <p:sp>
          <p:nvSpPr>
            <p:cNvPr id="19" name="TextBox 18">
              <a:extLst>
                <a:ext uri="{FF2B5EF4-FFF2-40B4-BE49-F238E27FC236}">
                  <a16:creationId xmlns:a16="http://schemas.microsoft.com/office/drawing/2014/main" id="{6A80C541-609D-4FB5-BEA8-619BC898A8E8}"/>
                </a:ext>
              </a:extLst>
            </p:cNvPr>
            <p:cNvSpPr txBox="1"/>
            <p:nvPr/>
          </p:nvSpPr>
          <p:spPr>
            <a:xfrm>
              <a:off x="8714191" y="5327600"/>
              <a:ext cx="1419127" cy="385736"/>
            </a:xfrm>
            <a:prstGeom prst="rect">
              <a:avLst/>
            </a:prstGeom>
            <a:noFill/>
          </p:spPr>
          <p:txBody>
            <a:bodyPr wrap="square" rtlCol="0">
              <a:spAutoFit/>
            </a:bodyPr>
            <a:lstStyle/>
            <a:p>
              <a:r>
                <a:rPr lang="en-GB" sz="1400" b="1" dirty="0">
                  <a:solidFill>
                    <a:srgbClr val="FF0000"/>
                  </a:solidFill>
                </a:rPr>
                <a:t>SNR = -10 dB</a:t>
              </a:r>
            </a:p>
          </p:txBody>
        </p:sp>
        <p:sp>
          <p:nvSpPr>
            <p:cNvPr id="20" name="TextBox 19">
              <a:extLst>
                <a:ext uri="{FF2B5EF4-FFF2-40B4-BE49-F238E27FC236}">
                  <a16:creationId xmlns:a16="http://schemas.microsoft.com/office/drawing/2014/main" id="{F03B5556-B1FC-4CEA-A0E9-D15EAD35FEB0}"/>
                </a:ext>
              </a:extLst>
            </p:cNvPr>
            <p:cNvSpPr txBox="1"/>
            <p:nvPr/>
          </p:nvSpPr>
          <p:spPr>
            <a:xfrm>
              <a:off x="8004627" y="1990575"/>
              <a:ext cx="1419128" cy="307777"/>
            </a:xfrm>
            <a:prstGeom prst="rect">
              <a:avLst/>
            </a:prstGeom>
            <a:noFill/>
          </p:spPr>
          <p:txBody>
            <a:bodyPr wrap="square" rtlCol="0">
              <a:spAutoFit/>
            </a:bodyPr>
            <a:lstStyle/>
            <a:p>
              <a:r>
                <a:rPr lang="en-GB" sz="1400" b="1" dirty="0">
                  <a:solidFill>
                    <a:srgbClr val="FF0000"/>
                  </a:solidFill>
                </a:rPr>
                <a:t>1 MU</a:t>
              </a:r>
            </a:p>
          </p:txBody>
        </p:sp>
        <p:sp>
          <p:nvSpPr>
            <p:cNvPr id="22" name="TextBox 21">
              <a:extLst>
                <a:ext uri="{FF2B5EF4-FFF2-40B4-BE49-F238E27FC236}">
                  <a16:creationId xmlns:a16="http://schemas.microsoft.com/office/drawing/2014/main" id="{049A5402-8A80-45DD-8F11-29125077F5E3}"/>
                </a:ext>
              </a:extLst>
            </p:cNvPr>
            <p:cNvSpPr txBox="1"/>
            <p:nvPr/>
          </p:nvSpPr>
          <p:spPr>
            <a:xfrm>
              <a:off x="10338510" y="1990575"/>
              <a:ext cx="1419128" cy="307777"/>
            </a:xfrm>
            <a:prstGeom prst="rect">
              <a:avLst/>
            </a:prstGeom>
            <a:noFill/>
          </p:spPr>
          <p:txBody>
            <a:bodyPr wrap="square" rtlCol="0">
              <a:spAutoFit/>
            </a:bodyPr>
            <a:lstStyle/>
            <a:p>
              <a:r>
                <a:rPr lang="en-GB" sz="1400" b="1" dirty="0">
                  <a:solidFill>
                    <a:srgbClr val="FF0000"/>
                  </a:solidFill>
                </a:rPr>
                <a:t>2 MUs</a:t>
              </a:r>
            </a:p>
          </p:txBody>
        </p:sp>
      </p:grpSp>
      <p:grpSp>
        <p:nvGrpSpPr>
          <p:cNvPr id="24" name="Group 23">
            <a:extLst>
              <a:ext uri="{FF2B5EF4-FFF2-40B4-BE49-F238E27FC236}">
                <a16:creationId xmlns:a16="http://schemas.microsoft.com/office/drawing/2014/main" id="{2E35F1CF-5CB6-40FF-A6C8-477495BF5CE8}"/>
              </a:ext>
            </a:extLst>
          </p:cNvPr>
          <p:cNvGrpSpPr/>
          <p:nvPr/>
        </p:nvGrpSpPr>
        <p:grpSpPr>
          <a:xfrm>
            <a:off x="6715251" y="3674575"/>
            <a:ext cx="4130856" cy="3045533"/>
            <a:chOff x="6756209" y="1688583"/>
            <a:chExt cx="4594462" cy="4048113"/>
          </a:xfrm>
        </p:grpSpPr>
        <p:pic>
          <p:nvPicPr>
            <p:cNvPr id="26" name="Picture 25">
              <a:extLst>
                <a:ext uri="{FF2B5EF4-FFF2-40B4-BE49-F238E27FC236}">
                  <a16:creationId xmlns:a16="http://schemas.microsoft.com/office/drawing/2014/main" id="{26395C3F-A09E-4F10-8320-FBB3D7057BF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56209" y="1688583"/>
              <a:ext cx="4459431" cy="3639017"/>
            </a:xfrm>
            <a:prstGeom prst="rect">
              <a:avLst/>
            </a:prstGeom>
          </p:spPr>
        </p:pic>
        <p:sp>
          <p:nvSpPr>
            <p:cNvPr id="27" name="TextBox 26">
              <a:extLst>
                <a:ext uri="{FF2B5EF4-FFF2-40B4-BE49-F238E27FC236}">
                  <a16:creationId xmlns:a16="http://schemas.microsoft.com/office/drawing/2014/main" id="{EF71DB29-9BD8-450C-BAED-84FD8F264D74}"/>
                </a:ext>
              </a:extLst>
            </p:cNvPr>
            <p:cNvSpPr txBox="1"/>
            <p:nvPr/>
          </p:nvSpPr>
          <p:spPr>
            <a:xfrm>
              <a:off x="8714191" y="5327600"/>
              <a:ext cx="1419128" cy="409096"/>
            </a:xfrm>
            <a:prstGeom prst="rect">
              <a:avLst/>
            </a:prstGeom>
            <a:noFill/>
          </p:spPr>
          <p:txBody>
            <a:bodyPr wrap="square" rtlCol="0">
              <a:spAutoFit/>
            </a:bodyPr>
            <a:lstStyle/>
            <a:p>
              <a:r>
                <a:rPr lang="en-GB" sz="1400" b="1" dirty="0">
                  <a:solidFill>
                    <a:srgbClr val="FF0000"/>
                  </a:solidFill>
                </a:rPr>
                <a:t>SNR = -30 dB</a:t>
              </a:r>
            </a:p>
          </p:txBody>
        </p:sp>
        <p:sp>
          <p:nvSpPr>
            <p:cNvPr id="28" name="TextBox 27">
              <a:extLst>
                <a:ext uri="{FF2B5EF4-FFF2-40B4-BE49-F238E27FC236}">
                  <a16:creationId xmlns:a16="http://schemas.microsoft.com/office/drawing/2014/main" id="{7C296B63-3650-40A7-920E-CC420CA40C7A}"/>
                </a:ext>
              </a:extLst>
            </p:cNvPr>
            <p:cNvSpPr txBox="1"/>
            <p:nvPr/>
          </p:nvSpPr>
          <p:spPr>
            <a:xfrm>
              <a:off x="7873894" y="2138040"/>
              <a:ext cx="1419128" cy="307777"/>
            </a:xfrm>
            <a:prstGeom prst="rect">
              <a:avLst/>
            </a:prstGeom>
            <a:noFill/>
          </p:spPr>
          <p:txBody>
            <a:bodyPr wrap="square" rtlCol="0">
              <a:spAutoFit/>
            </a:bodyPr>
            <a:lstStyle/>
            <a:p>
              <a:r>
                <a:rPr lang="en-GB" sz="1400" b="1" dirty="0">
                  <a:solidFill>
                    <a:srgbClr val="FF0000"/>
                  </a:solidFill>
                </a:rPr>
                <a:t>1 MU</a:t>
              </a:r>
            </a:p>
          </p:txBody>
        </p:sp>
        <p:sp>
          <p:nvSpPr>
            <p:cNvPr id="29" name="TextBox 28">
              <a:extLst>
                <a:ext uri="{FF2B5EF4-FFF2-40B4-BE49-F238E27FC236}">
                  <a16:creationId xmlns:a16="http://schemas.microsoft.com/office/drawing/2014/main" id="{A8178AD4-27C2-4252-AC67-FE8B32455844}"/>
                </a:ext>
              </a:extLst>
            </p:cNvPr>
            <p:cNvSpPr txBox="1"/>
            <p:nvPr/>
          </p:nvSpPr>
          <p:spPr>
            <a:xfrm>
              <a:off x="9931544" y="2293134"/>
              <a:ext cx="1419127" cy="307777"/>
            </a:xfrm>
            <a:prstGeom prst="rect">
              <a:avLst/>
            </a:prstGeom>
            <a:noFill/>
          </p:spPr>
          <p:txBody>
            <a:bodyPr wrap="square" rtlCol="0">
              <a:spAutoFit/>
            </a:bodyPr>
            <a:lstStyle/>
            <a:p>
              <a:r>
                <a:rPr lang="en-GB" sz="1400" b="1" dirty="0">
                  <a:solidFill>
                    <a:srgbClr val="FF0000"/>
                  </a:solidFill>
                </a:rPr>
                <a:t>2 MUs</a:t>
              </a:r>
            </a:p>
          </p:txBody>
        </p:sp>
      </p:grpSp>
    </p:spTree>
    <p:extLst>
      <p:ext uri="{BB962C8B-B14F-4D97-AF65-F5344CB8AC3E}">
        <p14:creationId xmlns:p14="http://schemas.microsoft.com/office/powerpoint/2010/main" val="199508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9" presetClass="emph" presetSubtype="0" nodeType="withEffect">
                                  <p:stCondLst>
                                    <p:cond delay="0"/>
                                  </p:stCondLst>
                                  <p:childTnLst>
                                    <p:set>
                                      <p:cBhvr>
                                        <p:cTn id="12" dur="indefinite"/>
                                        <p:tgtEl>
                                          <p:spTgt spid="4"/>
                                        </p:tgtEl>
                                        <p:attrNameLst>
                                          <p:attrName>style.opacity</p:attrName>
                                        </p:attrNameLst>
                                      </p:cBhvr>
                                      <p:to>
                                        <p:strVal val="0.25"/>
                                      </p:to>
                                    </p:set>
                                    <p:animEffect filter="image" prLst="opacity: 0.25">
                                      <p:cBhvr rctx="IE">
                                        <p:cTn id="13" dur="indefinite"/>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par>
                                <p:cTn id="18" presetID="9" presetClass="emph" presetSubtype="0" nodeType="withEffect">
                                  <p:stCondLst>
                                    <p:cond delay="0"/>
                                  </p:stCondLst>
                                  <p:childTnLst>
                                    <p:set>
                                      <p:cBhvr>
                                        <p:cTn id="19" dur="indefinite"/>
                                        <p:tgtEl>
                                          <p:spTgt spid="3"/>
                                        </p:tgtEl>
                                        <p:attrNameLst>
                                          <p:attrName>style.opacity</p:attrName>
                                        </p:attrNameLst>
                                      </p:cBhvr>
                                      <p:to>
                                        <p:strVal val="0.25"/>
                                      </p:to>
                                    </p:set>
                                    <p:animEffect filter="image" prLst="opacity: 0.25">
                                      <p:cBhvr rctx="IE">
                                        <p:cTn id="20" dur="indefinite"/>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9" presetClass="emph" presetSubtype="0" nodeType="withEffect">
                                  <p:stCondLst>
                                    <p:cond delay="0"/>
                                  </p:stCondLst>
                                  <p:childTnLst>
                                    <p:set>
                                      <p:cBhvr>
                                        <p:cTn id="26" dur="indefinite"/>
                                        <p:tgtEl>
                                          <p:spTgt spid="16"/>
                                        </p:tgtEl>
                                        <p:attrNameLst>
                                          <p:attrName>style.opacity</p:attrName>
                                        </p:attrNameLst>
                                      </p:cBhvr>
                                      <p:to>
                                        <p:strVal val="0.25"/>
                                      </p:to>
                                    </p:set>
                                    <p:animEffect filter="image" prLst="opacity: 0.25">
                                      <p:cBhvr rctx="IE">
                                        <p:cTn id="27" dur="indefinite"/>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7145-77AD-4FC6-9D5D-AD7F20AFF4C0}"/>
              </a:ext>
            </a:extLst>
          </p:cNvPr>
          <p:cNvSpPr>
            <a:spLocks noGrp="1"/>
          </p:cNvSpPr>
          <p:nvPr>
            <p:ph type="title"/>
          </p:nvPr>
        </p:nvSpPr>
        <p:spPr>
          <a:xfrm>
            <a:off x="344459" y="352425"/>
            <a:ext cx="10178934" cy="718092"/>
          </a:xfrm>
        </p:spPr>
        <p:txBody>
          <a:bodyPr vert="horz" lIns="91440" tIns="45720" rIns="91440" bIns="45720" rtlCol="0" anchor="b">
            <a:normAutofit/>
          </a:bodyPr>
          <a:lstStyle/>
          <a:p>
            <a:r>
              <a:rPr lang="en-US" kern="1200" dirty="0">
                <a:solidFill>
                  <a:schemeClr val="tx1"/>
                </a:solidFill>
                <a:latin typeface="+mj-lt"/>
                <a:ea typeface="+mj-ea"/>
                <a:cs typeface="+mj-cs"/>
              </a:rPr>
              <a:t>Possibility of live-time recording:</a:t>
            </a:r>
          </a:p>
        </p:txBody>
      </p:sp>
      <p:pic>
        <p:nvPicPr>
          <p:cNvPr id="5" name="Picture 4" descr="A screenshot of a cell phone&#10;&#10;Description automatically generated">
            <a:extLst>
              <a:ext uri="{FF2B5EF4-FFF2-40B4-BE49-F238E27FC236}">
                <a16:creationId xmlns:a16="http://schemas.microsoft.com/office/drawing/2014/main" id="{1CA2B2BC-7F38-4292-9B4F-9976C9AE4FAD}"/>
              </a:ext>
            </a:extLst>
          </p:cNvPr>
          <p:cNvPicPr>
            <a:picLocks noChangeAspect="1"/>
          </p:cNvPicPr>
          <p:nvPr/>
        </p:nvPicPr>
        <p:blipFill rotWithShape="1">
          <a:blip r:embed="rId2">
            <a:extLst>
              <a:ext uri="{28A0092B-C50C-407E-A947-70E740481C1C}">
                <a14:useLocalDpi xmlns:a14="http://schemas.microsoft.com/office/drawing/2010/main" val="0"/>
              </a:ext>
            </a:extLst>
          </a:blip>
          <a:srcRect l="1490" r="-1" b="-1"/>
          <a:stretch/>
        </p:blipFill>
        <p:spPr>
          <a:xfrm>
            <a:off x="325409" y="2971800"/>
            <a:ext cx="5676375" cy="3805255"/>
          </a:xfrm>
          <a:prstGeom prst="rect">
            <a:avLst/>
          </a:prstGeom>
        </p:spPr>
      </p:pic>
      <p:pic>
        <p:nvPicPr>
          <p:cNvPr id="7" name="Picture 6">
            <a:extLst>
              <a:ext uri="{FF2B5EF4-FFF2-40B4-BE49-F238E27FC236}">
                <a16:creationId xmlns:a16="http://schemas.microsoft.com/office/drawing/2014/main" id="{F9EE6321-B363-4D5D-B662-5E902113EC3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33586" y="2945331"/>
            <a:ext cx="5759391" cy="3803371"/>
          </a:xfrm>
          <a:prstGeom prst="rect">
            <a:avLst/>
          </a:prstGeom>
        </p:spPr>
      </p:pic>
      <p:sp>
        <p:nvSpPr>
          <p:cNvPr id="8" name="TextBox 7">
            <a:extLst>
              <a:ext uri="{FF2B5EF4-FFF2-40B4-BE49-F238E27FC236}">
                <a16:creationId xmlns:a16="http://schemas.microsoft.com/office/drawing/2014/main" id="{E06A839E-2F7F-4827-AC35-E1486AF3BED6}"/>
              </a:ext>
            </a:extLst>
          </p:cNvPr>
          <p:cNvSpPr txBox="1"/>
          <p:nvPr/>
        </p:nvSpPr>
        <p:spPr>
          <a:xfrm>
            <a:off x="419100" y="1200150"/>
            <a:ext cx="11724941" cy="1631216"/>
          </a:xfrm>
          <a:prstGeom prst="rect">
            <a:avLst/>
          </a:prstGeom>
          <a:noFill/>
        </p:spPr>
        <p:txBody>
          <a:bodyPr wrap="none" rtlCol="0">
            <a:spAutoFit/>
          </a:bodyPr>
          <a:lstStyle/>
          <a:p>
            <a:r>
              <a:rPr lang="en-GB" sz="2000" dirty="0"/>
              <a:t>2 MUs simulated, with SNR = 30, but results generalise – </a:t>
            </a:r>
          </a:p>
          <a:p>
            <a:r>
              <a:rPr lang="en-GB" sz="2000" dirty="0"/>
              <a:t>	PE computation time independent of signal properties other than time.</a:t>
            </a:r>
          </a:p>
          <a:p>
            <a:endParaRPr lang="en-GB" sz="2000" dirty="0"/>
          </a:p>
          <a:p>
            <a:r>
              <a:rPr lang="en-GB" sz="2000" dirty="0"/>
              <a:t>For larger window size, and bin width of 3 or 4, PE computation speed means that a running PE sliding window </a:t>
            </a:r>
          </a:p>
          <a:p>
            <a:r>
              <a:rPr lang="en-GB" sz="2000" dirty="0"/>
              <a:t>analysis could be done in live-time, perhaps for continuous monitoring of patients or smart devices. </a:t>
            </a:r>
          </a:p>
        </p:txBody>
      </p:sp>
    </p:spTree>
    <p:extLst>
      <p:ext uri="{BB962C8B-B14F-4D97-AF65-F5344CB8AC3E}">
        <p14:creationId xmlns:p14="http://schemas.microsoft.com/office/powerpoint/2010/main" val="224140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9" presetClass="emph" presetSubtype="0" nodeType="withEffect">
                                  <p:stCondLst>
                                    <p:cond delay="0"/>
                                  </p:stCondLst>
                                  <p:childTnLst>
                                    <p:set>
                                      <p:cBhvr>
                                        <p:cTn id="20" dur="indefinite"/>
                                        <p:tgtEl>
                                          <p:spTgt spid="8">
                                            <p:txEl>
                                              <p:pRg st="0" end="0"/>
                                            </p:txEl>
                                          </p:spTgt>
                                        </p:tgtEl>
                                        <p:attrNameLst>
                                          <p:attrName>style.opacity</p:attrName>
                                        </p:attrNameLst>
                                      </p:cBhvr>
                                      <p:to>
                                        <p:strVal val="0.25"/>
                                      </p:to>
                                    </p:set>
                                    <p:animEffect filter="image" prLst="opacity: 0.25">
                                      <p:cBhvr rctx="IE">
                                        <p:cTn id="21" dur="indefinite"/>
                                        <p:tgtEl>
                                          <p:spTgt spid="8">
                                            <p:txEl>
                                              <p:pRg st="0" end="0"/>
                                            </p:txEl>
                                          </p:spTgt>
                                        </p:tgtEl>
                                      </p:cBhvr>
                                    </p:animEffect>
                                  </p:childTnLst>
                                </p:cTn>
                              </p:par>
                              <p:par>
                                <p:cTn id="22" presetID="9" presetClass="emph" presetSubtype="0" nodeType="withEffect">
                                  <p:stCondLst>
                                    <p:cond delay="0"/>
                                  </p:stCondLst>
                                  <p:childTnLst>
                                    <p:set>
                                      <p:cBhvr>
                                        <p:cTn id="23" dur="indefinite"/>
                                        <p:tgtEl>
                                          <p:spTgt spid="8">
                                            <p:txEl>
                                              <p:pRg st="1" end="1"/>
                                            </p:txEl>
                                          </p:spTgt>
                                        </p:tgtEl>
                                        <p:attrNameLst>
                                          <p:attrName>style.opacity</p:attrName>
                                        </p:attrNameLst>
                                      </p:cBhvr>
                                      <p:to>
                                        <p:strVal val="0.25"/>
                                      </p:to>
                                    </p:set>
                                    <p:animEffect filter="image" prLst="opacity: 0.25">
                                      <p:cBhvr rctx="IE">
                                        <p:cTn id="24"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7A35-20EC-4436-9C28-53156EBCF7EB}"/>
              </a:ext>
            </a:extLst>
          </p:cNvPr>
          <p:cNvSpPr>
            <a:spLocks noGrp="1"/>
          </p:cNvSpPr>
          <p:nvPr>
            <p:ph type="title"/>
          </p:nvPr>
        </p:nvSpPr>
        <p:spPr>
          <a:xfrm>
            <a:off x="648929" y="629266"/>
            <a:ext cx="3505495" cy="1622321"/>
          </a:xfrm>
        </p:spPr>
        <p:txBody>
          <a:bodyPr>
            <a:normAutofit/>
          </a:bodyPr>
          <a:lstStyle/>
          <a:p>
            <a:r>
              <a:rPr lang="en-GB" b="1" dirty="0"/>
              <a:t>Next Steps</a:t>
            </a:r>
          </a:p>
        </p:txBody>
      </p:sp>
      <p:sp>
        <p:nvSpPr>
          <p:cNvPr id="3" name="Content Placeholder 2">
            <a:extLst>
              <a:ext uri="{FF2B5EF4-FFF2-40B4-BE49-F238E27FC236}">
                <a16:creationId xmlns:a16="http://schemas.microsoft.com/office/drawing/2014/main" id="{7FB2AEDE-968E-4E88-BE87-90BFC2D7C100}"/>
              </a:ext>
            </a:extLst>
          </p:cNvPr>
          <p:cNvSpPr>
            <a:spLocks noGrp="1"/>
          </p:cNvSpPr>
          <p:nvPr>
            <p:ph idx="1"/>
          </p:nvPr>
        </p:nvSpPr>
        <p:spPr>
          <a:xfrm>
            <a:off x="648930" y="2251587"/>
            <a:ext cx="3505494" cy="3785419"/>
          </a:xfrm>
        </p:spPr>
        <p:txBody>
          <a:bodyPr>
            <a:normAutofit/>
          </a:bodyPr>
          <a:lstStyle/>
          <a:p>
            <a:r>
              <a:rPr lang="en-GB" sz="1800" dirty="0"/>
              <a:t>Run the algorithms on real datasets rather than simulated spike trains</a:t>
            </a:r>
          </a:p>
          <a:p>
            <a:r>
              <a:rPr lang="en-GB" sz="1800" dirty="0"/>
              <a:t>Sample entropy:</a:t>
            </a:r>
          </a:p>
          <a:p>
            <a:pPr lvl="1">
              <a:buFontTx/>
              <a:buChar char="-"/>
            </a:pPr>
            <a:r>
              <a:rPr lang="en-GB" sz="1800" dirty="0"/>
              <a:t>Try using sample entropy as an alternative entropy measure (Costa et al. 2005) (shown on right)</a:t>
            </a:r>
          </a:p>
          <a:p>
            <a:pPr lvl="1">
              <a:buFontTx/>
              <a:buChar char="-"/>
            </a:pPr>
            <a:r>
              <a:rPr lang="en-GB" sz="1800" dirty="0"/>
              <a:t>Potentially less noise sensitive for large r values </a:t>
            </a:r>
          </a:p>
          <a:p>
            <a:pPr lvl="1">
              <a:buFontTx/>
              <a:buChar char="-"/>
            </a:pPr>
            <a:r>
              <a:rPr lang="en-GB" sz="1800" dirty="0">
                <a:solidFill>
                  <a:srgbClr val="FF0000"/>
                </a:solidFill>
              </a:rPr>
              <a:t>(see next slides)</a:t>
            </a:r>
          </a:p>
        </p:txBody>
      </p:sp>
      <p:grpSp>
        <p:nvGrpSpPr>
          <p:cNvPr id="8" name="Group 7">
            <a:extLst>
              <a:ext uri="{FF2B5EF4-FFF2-40B4-BE49-F238E27FC236}">
                <a16:creationId xmlns:a16="http://schemas.microsoft.com/office/drawing/2014/main" id="{4700F49F-DD18-4E30-BD79-9DF39E3D8FBB}"/>
              </a:ext>
            </a:extLst>
          </p:cNvPr>
          <p:cNvGrpSpPr/>
          <p:nvPr/>
        </p:nvGrpSpPr>
        <p:grpSpPr>
          <a:xfrm>
            <a:off x="5368422" y="1454275"/>
            <a:ext cx="5902761" cy="4380193"/>
            <a:chOff x="5368422" y="1516659"/>
            <a:chExt cx="5902761" cy="4380193"/>
          </a:xfrm>
        </p:grpSpPr>
        <p:pic>
          <p:nvPicPr>
            <p:cNvPr id="6" name="Picture 5" descr="A close up of a pencil&#10;&#10;Description automatically generated">
              <a:extLst>
                <a:ext uri="{FF2B5EF4-FFF2-40B4-BE49-F238E27FC236}">
                  <a16:creationId xmlns:a16="http://schemas.microsoft.com/office/drawing/2014/main" id="{9EFE52F7-AD67-495A-80A7-68B7E7428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753" y="1872142"/>
              <a:ext cx="5533430" cy="3669227"/>
            </a:xfrm>
            <a:prstGeom prst="rect">
              <a:avLst/>
            </a:prstGeom>
          </p:spPr>
        </p:pic>
        <p:sp>
          <p:nvSpPr>
            <p:cNvPr id="7" name="TextBox 6">
              <a:extLst>
                <a:ext uri="{FF2B5EF4-FFF2-40B4-BE49-F238E27FC236}">
                  <a16:creationId xmlns:a16="http://schemas.microsoft.com/office/drawing/2014/main" id="{828011C9-9A61-43D0-AE30-E2DB2BBA09E0}"/>
                </a:ext>
              </a:extLst>
            </p:cNvPr>
            <p:cNvSpPr txBox="1"/>
            <p:nvPr/>
          </p:nvSpPr>
          <p:spPr>
            <a:xfrm>
              <a:off x="6672574" y="1516659"/>
              <a:ext cx="3891450" cy="369332"/>
            </a:xfrm>
            <a:prstGeom prst="rect">
              <a:avLst/>
            </a:prstGeom>
            <a:noFill/>
          </p:spPr>
          <p:txBody>
            <a:bodyPr wrap="none" rtlCol="0">
              <a:spAutoFit/>
            </a:bodyPr>
            <a:lstStyle/>
            <a:p>
              <a:r>
                <a:rPr lang="en-GB" dirty="0"/>
                <a:t>Sample entropy for 1 second signal - GF</a:t>
              </a:r>
            </a:p>
          </p:txBody>
        </p:sp>
        <p:sp>
          <p:nvSpPr>
            <p:cNvPr id="11" name="TextBox 10">
              <a:extLst>
                <a:ext uri="{FF2B5EF4-FFF2-40B4-BE49-F238E27FC236}">
                  <a16:creationId xmlns:a16="http://schemas.microsoft.com/office/drawing/2014/main" id="{A2AD070A-B925-466D-9437-337C62A5DAF4}"/>
                </a:ext>
              </a:extLst>
            </p:cNvPr>
            <p:cNvSpPr txBox="1"/>
            <p:nvPr/>
          </p:nvSpPr>
          <p:spPr>
            <a:xfrm>
              <a:off x="8059492" y="5527520"/>
              <a:ext cx="1117614" cy="369332"/>
            </a:xfrm>
            <a:prstGeom prst="rect">
              <a:avLst/>
            </a:prstGeom>
            <a:noFill/>
          </p:spPr>
          <p:txBody>
            <a:bodyPr wrap="none" rtlCol="0">
              <a:spAutoFit/>
            </a:bodyPr>
            <a:lstStyle/>
            <a:p>
              <a:r>
                <a:rPr lang="en-GB" dirty="0"/>
                <a:t>Time (</a:t>
              </a:r>
              <a:r>
                <a:rPr lang="en-GB" dirty="0" err="1"/>
                <a:t>ms</a:t>
              </a:r>
              <a:r>
                <a:rPr lang="en-GB" dirty="0"/>
                <a:t>)</a:t>
              </a:r>
            </a:p>
          </p:txBody>
        </p:sp>
        <p:sp>
          <p:nvSpPr>
            <p:cNvPr id="13" name="TextBox 12">
              <a:extLst>
                <a:ext uri="{FF2B5EF4-FFF2-40B4-BE49-F238E27FC236}">
                  <a16:creationId xmlns:a16="http://schemas.microsoft.com/office/drawing/2014/main" id="{2C8CB580-8C81-46B0-AEBF-C85B9B3ACF07}"/>
                </a:ext>
              </a:extLst>
            </p:cNvPr>
            <p:cNvSpPr txBox="1"/>
            <p:nvPr/>
          </p:nvSpPr>
          <p:spPr>
            <a:xfrm rot="16200000">
              <a:off x="4722860" y="3522088"/>
              <a:ext cx="1660455" cy="369332"/>
            </a:xfrm>
            <a:prstGeom prst="rect">
              <a:avLst/>
            </a:prstGeom>
            <a:noFill/>
          </p:spPr>
          <p:txBody>
            <a:bodyPr wrap="none" rtlCol="0">
              <a:spAutoFit/>
            </a:bodyPr>
            <a:lstStyle/>
            <a:p>
              <a:r>
                <a:rPr lang="en-GB" dirty="0"/>
                <a:t>Sample Entropy</a:t>
              </a:r>
            </a:p>
          </p:txBody>
        </p:sp>
      </p:grpSp>
    </p:spTree>
    <p:extLst>
      <p:ext uri="{BB962C8B-B14F-4D97-AF65-F5344CB8AC3E}">
        <p14:creationId xmlns:p14="http://schemas.microsoft.com/office/powerpoint/2010/main" val="2237300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8FAA-6DD6-4F2B-800D-DC140FD1289B}"/>
              </a:ext>
            </a:extLst>
          </p:cNvPr>
          <p:cNvSpPr>
            <a:spLocks noGrp="1"/>
          </p:cNvSpPr>
          <p:nvPr>
            <p:ph type="title"/>
          </p:nvPr>
        </p:nvSpPr>
        <p:spPr/>
        <p:txBody>
          <a:bodyPr/>
          <a:lstStyle/>
          <a:p>
            <a:r>
              <a:rPr lang="en-GB" dirty="0"/>
              <a:t>Sample Entropy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EFF3E0-357E-4BA8-9D89-1B5A445FA74C}"/>
                  </a:ext>
                </a:extLst>
              </p:cNvPr>
              <p:cNvSpPr>
                <a:spLocks noGrp="1"/>
              </p:cNvSpPr>
              <p:nvPr>
                <p:ph idx="1"/>
              </p:nvPr>
            </p:nvSpPr>
            <p:spPr>
              <a:xfrm>
                <a:off x="838200" y="4088572"/>
                <a:ext cx="10515600" cy="2470978"/>
              </a:xfrm>
            </p:spPr>
            <p:txBody>
              <a:bodyPr>
                <a:normAutofit fontScale="92500" lnSpcReduction="20000"/>
              </a:bodyPr>
              <a:lstStyle/>
              <a:p>
                <a:pPr marL="0" indent="0">
                  <a:buNone/>
                </a:pPr>
                <a:r>
                  <a:rPr lang="en-GB" sz="2400" dirty="0"/>
                  <a:t>Historically effective for biological signal entropy analysis (Costa et al. and others)</a:t>
                </a:r>
              </a:p>
              <a:p>
                <a:pPr marL="0" indent="0">
                  <a:buNone/>
                </a:pPr>
                <a:endParaRPr lang="en-GB" sz="2400" dirty="0"/>
              </a:p>
              <a:p>
                <a:pPr marL="0" indent="0">
                  <a:buNone/>
                </a:pPr>
                <a:r>
                  <a:rPr lang="en-GB" sz="2400" dirty="0"/>
                  <a:t>Computationally very expensive – </a:t>
                </a:r>
                <a14:m>
                  <m:oMath xmlns:m="http://schemas.openxmlformats.org/officeDocument/2006/math">
                    <m:r>
                      <m:rPr>
                        <m:sty m:val="p"/>
                      </m:rPr>
                      <a:rPr lang="en-GB" sz="2400" i="1">
                        <a:latin typeface="Cambria Math" panose="02040503050406030204" pitchFamily="18" charset="0"/>
                      </a:rPr>
                      <m:t>o</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𝑛</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oMath>
                </a14:m>
                <a:r>
                  <a:rPr lang="en-GB" sz="2400" dirty="0"/>
                  <a:t> for </a:t>
                </a:r>
                <a:r>
                  <a:rPr lang="en-GB" sz="2400" i="1" dirty="0"/>
                  <a:t>n</a:t>
                </a:r>
                <a:r>
                  <a:rPr lang="en-GB" sz="2400" dirty="0"/>
                  <a:t> the series length - ~20 sec per sec data at 2048 Hz</a:t>
                </a:r>
              </a:p>
              <a:p>
                <a:pPr marL="0" indent="0">
                  <a:buNone/>
                </a:pPr>
                <a:endParaRPr lang="en-GB" sz="2400" dirty="0"/>
              </a:p>
              <a:p>
                <a:pPr marL="0" indent="0">
                  <a:buNone/>
                </a:pPr>
                <a:r>
                  <a:rPr lang="en-GB" sz="2400" dirty="0"/>
                  <a:t>Although mean sample entropies between motor units and noise performs well, they have very large standard deviations due to no type of window analysis: (see previous slide’s plot)</a:t>
                </a:r>
              </a:p>
              <a:p>
                <a:pPr marL="0" indent="0">
                  <a:buNone/>
                </a:pPr>
                <a:endParaRPr lang="en-GB" sz="2400" dirty="0"/>
              </a:p>
            </p:txBody>
          </p:sp>
        </mc:Choice>
        <mc:Fallback xmlns="">
          <p:sp>
            <p:nvSpPr>
              <p:cNvPr id="3" name="Content Placeholder 2">
                <a:extLst>
                  <a:ext uri="{FF2B5EF4-FFF2-40B4-BE49-F238E27FC236}">
                    <a16:creationId xmlns:a16="http://schemas.microsoft.com/office/drawing/2014/main" id="{3CEFF3E0-357E-4BA8-9D89-1B5A445FA74C}"/>
                  </a:ext>
                </a:extLst>
              </p:cNvPr>
              <p:cNvSpPr>
                <a:spLocks noGrp="1" noRot="1" noChangeAspect="1" noMove="1" noResize="1" noEditPoints="1" noAdjustHandles="1" noChangeArrowheads="1" noChangeShapeType="1" noTextEdit="1"/>
              </p:cNvSpPr>
              <p:nvPr>
                <p:ph idx="1"/>
              </p:nvPr>
            </p:nvSpPr>
            <p:spPr>
              <a:xfrm>
                <a:off x="838200" y="4088572"/>
                <a:ext cx="10515600" cy="2470978"/>
              </a:xfrm>
              <a:blipFill>
                <a:blip r:embed="rId2"/>
                <a:stretch>
                  <a:fillRect l="-754" t="-5185" r="-58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B088799-D37A-4A17-A74D-7E77BCE935B7}"/>
                  </a:ext>
                </a:extLst>
              </p:cNvPr>
              <p:cNvSpPr txBox="1"/>
              <p:nvPr/>
            </p:nvSpPr>
            <p:spPr>
              <a:xfrm>
                <a:off x="952500" y="1357313"/>
                <a:ext cx="6916381" cy="2263248"/>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𝑆𝑎𝑚𝑝𝐸𝑛</m:t>
                      </m:r>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𝐴</m:t>
                                  </m:r>
                                </m:num>
                                <m:den>
                                  <m:r>
                                    <a:rPr lang="en-GB" b="0" i="1" smtClean="0">
                                      <a:latin typeface="Cambria Math" panose="02040503050406030204" pitchFamily="18" charset="0"/>
                                    </a:rPr>
                                    <m:t>𝐵</m:t>
                                  </m:r>
                                </m:den>
                              </m:f>
                            </m:e>
                          </m:d>
                        </m:e>
                      </m:func>
                      <m:r>
                        <a:rPr lang="en-GB" b="0" i="1" smtClean="0">
                          <a:latin typeface="Cambria Math" panose="02040503050406030204" pitchFamily="18" charset="0"/>
                        </a:rPr>
                        <m:t>,</m:t>
                      </m:r>
                    </m:oMath>
                  </m:oMathPara>
                </a14:m>
                <a:endParaRPr lang="en-GB" b="0" dirty="0"/>
              </a:p>
              <a:p>
                <a:pPr>
                  <a:lnSpc>
                    <a:spcPct val="150000"/>
                  </a:lnSpc>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dim</m:t>
                              </m:r>
                            </m:fName>
                            <m:e>
                              <m:d>
                                <m:dPr>
                                  <m:ctrlPr>
                                    <a:rPr lang="en-GB" b="0" i="1" smtClean="0">
                                      <a:latin typeface="Cambria Math" panose="02040503050406030204" pitchFamily="18" charset="0"/>
                                    </a:rPr>
                                  </m:ctrlPr>
                                </m:dPr>
                                <m:e>
                                  <m:r>
                                    <a:rPr lang="en-GB" b="0" i="1" smtClean="0">
                                      <a:latin typeface="Cambria Math" panose="02040503050406030204" pitchFamily="18" charset="0"/>
                                    </a:rPr>
                                    <m:t>𝑚</m:t>
                                  </m:r>
                                  <m:r>
                                    <a:rPr lang="en-GB" b="0" i="1" smtClean="0">
                                      <a:latin typeface="Cambria Math" panose="02040503050406030204" pitchFamily="18" charset="0"/>
                                    </a:rPr>
                                    <m:t>+1</m:t>
                                  </m:r>
                                </m:e>
                              </m:d>
                            </m:e>
                          </m:func>
                          <m:r>
                            <a:rPr lang="en-GB" b="0" i="1" smtClean="0">
                              <a:latin typeface="Cambria Math" panose="02040503050406030204" pitchFamily="18" charset="0"/>
                            </a:rPr>
                            <m:t>𝑣𝑒𝑐𝑡𝑜𝑟𝑠</m:t>
                          </m:r>
                        </m:e>
                        <m:e>
                          <m:r>
                            <a:rPr lang="en-GB" b="0" i="1" smtClean="0">
                              <a:latin typeface="Cambria Math" panose="02040503050406030204" pitchFamily="18" charset="0"/>
                            </a:rPr>
                            <m:t>𝑑</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𝑗</m:t>
                                  </m:r>
                                </m:sub>
                              </m:sSub>
                            </m:e>
                          </m:d>
                          <m:r>
                            <a:rPr lang="en-GB" b="0" i="1" smtClean="0">
                              <a:latin typeface="Cambria Math" panose="02040503050406030204" pitchFamily="18" charset="0"/>
                            </a:rPr>
                            <m:t>&lt;</m:t>
                          </m:r>
                          <m:r>
                            <a:rPr lang="en-GB" b="0" i="1" smtClean="0">
                              <a:latin typeface="Cambria Math" panose="02040503050406030204" pitchFamily="18" charset="0"/>
                            </a:rPr>
                            <m:t>𝑟</m:t>
                          </m:r>
                          <m:r>
                            <a:rPr lang="en-GB" b="0" i="1" smtClean="0">
                              <a:latin typeface="Cambria Math" panose="02040503050406030204" pitchFamily="18" charset="0"/>
                            </a:rPr>
                            <m:t>∗</m:t>
                          </m:r>
                          <m:r>
                            <a:rPr lang="en-GB" b="0" i="1" smtClean="0">
                              <a:latin typeface="Cambria Math" panose="02040503050406030204" pitchFamily="18" charset="0"/>
                            </a:rPr>
                            <m:t>𝑠𝑡𝑑</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𝑗</m:t>
                          </m:r>
                        </m:e>
                      </m:d>
                    </m:oMath>
                  </m:oMathPara>
                </a14:m>
                <a:endParaRPr lang="en-GB" b="0" dirty="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B</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m:t>
                          </m:r>
                          <m:r>
                            <a:rPr lang="en-GB" i="1">
                              <a:latin typeface="Cambria Math" panose="02040503050406030204" pitchFamily="18" charset="0"/>
                            </a:rPr>
                            <m:t>𝑥</m:t>
                          </m:r>
                          <m:r>
                            <a:rPr lang="en-GB" i="1">
                              <a:latin typeface="Cambria Math" panose="02040503050406030204" pitchFamily="18" charset="0"/>
                              <a:ea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dim</m:t>
                              </m:r>
                            </m:fName>
                            <m:e>
                              <m:d>
                                <m:dPr>
                                  <m:ctrlPr>
                                    <a:rPr lang="en-GB" i="1">
                                      <a:latin typeface="Cambria Math" panose="02040503050406030204" pitchFamily="18" charset="0"/>
                                    </a:rPr>
                                  </m:ctrlPr>
                                </m:dPr>
                                <m:e>
                                  <m:r>
                                    <a:rPr lang="en-GB" b="0" i="1" smtClean="0">
                                      <a:latin typeface="Cambria Math" panose="02040503050406030204" pitchFamily="18" charset="0"/>
                                    </a:rPr>
                                    <m:t>𝑚</m:t>
                                  </m:r>
                                </m:e>
                              </m:d>
                            </m:e>
                          </m:func>
                          <m:r>
                            <a:rPr lang="en-GB" i="1">
                              <a:latin typeface="Cambria Math" panose="02040503050406030204" pitchFamily="18" charset="0"/>
                            </a:rPr>
                            <m:t>𝑣𝑒𝑐𝑡𝑜𝑟𝑠</m:t>
                          </m:r>
                        </m:e>
                        <m:e>
                          <m:r>
                            <a:rPr lang="en-GB" i="1">
                              <a:latin typeface="Cambria Math" panose="02040503050406030204" pitchFamily="18" charset="0"/>
                            </a:rPr>
                            <m:t>𝑑</m:t>
                          </m:r>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e>
                          </m:d>
                          <m:r>
                            <a:rPr lang="en-GB" i="1">
                              <a:latin typeface="Cambria Math" panose="02040503050406030204" pitchFamily="18" charset="0"/>
                            </a:rPr>
                            <m:t>&lt;</m:t>
                          </m:r>
                          <m:r>
                            <a:rPr lang="en-GB" i="1">
                              <a:latin typeface="Cambria Math" panose="02040503050406030204" pitchFamily="18" charset="0"/>
                            </a:rPr>
                            <m:t>𝑟</m:t>
                          </m:r>
                          <m:r>
                            <a:rPr lang="en-GB" i="1">
                              <a:latin typeface="Cambria Math" panose="02040503050406030204" pitchFamily="18" charset="0"/>
                            </a:rPr>
                            <m:t>∗</m:t>
                          </m:r>
                          <m:r>
                            <a:rPr lang="en-GB" i="1">
                              <a:latin typeface="Cambria Math" panose="02040503050406030204" pitchFamily="18" charset="0"/>
                            </a:rPr>
                            <m:t>𝑠𝑡𝑑</m:t>
                          </m:r>
                          <m:d>
                            <m:dPr>
                              <m:ctrlPr>
                                <a:rPr lang="en-GB" i="1">
                                  <a:latin typeface="Cambria Math" panose="02040503050406030204" pitchFamily="18" charset="0"/>
                                </a:rPr>
                              </m:ctrlPr>
                            </m:dPr>
                            <m:e>
                              <m:r>
                                <a:rPr lang="en-GB" i="1">
                                  <a:latin typeface="Cambria Math" panose="02040503050406030204" pitchFamily="18" charset="0"/>
                                </a:rPr>
                                <m:t>𝑥</m:t>
                              </m:r>
                            </m:e>
                          </m:d>
                        </m:e>
                      </m:d>
                      <m:r>
                        <a:rPr lang="en-GB" i="1">
                          <a:latin typeface="Cambria Math" panose="02040503050406030204" pitchFamily="18" charset="0"/>
                        </a:rPr>
                        <m:t> (</m:t>
                      </m:r>
                      <m:r>
                        <a:rPr lang="en-GB" i="1">
                          <a:latin typeface="Cambria Math" panose="02040503050406030204" pitchFamily="18" charset="0"/>
                        </a:rPr>
                        <m:t>𝑖</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𝑗</m:t>
                      </m:r>
                      <m:r>
                        <a:rPr lang="en-GB" i="1">
                          <a:latin typeface="Cambria Math" panose="02040503050406030204" pitchFamily="18" charset="0"/>
                          <a:ea typeface="Cambria Math" panose="02040503050406030204" pitchFamily="18" charset="0"/>
                        </a:rPr>
                        <m:t>)</m:t>
                      </m:r>
                    </m:oMath>
                  </m:oMathPara>
                </a14:m>
                <a:endParaRPr lang="en-GB" dirty="0"/>
              </a:p>
              <a:p>
                <a:pPr>
                  <a:lnSpc>
                    <a:spcPct val="150000"/>
                  </a:lnSpc>
                </a:pPr>
                <a:r>
                  <a:rPr lang="en-GB" b="1" i="1" dirty="0"/>
                  <a:t>NB: </a:t>
                </a:r>
                <a:r>
                  <a:rPr lang="en-GB" i="1" dirty="0"/>
                  <a:t>d[a, b] </a:t>
                </a:r>
                <a:r>
                  <a:rPr lang="en-GB" dirty="0"/>
                  <a:t>is any vector distance measure between two vectors, </a:t>
                </a:r>
                <a:r>
                  <a:rPr lang="en-GB" i="1" dirty="0"/>
                  <a:t>a </a:t>
                </a:r>
                <a:r>
                  <a:rPr lang="en-GB" dirty="0"/>
                  <a:t>and </a:t>
                </a:r>
                <a:r>
                  <a:rPr lang="en-GB" i="1" dirty="0"/>
                  <a:t>b</a:t>
                </a:r>
                <a:r>
                  <a:rPr lang="en-GB" dirty="0"/>
                  <a:t>.</a:t>
                </a:r>
                <a:endParaRPr lang="en-GB" i="1" dirty="0"/>
              </a:p>
            </p:txBody>
          </p:sp>
        </mc:Choice>
        <mc:Fallback xmlns="">
          <p:sp>
            <p:nvSpPr>
              <p:cNvPr id="6" name="TextBox 5">
                <a:extLst>
                  <a:ext uri="{FF2B5EF4-FFF2-40B4-BE49-F238E27FC236}">
                    <a16:creationId xmlns:a16="http://schemas.microsoft.com/office/drawing/2014/main" id="{6B088799-D37A-4A17-A74D-7E77BCE935B7}"/>
                  </a:ext>
                </a:extLst>
              </p:cNvPr>
              <p:cNvSpPr txBox="1">
                <a:spLocks noRot="1" noChangeAspect="1" noMove="1" noResize="1" noEditPoints="1" noAdjustHandles="1" noChangeArrowheads="1" noChangeShapeType="1" noTextEdit="1"/>
              </p:cNvSpPr>
              <p:nvPr/>
            </p:nvSpPr>
            <p:spPr>
              <a:xfrm>
                <a:off x="952500" y="1357313"/>
                <a:ext cx="6916381" cy="2263248"/>
              </a:xfrm>
              <a:prstGeom prst="rect">
                <a:avLst/>
              </a:prstGeom>
              <a:blipFill>
                <a:blip r:embed="rId3"/>
                <a:stretch>
                  <a:fillRect l="-2026" b="-5391"/>
                </a:stretch>
              </a:blipFill>
            </p:spPr>
            <p:txBody>
              <a:bodyPr/>
              <a:lstStyle/>
              <a:p>
                <a:r>
                  <a:rPr lang="en-GB">
                    <a:noFill/>
                  </a:rPr>
                  <a:t> </a:t>
                </a:r>
              </a:p>
            </p:txBody>
          </p:sp>
        </mc:Fallback>
      </mc:AlternateContent>
    </p:spTree>
    <p:extLst>
      <p:ext uri="{BB962C8B-B14F-4D97-AF65-F5344CB8AC3E}">
        <p14:creationId xmlns:p14="http://schemas.microsoft.com/office/powerpoint/2010/main" val="97174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9" presetClass="emph" presetSubtype="0" nodeType="withEffect">
                                  <p:stCondLst>
                                    <p:cond delay="0"/>
                                  </p:stCondLst>
                                  <p:childTnLst>
                                    <p:set>
                                      <p:cBhvr>
                                        <p:cTn id="24" dur="indefinite"/>
                                        <p:tgtEl>
                                          <p:spTgt spid="3">
                                            <p:txEl>
                                              <p:pRg st="0" end="0"/>
                                            </p:txEl>
                                          </p:spTgt>
                                        </p:tgtEl>
                                        <p:attrNameLst>
                                          <p:attrName>style.opacity</p:attrName>
                                        </p:attrNameLst>
                                      </p:cBhvr>
                                      <p:to>
                                        <p:strVal val="0.25"/>
                                      </p:to>
                                    </p:set>
                                    <p:animEffect filter="image" prLst="opacity: 0.25">
                                      <p:cBhvr rctx="IE">
                                        <p:cTn id="25" dur="indefinite"/>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par>
                                <p:cTn id="30" presetID="9" presetClass="emph" presetSubtype="0" nodeType="withEffect">
                                  <p:stCondLst>
                                    <p:cond delay="0"/>
                                  </p:stCondLst>
                                  <p:childTnLst>
                                    <p:set>
                                      <p:cBhvr>
                                        <p:cTn id="31" dur="indefinite"/>
                                        <p:tgtEl>
                                          <p:spTgt spid="3">
                                            <p:txEl>
                                              <p:pRg st="2" end="2"/>
                                            </p:txEl>
                                          </p:spTgt>
                                        </p:tgtEl>
                                        <p:attrNameLst>
                                          <p:attrName>style.opacity</p:attrName>
                                        </p:attrNameLst>
                                      </p:cBhvr>
                                      <p:to>
                                        <p:strVal val="0.25"/>
                                      </p:to>
                                    </p:set>
                                    <p:animEffect filter="image" prLst="opacity: 0.25">
                                      <p:cBhvr rctx="IE">
                                        <p:cTn id="32"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C842-D737-4EBD-BD81-B7CCBD75159F}"/>
              </a:ext>
            </a:extLst>
          </p:cNvPr>
          <p:cNvSpPr>
            <a:spLocks noGrp="1"/>
          </p:cNvSpPr>
          <p:nvPr>
            <p:ph type="title"/>
          </p:nvPr>
        </p:nvSpPr>
        <p:spPr/>
        <p:txBody>
          <a:bodyPr/>
          <a:lstStyle/>
          <a:p>
            <a:r>
              <a:rPr lang="en-GB" dirty="0"/>
              <a:t>Need for single channel MU detection</a:t>
            </a:r>
          </a:p>
        </p:txBody>
      </p:sp>
      <p:sp>
        <p:nvSpPr>
          <p:cNvPr id="3" name="Content Placeholder 2">
            <a:extLst>
              <a:ext uri="{FF2B5EF4-FFF2-40B4-BE49-F238E27FC236}">
                <a16:creationId xmlns:a16="http://schemas.microsoft.com/office/drawing/2014/main" id="{4D4B12EA-7CD0-4FAC-A14E-52362C6E54CC}"/>
              </a:ext>
            </a:extLst>
          </p:cNvPr>
          <p:cNvSpPr>
            <a:spLocks noGrp="1"/>
          </p:cNvSpPr>
          <p:nvPr>
            <p:ph idx="1"/>
          </p:nvPr>
        </p:nvSpPr>
        <p:spPr>
          <a:xfrm>
            <a:off x="838200" y="2073275"/>
            <a:ext cx="10515600" cy="4337050"/>
          </a:xfrm>
        </p:spPr>
        <p:txBody>
          <a:bodyPr>
            <a:normAutofit/>
          </a:bodyPr>
          <a:lstStyle/>
          <a:p>
            <a:r>
              <a:rPr lang="en-GB" sz="2400" dirty="0"/>
              <a:t>Personalise physiotherapeutic treatments to better suit patient needs</a:t>
            </a:r>
          </a:p>
          <a:p>
            <a:r>
              <a:rPr lang="en-GB" sz="2400" dirty="0"/>
              <a:t>Speed up rehabilitation – useful due to short rehabilitation timeframe</a:t>
            </a:r>
          </a:p>
          <a:p>
            <a:pPr marL="0" indent="0">
              <a:buNone/>
            </a:pPr>
            <a:endParaRPr lang="en-GB" sz="2400" dirty="0"/>
          </a:p>
          <a:p>
            <a:pPr marL="0" indent="0">
              <a:buNone/>
            </a:pPr>
            <a:r>
              <a:rPr lang="en-GB" sz="2400" dirty="0"/>
              <a:t>Benefits of single channel:</a:t>
            </a:r>
          </a:p>
          <a:p>
            <a:pPr marL="342900" indent="-342900"/>
            <a:r>
              <a:rPr lang="en-GB" sz="2400" dirty="0"/>
              <a:t>Less material, less computation:</a:t>
            </a:r>
          </a:p>
          <a:p>
            <a:pPr marL="800100" lvl="1" indent="-342900"/>
            <a:r>
              <a:rPr lang="en-GB" dirty="0"/>
              <a:t>Cheaper production cost of equipment</a:t>
            </a:r>
          </a:p>
          <a:p>
            <a:pPr marL="800100" lvl="1" indent="-342900"/>
            <a:r>
              <a:rPr lang="en-GB" dirty="0"/>
              <a:t>Faster </a:t>
            </a:r>
            <a:r>
              <a:rPr lang="en-GB" dirty="0" err="1"/>
              <a:t>sEMG</a:t>
            </a:r>
            <a:r>
              <a:rPr lang="en-GB" dirty="0"/>
              <a:t> data preparation and algorithm computation</a:t>
            </a:r>
          </a:p>
          <a:p>
            <a:pPr marL="800100" lvl="1" indent="-342900"/>
            <a:r>
              <a:rPr lang="en-GB" dirty="0"/>
              <a:t>Simplicity allows for greater transparency in methods and results</a:t>
            </a:r>
          </a:p>
          <a:p>
            <a:pPr marL="0" indent="0">
              <a:buNone/>
            </a:pPr>
            <a:endParaRPr lang="en-GB" sz="2400" dirty="0"/>
          </a:p>
          <a:p>
            <a:pPr marL="0" indent="0">
              <a:buNone/>
            </a:pPr>
            <a:r>
              <a:rPr lang="en-GB" sz="2400" dirty="0"/>
              <a:t> </a:t>
            </a:r>
          </a:p>
          <a:p>
            <a:pPr marL="0" indent="0">
              <a:buNone/>
            </a:pPr>
            <a:endParaRPr lang="en-GB" sz="2400" dirty="0"/>
          </a:p>
        </p:txBody>
      </p:sp>
    </p:spTree>
    <p:extLst>
      <p:ext uri="{BB962C8B-B14F-4D97-AF65-F5344CB8AC3E}">
        <p14:creationId xmlns:p14="http://schemas.microsoft.com/office/powerpoint/2010/main" val="241023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9" presetClass="emph" presetSubtype="0" nodeType="withEffect">
                                  <p:stCondLst>
                                    <p:cond delay="0"/>
                                  </p:stCondLst>
                                  <p:childTnLst>
                                    <p:set>
                                      <p:cBhvr>
                                        <p:cTn id="12" dur="indefinite"/>
                                        <p:tgtEl>
                                          <p:spTgt spid="3">
                                            <p:txEl>
                                              <p:pRg st="0" end="0"/>
                                            </p:txEl>
                                          </p:spTgt>
                                        </p:tgtEl>
                                        <p:attrNameLst>
                                          <p:attrName>style.opacity</p:attrName>
                                        </p:attrNameLst>
                                      </p:cBhvr>
                                      <p:to>
                                        <p:strVal val="0.25"/>
                                      </p:to>
                                    </p:set>
                                    <p:animEffect filter="image" prLst="opacity: 0.25">
                                      <p:cBhvr rctx="IE">
                                        <p:cTn id="13" dur="indefinite"/>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9" presetClass="emph" presetSubtype="0" nodeType="withEffect">
                                  <p:stCondLst>
                                    <p:cond delay="0"/>
                                  </p:stCondLst>
                                  <p:childTnLst>
                                    <p:set>
                                      <p:cBhvr>
                                        <p:cTn id="21" dur="indefinite"/>
                                        <p:tgtEl>
                                          <p:spTgt spid="3">
                                            <p:txEl>
                                              <p:pRg st="1" end="1"/>
                                            </p:txEl>
                                          </p:spTgt>
                                        </p:tgtEl>
                                        <p:attrNameLst>
                                          <p:attrName>style.opacity</p:attrName>
                                        </p:attrNameLst>
                                      </p:cBhvr>
                                      <p:to>
                                        <p:strVal val="0.25"/>
                                      </p:to>
                                    </p:set>
                                    <p:animEffect filter="image" prLst="opacity: 0.25">
                                      <p:cBhvr rctx="IE">
                                        <p:cTn id="22" dur="indefinite"/>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9" presetClass="emph" presetSubtype="0" nodeType="withEffect">
                                  <p:stCondLst>
                                    <p:cond delay="0"/>
                                  </p:stCondLst>
                                  <p:childTnLst>
                                    <p:set>
                                      <p:cBhvr>
                                        <p:cTn id="28" dur="indefinite"/>
                                        <p:tgtEl>
                                          <p:spTgt spid="3">
                                            <p:txEl>
                                              <p:pRg st="3" end="3"/>
                                            </p:txEl>
                                          </p:spTgt>
                                        </p:tgtEl>
                                        <p:attrNameLst>
                                          <p:attrName>style.opacity</p:attrName>
                                        </p:attrNameLst>
                                      </p:cBhvr>
                                      <p:to>
                                        <p:strVal val="0.25"/>
                                      </p:to>
                                    </p:set>
                                    <p:animEffect filter="image" prLst="opacity: 0.25">
                                      <p:cBhvr rctx="IE">
                                        <p:cTn id="29" dur="indefinite"/>
                                        <p:tgtEl>
                                          <p:spTgt spid="3">
                                            <p:txEl>
                                              <p:pRg st="3" end="3"/>
                                            </p:txEl>
                                          </p:spTgt>
                                        </p:tgtEl>
                                      </p:cBhvr>
                                    </p:animEffect>
                                  </p:childTnLst>
                                </p:cTn>
                              </p:par>
                              <p:par>
                                <p:cTn id="30" presetID="9" presetClass="emph" presetSubtype="0" nodeType="withEffect">
                                  <p:stCondLst>
                                    <p:cond delay="0"/>
                                  </p:stCondLst>
                                  <p:childTnLst>
                                    <p:set>
                                      <p:cBhvr>
                                        <p:cTn id="31" dur="indefinite"/>
                                        <p:tgtEl>
                                          <p:spTgt spid="3">
                                            <p:txEl>
                                              <p:pRg st="4" end="4"/>
                                            </p:txEl>
                                          </p:spTgt>
                                        </p:tgtEl>
                                        <p:attrNameLst>
                                          <p:attrName>style.opacity</p:attrName>
                                        </p:attrNameLst>
                                      </p:cBhvr>
                                      <p:to>
                                        <p:strVal val="0.25"/>
                                      </p:to>
                                    </p:set>
                                    <p:animEffect filter="image" prLst="opacity: 0.25">
                                      <p:cBhvr rctx="IE">
                                        <p:cTn id="32" dur="indefinite"/>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9" presetClass="emph" presetSubtype="0" nodeType="withEffect">
                                  <p:stCondLst>
                                    <p:cond delay="0"/>
                                  </p:stCondLst>
                                  <p:childTnLst>
                                    <p:set>
                                      <p:cBhvr>
                                        <p:cTn id="38" dur="indefinite"/>
                                        <p:tgtEl>
                                          <p:spTgt spid="3">
                                            <p:txEl>
                                              <p:pRg st="5" end="5"/>
                                            </p:txEl>
                                          </p:spTgt>
                                        </p:tgtEl>
                                        <p:attrNameLst>
                                          <p:attrName>style.opacity</p:attrName>
                                        </p:attrNameLst>
                                      </p:cBhvr>
                                      <p:to>
                                        <p:strVal val="0.25"/>
                                      </p:to>
                                    </p:set>
                                    <p:animEffect filter="image" prLst="opacity: 0.25">
                                      <p:cBhvr rctx="IE">
                                        <p:cTn id="39" dur="indefinite"/>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childTnLst>
                                </p:cTn>
                              </p:par>
                              <p:par>
                                <p:cTn id="44" presetID="9" presetClass="emph" presetSubtype="0" nodeType="withEffect">
                                  <p:stCondLst>
                                    <p:cond delay="0"/>
                                  </p:stCondLst>
                                  <p:childTnLst>
                                    <p:set>
                                      <p:cBhvr>
                                        <p:cTn id="45" dur="indefinite"/>
                                        <p:tgtEl>
                                          <p:spTgt spid="3">
                                            <p:txEl>
                                              <p:pRg st="6" end="6"/>
                                            </p:txEl>
                                          </p:spTgt>
                                        </p:tgtEl>
                                        <p:attrNameLst>
                                          <p:attrName>style.opacity</p:attrName>
                                        </p:attrNameLst>
                                      </p:cBhvr>
                                      <p:to>
                                        <p:strVal val="0.25"/>
                                      </p:to>
                                    </p:set>
                                    <p:animEffect filter="image" prLst="opacity: 0.25">
                                      <p:cBhvr rctx="IE">
                                        <p:cTn id="46"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D39F-9FE2-4783-99F5-E88C10FAE9D9}"/>
              </a:ext>
            </a:extLst>
          </p:cNvPr>
          <p:cNvSpPr>
            <a:spLocks noGrp="1"/>
          </p:cNvSpPr>
          <p:nvPr>
            <p:ph type="title"/>
          </p:nvPr>
        </p:nvSpPr>
        <p:spPr/>
        <p:txBody>
          <a:bodyPr/>
          <a:lstStyle/>
          <a:p>
            <a:r>
              <a:rPr lang="en-GB" dirty="0"/>
              <a:t>Sample Entropy VS PE</a:t>
            </a:r>
          </a:p>
        </p:txBody>
      </p:sp>
      <p:pic>
        <p:nvPicPr>
          <p:cNvPr id="5" name="Picture 4">
            <a:extLst>
              <a:ext uri="{FF2B5EF4-FFF2-40B4-BE49-F238E27FC236}">
                <a16:creationId xmlns:a16="http://schemas.microsoft.com/office/drawing/2014/main" id="{B2C63AAE-E87F-4648-8785-20C6EC3B3B1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7991" y="1684602"/>
            <a:ext cx="7145601" cy="2539526"/>
          </a:xfrm>
          <a:prstGeom prst="rect">
            <a:avLst/>
          </a:prstGeom>
        </p:spPr>
      </p:pic>
      <p:sp>
        <p:nvSpPr>
          <p:cNvPr id="6" name="TextBox 5">
            <a:extLst>
              <a:ext uri="{FF2B5EF4-FFF2-40B4-BE49-F238E27FC236}">
                <a16:creationId xmlns:a16="http://schemas.microsoft.com/office/drawing/2014/main" id="{84598EAF-7F8E-4E6D-B76F-9609AD8AF170}"/>
              </a:ext>
            </a:extLst>
          </p:cNvPr>
          <p:cNvSpPr txBox="1"/>
          <p:nvPr/>
        </p:nvSpPr>
        <p:spPr>
          <a:xfrm>
            <a:off x="7565652" y="2505670"/>
            <a:ext cx="3877600" cy="923330"/>
          </a:xfrm>
          <a:prstGeom prst="rect">
            <a:avLst/>
          </a:prstGeom>
          <a:noFill/>
        </p:spPr>
        <p:txBody>
          <a:bodyPr wrap="none" rtlCol="0">
            <a:spAutoFit/>
          </a:bodyPr>
          <a:lstStyle/>
          <a:p>
            <a:r>
              <a:rPr lang="en-GB" dirty="0"/>
              <a:t>Embedding dimension, </a:t>
            </a:r>
            <a:r>
              <a:rPr lang="en-GB" i="1" dirty="0"/>
              <a:t>m = 2</a:t>
            </a:r>
          </a:p>
          <a:p>
            <a:r>
              <a:rPr lang="en-GB" dirty="0"/>
              <a:t>Distance coefficient, </a:t>
            </a:r>
            <a:r>
              <a:rPr lang="en-GB" i="1" dirty="0"/>
              <a:t>r = 0.3</a:t>
            </a:r>
          </a:p>
          <a:p>
            <a:r>
              <a:rPr lang="en-GB" dirty="0"/>
              <a:t>Distancing method, </a:t>
            </a:r>
            <a:r>
              <a:rPr lang="en-GB" i="1" dirty="0"/>
              <a:t>Chebyshev distance</a:t>
            </a:r>
            <a:endParaRPr lang="en-GB" dirty="0"/>
          </a:p>
        </p:txBody>
      </p:sp>
      <p:pic>
        <p:nvPicPr>
          <p:cNvPr id="8" name="Picture 7" descr="A screenshot of a cell phone&#10;&#10;Description automatically generated">
            <a:extLst>
              <a:ext uri="{FF2B5EF4-FFF2-40B4-BE49-F238E27FC236}">
                <a16:creationId xmlns:a16="http://schemas.microsoft.com/office/drawing/2014/main" id="{E4134EC2-F6AF-4E3E-9178-02344D42F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406" y="4298595"/>
            <a:ext cx="7145604" cy="2539527"/>
          </a:xfrm>
          <a:prstGeom prst="rect">
            <a:avLst/>
          </a:prstGeom>
        </p:spPr>
      </p:pic>
      <p:sp>
        <p:nvSpPr>
          <p:cNvPr id="9" name="TextBox 8">
            <a:extLst>
              <a:ext uri="{FF2B5EF4-FFF2-40B4-BE49-F238E27FC236}">
                <a16:creationId xmlns:a16="http://schemas.microsoft.com/office/drawing/2014/main" id="{B47AB7BE-E0FB-44A2-9C98-40ABDC80BA7E}"/>
              </a:ext>
            </a:extLst>
          </p:cNvPr>
          <p:cNvSpPr txBox="1"/>
          <p:nvPr/>
        </p:nvSpPr>
        <p:spPr>
          <a:xfrm>
            <a:off x="838200" y="5029199"/>
            <a:ext cx="3154197" cy="646331"/>
          </a:xfrm>
          <a:prstGeom prst="rect">
            <a:avLst/>
          </a:prstGeom>
          <a:noFill/>
        </p:spPr>
        <p:txBody>
          <a:bodyPr wrap="none" rtlCol="0">
            <a:spAutoFit/>
          </a:bodyPr>
          <a:lstStyle/>
          <a:p>
            <a:r>
              <a:rPr lang="en-GB" dirty="0"/>
              <a:t>Above: a single run</a:t>
            </a:r>
          </a:p>
          <a:p>
            <a:r>
              <a:rPr lang="en-GB" dirty="0"/>
              <a:t>Right: averaged over 10 repeats</a:t>
            </a:r>
          </a:p>
        </p:txBody>
      </p:sp>
    </p:spTree>
    <p:extLst>
      <p:ext uri="{BB962C8B-B14F-4D97-AF65-F5344CB8AC3E}">
        <p14:creationId xmlns:p14="http://schemas.microsoft.com/office/powerpoint/2010/main" val="2282856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9607B8D-5A6C-4ECB-9047-3836C51C1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A84D6C4-24A3-44DC-9607-566CF5A2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70"/>
            <a:ext cx="6096000" cy="685643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F7300B-53A6-4A16-AA84-78597664F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229" y="685800"/>
            <a:ext cx="4743071"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B2979-97C4-4884-89F6-64C7CD73AC59}"/>
              </a:ext>
            </a:extLst>
          </p:cNvPr>
          <p:cNvSpPr>
            <a:spLocks noGrp="1"/>
          </p:cNvSpPr>
          <p:nvPr>
            <p:ph type="title"/>
          </p:nvPr>
        </p:nvSpPr>
        <p:spPr>
          <a:xfrm>
            <a:off x="1467293" y="1259958"/>
            <a:ext cx="3232298" cy="2481727"/>
          </a:xfrm>
        </p:spPr>
        <p:txBody>
          <a:bodyPr vert="horz" lIns="91440" tIns="45720" rIns="91440" bIns="45720" rtlCol="0" anchor="b">
            <a:normAutofit/>
          </a:bodyPr>
          <a:lstStyle/>
          <a:p>
            <a:pPr algn="ctr"/>
            <a:r>
              <a:rPr lang="en-US" sz="3200" b="1">
                <a:solidFill>
                  <a:schemeClr val="tx1">
                    <a:lumMod val="65000"/>
                    <a:lumOff val="35000"/>
                  </a:schemeClr>
                </a:solidFill>
              </a:rPr>
              <a:t>Using Transverse Myelitis data</a:t>
            </a:r>
          </a:p>
        </p:txBody>
      </p:sp>
      <p:pic>
        <p:nvPicPr>
          <p:cNvPr id="5" name="Picture 4">
            <a:extLst>
              <a:ext uri="{FF2B5EF4-FFF2-40B4-BE49-F238E27FC236}">
                <a16:creationId xmlns:a16="http://schemas.microsoft.com/office/drawing/2014/main" id="{405B5B8C-D731-4F59-A579-7C7B61EE6B1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70618" y="872653"/>
            <a:ext cx="5746764" cy="5112693"/>
          </a:xfrm>
          <a:prstGeom prst="rect">
            <a:avLst/>
          </a:prstGeom>
        </p:spPr>
      </p:pic>
    </p:spTree>
    <p:extLst>
      <p:ext uri="{BB962C8B-B14F-4D97-AF65-F5344CB8AC3E}">
        <p14:creationId xmlns:p14="http://schemas.microsoft.com/office/powerpoint/2010/main" val="396358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3BC6-2159-4398-866B-291F21B6A346}"/>
              </a:ext>
            </a:extLst>
          </p:cNvPr>
          <p:cNvSpPr>
            <a:spLocks noGrp="1"/>
          </p:cNvSpPr>
          <p:nvPr>
            <p:ph type="title"/>
          </p:nvPr>
        </p:nvSpPr>
        <p:spPr/>
        <p:txBody>
          <a:bodyPr/>
          <a:lstStyle/>
          <a:p>
            <a:r>
              <a:rPr lang="en-GB" dirty="0"/>
              <a:t>Running the PE and </a:t>
            </a:r>
            <a:r>
              <a:rPr lang="en-GB" dirty="0" err="1"/>
              <a:t>SampEn</a:t>
            </a:r>
            <a:r>
              <a:rPr lang="en-GB" dirty="0"/>
              <a:t> algorithms</a:t>
            </a:r>
          </a:p>
        </p:txBody>
      </p:sp>
      <p:pic>
        <p:nvPicPr>
          <p:cNvPr id="5" name="Picture 4">
            <a:extLst>
              <a:ext uri="{FF2B5EF4-FFF2-40B4-BE49-F238E27FC236}">
                <a16:creationId xmlns:a16="http://schemas.microsoft.com/office/drawing/2014/main" id="{F992B73C-15BE-4A06-9D68-254CB252A2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39899" y="1543551"/>
            <a:ext cx="5321974" cy="476450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DFFAC13-2447-45A0-8BF4-E054687C1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5" y="1543551"/>
            <a:ext cx="5355394" cy="4764505"/>
          </a:xfrm>
          <a:prstGeom prst="rect">
            <a:avLst/>
          </a:prstGeom>
        </p:spPr>
      </p:pic>
      <p:sp>
        <p:nvSpPr>
          <p:cNvPr id="8" name="TextBox 7">
            <a:extLst>
              <a:ext uri="{FF2B5EF4-FFF2-40B4-BE49-F238E27FC236}">
                <a16:creationId xmlns:a16="http://schemas.microsoft.com/office/drawing/2014/main" id="{C636105E-E226-430C-AAD8-2FCD25C005F9}"/>
              </a:ext>
            </a:extLst>
          </p:cNvPr>
          <p:cNvSpPr txBox="1"/>
          <p:nvPr/>
        </p:nvSpPr>
        <p:spPr>
          <a:xfrm>
            <a:off x="7106313" y="6296680"/>
            <a:ext cx="4218912" cy="523220"/>
          </a:xfrm>
          <a:prstGeom prst="rect">
            <a:avLst/>
          </a:prstGeom>
          <a:noFill/>
        </p:spPr>
        <p:txBody>
          <a:bodyPr wrap="none" rtlCol="0">
            <a:spAutoFit/>
          </a:bodyPr>
          <a:lstStyle/>
          <a:p>
            <a:pPr algn="ctr"/>
            <a:r>
              <a:rPr lang="en-GB" sz="1400" dirty="0" err="1">
                <a:solidFill>
                  <a:srgbClr val="FF0000"/>
                </a:solidFill>
              </a:rPr>
              <a:t>SampEn</a:t>
            </a:r>
            <a:r>
              <a:rPr lang="en-GB" sz="1400" dirty="0">
                <a:solidFill>
                  <a:srgbClr val="FF0000"/>
                </a:solidFill>
              </a:rPr>
              <a:t> algorithm adapted to sliding window for speed</a:t>
            </a:r>
          </a:p>
          <a:p>
            <a:pPr algn="ctr"/>
            <a:r>
              <a:rPr lang="en-GB" sz="1400" dirty="0">
                <a:solidFill>
                  <a:srgbClr val="FF0000"/>
                </a:solidFill>
              </a:rPr>
              <a:t>(no overlap)</a:t>
            </a:r>
          </a:p>
        </p:txBody>
      </p:sp>
    </p:spTree>
    <p:extLst>
      <p:ext uri="{BB962C8B-B14F-4D97-AF65-F5344CB8AC3E}">
        <p14:creationId xmlns:p14="http://schemas.microsoft.com/office/powerpoint/2010/main" val="1739020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23D9-EE2A-4569-B237-86DCC4C0B3CE}"/>
              </a:ext>
            </a:extLst>
          </p:cNvPr>
          <p:cNvSpPr>
            <a:spLocks noGrp="1"/>
          </p:cNvSpPr>
          <p:nvPr>
            <p:ph type="title"/>
          </p:nvPr>
        </p:nvSpPr>
        <p:spPr>
          <a:xfrm>
            <a:off x="342900" y="241300"/>
            <a:ext cx="10515600" cy="1325563"/>
          </a:xfrm>
        </p:spPr>
        <p:txBody>
          <a:bodyPr/>
          <a:lstStyle/>
          <a:p>
            <a:r>
              <a:rPr lang="en-GB" dirty="0"/>
              <a:t>A new measure – Lempel-Ziv complexity</a:t>
            </a:r>
          </a:p>
        </p:txBody>
      </p:sp>
      <p:pic>
        <p:nvPicPr>
          <p:cNvPr id="5" name="Content Placeholder 4" descr="A screenshot of a cell phone&#10;&#10;Description automatically generated">
            <a:extLst>
              <a:ext uri="{FF2B5EF4-FFF2-40B4-BE49-F238E27FC236}">
                <a16:creationId xmlns:a16="http://schemas.microsoft.com/office/drawing/2014/main" id="{32D454CB-5794-45DB-AFC7-2AD24DF6C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1" y="1539797"/>
            <a:ext cx="5753100" cy="5150471"/>
          </a:xfrm>
        </p:spPr>
      </p:pic>
      <p:pic>
        <p:nvPicPr>
          <p:cNvPr id="1027" name="Picture 3">
            <a:extLst>
              <a:ext uri="{FF2B5EF4-FFF2-40B4-BE49-F238E27FC236}">
                <a16:creationId xmlns:a16="http://schemas.microsoft.com/office/drawing/2014/main" id="{C172953E-087D-45DD-BC1C-EAA91FBBD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24" y="1539797"/>
            <a:ext cx="4873318" cy="266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extLst>
              <a:ext uri="{FF2B5EF4-FFF2-40B4-BE49-F238E27FC236}">
                <a16:creationId xmlns:a16="http://schemas.microsoft.com/office/drawing/2014/main" id="{864872B8-2166-4CD1-8A92-B9ECB06711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124" y="4376472"/>
            <a:ext cx="3872968" cy="2192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235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9" presetClass="emph" presetSubtype="0" nodeType="withEffect">
                                  <p:stCondLst>
                                    <p:cond delay="0"/>
                                  </p:stCondLst>
                                  <p:childTnLst>
                                    <p:set>
                                      <p:cBhvr>
                                        <p:cTn id="16" dur="indefinite"/>
                                        <p:tgtEl>
                                          <p:spTgt spid="1027"/>
                                        </p:tgtEl>
                                        <p:attrNameLst>
                                          <p:attrName>style.opacity</p:attrName>
                                        </p:attrNameLst>
                                      </p:cBhvr>
                                      <p:to>
                                        <p:strVal val="0.25"/>
                                      </p:to>
                                    </p:set>
                                    <p:animEffect filter="image" prLst="opacity: 0.25">
                                      <p:cBhvr rctx="IE">
                                        <p:cTn id="17" dur="indefinite"/>
                                        <p:tgtEl>
                                          <p:spTgt spid="1027"/>
                                        </p:tgtEl>
                                      </p:cBhvr>
                                    </p:animEffect>
                                  </p:childTnLst>
                                </p:cTn>
                              </p:par>
                              <p:par>
                                <p:cTn id="18" presetID="9" presetClass="emph" presetSubtype="0" nodeType="withEffect">
                                  <p:stCondLst>
                                    <p:cond delay="0"/>
                                  </p:stCondLst>
                                  <p:childTnLst>
                                    <p:set>
                                      <p:cBhvr>
                                        <p:cTn id="19" dur="indefinite"/>
                                        <p:tgtEl>
                                          <p:spTgt spid="1028"/>
                                        </p:tgtEl>
                                        <p:attrNameLst>
                                          <p:attrName>style.opacity</p:attrName>
                                        </p:attrNameLst>
                                      </p:cBhvr>
                                      <p:to>
                                        <p:strVal val="0.25"/>
                                      </p:to>
                                    </p:set>
                                    <p:animEffect filter="image" prLst="opacity: 0.25">
                                      <p:cBhvr rctx="IE">
                                        <p:cTn id="20" dur="indefinite"/>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4EAE-2306-42C5-B837-C670FF852171}"/>
              </a:ext>
            </a:extLst>
          </p:cNvPr>
          <p:cNvSpPr>
            <a:spLocks noGrp="1"/>
          </p:cNvSpPr>
          <p:nvPr>
            <p:ph type="title"/>
          </p:nvPr>
        </p:nvSpPr>
        <p:spPr/>
        <p:txBody>
          <a:bodyPr/>
          <a:lstStyle/>
          <a:p>
            <a:r>
              <a:rPr lang="en-GB" dirty="0"/>
              <a:t>Poor performance as noise increases (compared to PE)</a:t>
            </a:r>
          </a:p>
        </p:txBody>
      </p:sp>
      <p:pic>
        <p:nvPicPr>
          <p:cNvPr id="5" name="Picture 4" descr="A screenshot of a cell phone&#10;&#10;Description automatically generated">
            <a:extLst>
              <a:ext uri="{FF2B5EF4-FFF2-40B4-BE49-F238E27FC236}">
                <a16:creationId xmlns:a16="http://schemas.microsoft.com/office/drawing/2014/main" id="{4805B46C-9211-4833-8118-B5E2D41C1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887" y="2543147"/>
            <a:ext cx="5680236" cy="394972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6206FCC-67BE-4DC5-81BA-15F891D53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76" y="2540635"/>
            <a:ext cx="5796084" cy="3952240"/>
          </a:xfrm>
          <a:prstGeom prst="rect">
            <a:avLst/>
          </a:prstGeom>
        </p:spPr>
      </p:pic>
    </p:spTree>
    <p:extLst>
      <p:ext uri="{BB962C8B-B14F-4D97-AF65-F5344CB8AC3E}">
        <p14:creationId xmlns:p14="http://schemas.microsoft.com/office/powerpoint/2010/main" val="27397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2053-2DCA-4116-8F9E-7201C3939166}"/>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6F3DD123-E4AE-4FFB-A094-DAD22740C620}"/>
              </a:ext>
            </a:extLst>
          </p:cNvPr>
          <p:cNvSpPr>
            <a:spLocks noGrp="1"/>
          </p:cNvSpPr>
          <p:nvPr>
            <p:ph idx="1"/>
          </p:nvPr>
        </p:nvSpPr>
        <p:spPr>
          <a:xfrm>
            <a:off x="838200" y="1825625"/>
            <a:ext cx="10725150" cy="4351338"/>
          </a:xfrm>
        </p:spPr>
        <p:txBody>
          <a:bodyPr/>
          <a:lstStyle/>
          <a:p>
            <a:r>
              <a:rPr lang="en-GB" dirty="0"/>
              <a:t>Permutation Entropy remains the best middle-ground between computational speed and ability to differentiate between motor unit activities</a:t>
            </a:r>
          </a:p>
          <a:p>
            <a:pPr lvl="1"/>
            <a:r>
              <a:rPr lang="en-GB" dirty="0"/>
              <a:t>E.g. Lempel-Ziv is computationally very fast, but breaks down rapidly with noise, and Sample Entropy copes well with noise but is computationally very expensive, particularly as repeats are required due to large standard deviation</a:t>
            </a:r>
          </a:p>
          <a:p>
            <a:r>
              <a:rPr lang="en-GB" dirty="0"/>
              <a:t>The algorithms proved effective on the model, and appear to be transferrable to real patient data also</a:t>
            </a:r>
          </a:p>
          <a:p>
            <a:r>
              <a:rPr lang="en-GB" dirty="0"/>
              <a:t>For large window sizes, PE would be suitable for live-time observations of a patient’s motor responses</a:t>
            </a:r>
          </a:p>
        </p:txBody>
      </p:sp>
    </p:spTree>
    <p:extLst>
      <p:ext uri="{BB962C8B-B14F-4D97-AF65-F5344CB8AC3E}">
        <p14:creationId xmlns:p14="http://schemas.microsoft.com/office/powerpoint/2010/main" val="25501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9" presetClass="emph" presetSubtype="0" nodeType="withEffect">
                                  <p:stCondLst>
                                    <p:cond delay="0"/>
                                  </p:stCondLst>
                                  <p:childTnLst>
                                    <p:set>
                                      <p:cBhvr>
                                        <p:cTn id="12" dur="indefinite"/>
                                        <p:tgtEl>
                                          <p:spTgt spid="3">
                                            <p:txEl>
                                              <p:pRg st="0" end="0"/>
                                            </p:txEl>
                                          </p:spTgt>
                                        </p:tgtEl>
                                        <p:attrNameLst>
                                          <p:attrName>style.opacity</p:attrName>
                                        </p:attrNameLst>
                                      </p:cBhvr>
                                      <p:to>
                                        <p:strVal val="0.25"/>
                                      </p:to>
                                    </p:set>
                                    <p:animEffect filter="image" prLst="opacity: 0.25">
                                      <p:cBhvr rctx="IE">
                                        <p:cTn id="13" dur="indefinite"/>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9" presetClass="emph" presetSubtype="0" nodeType="withEffect">
                                  <p:stCondLst>
                                    <p:cond delay="0"/>
                                  </p:stCondLst>
                                  <p:childTnLst>
                                    <p:set>
                                      <p:cBhvr>
                                        <p:cTn id="19" dur="indefinite"/>
                                        <p:tgtEl>
                                          <p:spTgt spid="3">
                                            <p:txEl>
                                              <p:pRg st="1" end="1"/>
                                            </p:txEl>
                                          </p:spTgt>
                                        </p:tgtEl>
                                        <p:attrNameLst>
                                          <p:attrName>style.opacity</p:attrName>
                                        </p:attrNameLst>
                                      </p:cBhvr>
                                      <p:to>
                                        <p:strVal val="0.25"/>
                                      </p:to>
                                    </p:set>
                                    <p:animEffect filter="image" prLst="opacity: 0.25">
                                      <p:cBhvr rctx="IE">
                                        <p:cTn id="20" dur="indefinite"/>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9" presetClass="emph" presetSubtype="0" nodeType="withEffect">
                                  <p:stCondLst>
                                    <p:cond delay="0"/>
                                  </p:stCondLst>
                                  <p:childTnLst>
                                    <p:set>
                                      <p:cBhvr>
                                        <p:cTn id="26" dur="indefinite"/>
                                        <p:tgtEl>
                                          <p:spTgt spid="3">
                                            <p:txEl>
                                              <p:pRg st="2" end="2"/>
                                            </p:txEl>
                                          </p:spTgt>
                                        </p:tgtEl>
                                        <p:attrNameLst>
                                          <p:attrName>style.opacity</p:attrName>
                                        </p:attrNameLst>
                                      </p:cBhvr>
                                      <p:to>
                                        <p:strVal val="0.25"/>
                                      </p:to>
                                    </p:set>
                                    <p:animEffect filter="image" prLst="opacity: 0.25">
                                      <p:cBhvr rctx="IE">
                                        <p:cTn id="27"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04D3-0F69-41B4-AFD4-C2583519BC6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lnSpc>
                <a:spcPct val="100000"/>
              </a:lnSpc>
            </a:pPr>
            <a:r>
              <a:rPr lang="en-GB" sz="2400" dirty="0">
                <a:solidFill>
                  <a:srgbClr val="FFFFFF"/>
                </a:solidFill>
              </a:rPr>
              <a:t>Calculation and normalisation of PE </a:t>
            </a:r>
            <a:br>
              <a:rPr lang="en-GB" sz="2400" dirty="0">
                <a:solidFill>
                  <a:srgbClr val="FFFFFF"/>
                </a:solidFill>
              </a:rPr>
            </a:br>
            <a:r>
              <a:rPr lang="en-GB" sz="2400" b="1" dirty="0">
                <a:solidFill>
                  <a:srgbClr val="FFFFFF"/>
                </a:solidFill>
              </a:rPr>
              <a:t>(1)</a:t>
            </a:r>
          </a:p>
        </p:txBody>
      </p:sp>
      <p:pic>
        <p:nvPicPr>
          <p:cNvPr id="13" name="Content Placeholder 12" descr="A picture containing birdhouse, clock&#10;&#10;Description automatically generated">
            <a:extLst>
              <a:ext uri="{FF2B5EF4-FFF2-40B4-BE49-F238E27FC236}">
                <a16:creationId xmlns:a16="http://schemas.microsoft.com/office/drawing/2014/main" id="{166DB09F-DC5C-4F79-8CD7-F44DDE870C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2631" y="2716463"/>
            <a:ext cx="8144021" cy="1097548"/>
          </a:xfrm>
        </p:spPr>
      </p:pic>
      <p:pic>
        <p:nvPicPr>
          <p:cNvPr id="15" name="Picture 14" descr="A picture containing table, cup, computer, clock&#10;&#10;Description automatically generated">
            <a:extLst>
              <a:ext uri="{FF2B5EF4-FFF2-40B4-BE49-F238E27FC236}">
                <a16:creationId xmlns:a16="http://schemas.microsoft.com/office/drawing/2014/main" id="{F07A8A5D-31BE-49D0-9727-24721611D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938" y="409550"/>
            <a:ext cx="4530727" cy="1927250"/>
          </a:xfrm>
          <a:prstGeom prst="rect">
            <a:avLst/>
          </a:prstGeom>
        </p:spPr>
      </p:pic>
      <p:sp>
        <p:nvSpPr>
          <p:cNvPr id="16" name="Rectangle 15">
            <a:extLst>
              <a:ext uri="{FF2B5EF4-FFF2-40B4-BE49-F238E27FC236}">
                <a16:creationId xmlns:a16="http://schemas.microsoft.com/office/drawing/2014/main" id="{12504081-C723-4E90-8D50-95D7DDAEB830}"/>
              </a:ext>
            </a:extLst>
          </p:cNvPr>
          <p:cNvSpPr/>
          <p:nvPr/>
        </p:nvSpPr>
        <p:spPr>
          <a:xfrm>
            <a:off x="5534526" y="697832"/>
            <a:ext cx="890337" cy="1359568"/>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4931D0B3-B606-4C75-98E0-BF74402AC328}"/>
              </a:ext>
            </a:extLst>
          </p:cNvPr>
          <p:cNvCxnSpPr>
            <a:cxnSpLocks/>
          </p:cNvCxnSpPr>
          <p:nvPr/>
        </p:nvCxnSpPr>
        <p:spPr>
          <a:xfrm flipH="1">
            <a:off x="4728411" y="2057400"/>
            <a:ext cx="1203158" cy="79408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BE06AB-C26E-4542-8588-04DDB6F4846A}"/>
              </a:ext>
            </a:extLst>
          </p:cNvPr>
          <p:cNvCxnSpPr>
            <a:cxnSpLocks/>
          </p:cNvCxnSpPr>
          <p:nvPr/>
        </p:nvCxnSpPr>
        <p:spPr>
          <a:xfrm flipH="1">
            <a:off x="5137484" y="2057400"/>
            <a:ext cx="1081672" cy="87228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31A6413-7B07-4B08-B0DC-0303E6F2BCA4}"/>
              </a:ext>
            </a:extLst>
          </p:cNvPr>
          <p:cNvSpPr/>
          <p:nvPr/>
        </p:nvSpPr>
        <p:spPr>
          <a:xfrm>
            <a:off x="7884695" y="1467853"/>
            <a:ext cx="1439780" cy="505326"/>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a:extLst>
              <a:ext uri="{FF2B5EF4-FFF2-40B4-BE49-F238E27FC236}">
                <a16:creationId xmlns:a16="http://schemas.microsoft.com/office/drawing/2014/main" id="{11EBEA0B-528E-4FB8-89AC-10A87908A7DC}"/>
              </a:ext>
            </a:extLst>
          </p:cNvPr>
          <p:cNvCxnSpPr>
            <a:cxnSpLocks/>
          </p:cNvCxnSpPr>
          <p:nvPr/>
        </p:nvCxnSpPr>
        <p:spPr>
          <a:xfrm>
            <a:off x="8651206" y="1979195"/>
            <a:ext cx="2133101" cy="87228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1B4095E-5FAE-4BB3-A3E2-6FE00A129AAF}"/>
              </a:ext>
            </a:extLst>
          </p:cNvPr>
          <p:cNvSpPr txBox="1"/>
          <p:nvPr/>
        </p:nvSpPr>
        <p:spPr>
          <a:xfrm>
            <a:off x="3581399" y="3924037"/>
            <a:ext cx="8345253" cy="400110"/>
          </a:xfrm>
          <a:prstGeom prst="rect">
            <a:avLst/>
          </a:prstGeom>
          <a:noFill/>
        </p:spPr>
        <p:txBody>
          <a:bodyPr wrap="square" rtlCol="0">
            <a:spAutoFit/>
          </a:bodyPr>
          <a:lstStyle/>
          <a:p>
            <a:r>
              <a:rPr lang="en-GB" sz="2000" b="1" dirty="0"/>
              <a:t>            1	       2          3          1           2            4               5                4            6       6</a:t>
            </a:r>
          </a:p>
        </p:txBody>
      </p:sp>
      <p:sp>
        <p:nvSpPr>
          <p:cNvPr id="36" name="TextBox 35">
            <a:extLst>
              <a:ext uri="{FF2B5EF4-FFF2-40B4-BE49-F238E27FC236}">
                <a16:creationId xmlns:a16="http://schemas.microsoft.com/office/drawing/2014/main" id="{41C98520-E856-4F76-B7EC-3640891FD664}"/>
              </a:ext>
            </a:extLst>
          </p:cNvPr>
          <p:cNvSpPr txBox="1"/>
          <p:nvPr/>
        </p:nvSpPr>
        <p:spPr>
          <a:xfrm>
            <a:off x="5405892" y="4796326"/>
            <a:ext cx="5618747" cy="830997"/>
          </a:xfrm>
          <a:prstGeom prst="rect">
            <a:avLst/>
          </a:prstGeom>
          <a:noFill/>
          <a:ln>
            <a:noFill/>
          </a:ln>
        </p:spPr>
        <p:txBody>
          <a:bodyPr wrap="square" rtlCol="0">
            <a:spAutoFit/>
          </a:bodyPr>
          <a:lstStyle/>
          <a:p>
            <a:r>
              <a:rPr lang="en-GB" sz="2400" b="1" dirty="0">
                <a:solidFill>
                  <a:srgbClr val="C00000"/>
                </a:solidFill>
              </a:rPr>
              <a:t>Motifs labelled (number order arbitrary)</a:t>
            </a:r>
          </a:p>
          <a:p>
            <a:endParaRPr lang="en-GB" sz="2400" dirty="0">
              <a:solidFill>
                <a:srgbClr val="C00000"/>
              </a:solidFill>
            </a:endParaRPr>
          </a:p>
        </p:txBody>
      </p:sp>
      <p:sp>
        <p:nvSpPr>
          <p:cNvPr id="37" name="Left Brace 36">
            <a:extLst>
              <a:ext uri="{FF2B5EF4-FFF2-40B4-BE49-F238E27FC236}">
                <a16:creationId xmlns:a16="http://schemas.microsoft.com/office/drawing/2014/main" id="{568C8305-1BFE-4F82-B2B1-44784FB1D401}"/>
              </a:ext>
            </a:extLst>
          </p:cNvPr>
          <p:cNvSpPr/>
          <p:nvPr/>
        </p:nvSpPr>
        <p:spPr>
          <a:xfrm rot="16200000">
            <a:off x="7692762" y="810292"/>
            <a:ext cx="383865" cy="743384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rgbClr val="C00000"/>
              </a:solidFill>
            </a:endParaRPr>
          </a:p>
        </p:txBody>
      </p:sp>
      <p:sp>
        <p:nvSpPr>
          <p:cNvPr id="38" name="TextBox 37">
            <a:extLst>
              <a:ext uri="{FF2B5EF4-FFF2-40B4-BE49-F238E27FC236}">
                <a16:creationId xmlns:a16="http://schemas.microsoft.com/office/drawing/2014/main" id="{D806F014-5EFE-4358-8DDF-EA8388104BF4}"/>
              </a:ext>
            </a:extLst>
          </p:cNvPr>
          <p:cNvSpPr txBox="1"/>
          <p:nvPr/>
        </p:nvSpPr>
        <p:spPr>
          <a:xfrm>
            <a:off x="2562726" y="5537868"/>
            <a:ext cx="9156289" cy="830997"/>
          </a:xfrm>
          <a:prstGeom prst="rect">
            <a:avLst/>
          </a:prstGeom>
          <a:noFill/>
        </p:spPr>
        <p:txBody>
          <a:bodyPr wrap="none" rtlCol="0">
            <a:spAutoFit/>
          </a:bodyPr>
          <a:lstStyle/>
          <a:p>
            <a:r>
              <a:rPr lang="en-GB" sz="2400" b="1" dirty="0"/>
              <a:t>For a bin size of </a:t>
            </a:r>
            <a:r>
              <a:rPr lang="en-GB" sz="2400" b="1" i="1" dirty="0"/>
              <a:t>m </a:t>
            </a:r>
            <a:r>
              <a:rPr lang="en-GB" sz="2400" b="1" dirty="0"/>
              <a:t>(</a:t>
            </a:r>
            <a:r>
              <a:rPr lang="en-GB" sz="2400" b="1" i="1" dirty="0"/>
              <a:t>=</a:t>
            </a:r>
            <a:r>
              <a:rPr lang="en-GB" sz="2400" b="1" dirty="0"/>
              <a:t> 3 here), there are </a:t>
            </a:r>
            <a:r>
              <a:rPr lang="en-GB" sz="2400" b="1" i="1" dirty="0"/>
              <a:t>m!</a:t>
            </a:r>
            <a:r>
              <a:rPr lang="en-GB" sz="2400" b="1" dirty="0"/>
              <a:t> distinct motif permutations </a:t>
            </a:r>
          </a:p>
          <a:p>
            <a:r>
              <a:rPr lang="en-GB" sz="2400" b="1" dirty="0"/>
              <a:t>– causes the requirement that all heights in a motif are unique</a:t>
            </a:r>
          </a:p>
        </p:txBody>
      </p:sp>
      <p:sp>
        <p:nvSpPr>
          <p:cNvPr id="39" name="TextBox 38">
            <a:extLst>
              <a:ext uri="{FF2B5EF4-FFF2-40B4-BE49-F238E27FC236}">
                <a16:creationId xmlns:a16="http://schemas.microsoft.com/office/drawing/2014/main" id="{2C30F9CA-0BBC-4BF1-A997-A31786351B92}"/>
              </a:ext>
            </a:extLst>
          </p:cNvPr>
          <p:cNvSpPr txBox="1"/>
          <p:nvPr/>
        </p:nvSpPr>
        <p:spPr>
          <a:xfrm>
            <a:off x="2123011" y="221379"/>
            <a:ext cx="4262129" cy="461665"/>
          </a:xfrm>
          <a:prstGeom prst="rect">
            <a:avLst/>
          </a:prstGeom>
          <a:noFill/>
        </p:spPr>
        <p:txBody>
          <a:bodyPr wrap="none" rtlCol="0">
            <a:spAutoFit/>
          </a:bodyPr>
          <a:lstStyle/>
          <a:p>
            <a:r>
              <a:rPr lang="en-GB" sz="2400" b="1" dirty="0"/>
              <a:t>Sliding window of a time-series:</a:t>
            </a:r>
          </a:p>
        </p:txBody>
      </p:sp>
    </p:spTree>
    <p:extLst>
      <p:ext uri="{BB962C8B-B14F-4D97-AF65-F5344CB8AC3E}">
        <p14:creationId xmlns:p14="http://schemas.microsoft.com/office/powerpoint/2010/main" val="256403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58333E-6 4.07407E-6 L 0.02579 0.00254 " pathEditMode="relative" rAng="0" ptsTypes="AA">
                                      <p:cBhvr>
                                        <p:cTn id="6" dur="500" fill="hold"/>
                                        <p:tgtEl>
                                          <p:spTgt spid="16"/>
                                        </p:tgtEl>
                                        <p:attrNameLst>
                                          <p:attrName>ppt_x</p:attrName>
                                          <p:attrName>ppt_y</p:attrName>
                                        </p:attrNameLst>
                                      </p:cBhvr>
                                      <p:rCtr x="1289" y="116"/>
                                    </p:animMotion>
                                  </p:childTnLst>
                                </p:cTn>
                              </p:par>
                              <p:par>
                                <p:cTn id="7" presetID="1" presetClass="exit" presetSubtype="0" fill="hold"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30" grpId="0" animBg="1"/>
      <p:bldP spid="35" grpId="0"/>
      <p:bldP spid="36" grpId="0"/>
      <p:bldP spid="37"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04D3-0F69-41B4-AFD4-C2583519BC6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lnSpc>
                <a:spcPct val="100000"/>
              </a:lnSpc>
            </a:pPr>
            <a:r>
              <a:rPr lang="en-GB" sz="2400" dirty="0">
                <a:solidFill>
                  <a:srgbClr val="FFFFFF"/>
                </a:solidFill>
              </a:rPr>
              <a:t>Calculation and normalisation of PE </a:t>
            </a:r>
            <a:br>
              <a:rPr lang="en-GB" sz="2400" dirty="0">
                <a:solidFill>
                  <a:srgbClr val="FFFFFF"/>
                </a:solidFill>
              </a:rPr>
            </a:br>
            <a:r>
              <a:rPr lang="en-GB" sz="2400" b="1" dirty="0">
                <a:solidFill>
                  <a:srgbClr val="FFFFFF"/>
                </a:solidFill>
              </a:rPr>
              <a:t>(2)</a:t>
            </a:r>
          </a:p>
        </p:txBody>
      </p:sp>
      <p:pic>
        <p:nvPicPr>
          <p:cNvPr id="6" name="Picture 5">
            <a:extLst>
              <a:ext uri="{FF2B5EF4-FFF2-40B4-BE49-F238E27FC236}">
                <a16:creationId xmlns:a16="http://schemas.microsoft.com/office/drawing/2014/main" id="{1EB9ECD2-F4DA-4F8A-BC1F-8CE7806FC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685" y="723314"/>
            <a:ext cx="8349916" cy="930766"/>
          </a:xfrm>
          <a:prstGeom prst="rect">
            <a:avLst/>
          </a:prstGeom>
        </p:spPr>
      </p:pic>
      <p:sp>
        <p:nvSpPr>
          <p:cNvPr id="19" name="TextBox 18">
            <a:extLst>
              <a:ext uri="{FF2B5EF4-FFF2-40B4-BE49-F238E27FC236}">
                <a16:creationId xmlns:a16="http://schemas.microsoft.com/office/drawing/2014/main" id="{64DD680F-B34D-4F2F-9381-579C61A71D10}"/>
              </a:ext>
            </a:extLst>
          </p:cNvPr>
          <p:cNvSpPr txBox="1"/>
          <p:nvPr/>
        </p:nvSpPr>
        <p:spPr>
          <a:xfrm>
            <a:off x="2123011" y="221379"/>
            <a:ext cx="6084038" cy="461665"/>
          </a:xfrm>
          <a:prstGeom prst="rect">
            <a:avLst/>
          </a:prstGeom>
          <a:noFill/>
        </p:spPr>
        <p:txBody>
          <a:bodyPr wrap="none" rtlCol="0">
            <a:spAutoFit/>
          </a:bodyPr>
          <a:lstStyle/>
          <a:p>
            <a:r>
              <a:rPr lang="en-GB" sz="2400" b="1" dirty="0"/>
              <a:t>List of motif numbers for the sliding window:</a:t>
            </a:r>
            <a:endParaRPr lang="en-GB" sz="2400" dirty="0"/>
          </a:p>
        </p:txBody>
      </p:sp>
      <p:sp>
        <p:nvSpPr>
          <p:cNvPr id="7" name="TextBox 6">
            <a:extLst>
              <a:ext uri="{FF2B5EF4-FFF2-40B4-BE49-F238E27FC236}">
                <a16:creationId xmlns:a16="http://schemas.microsoft.com/office/drawing/2014/main" id="{831379B3-F4D2-40C1-BC75-58F3079980F9}"/>
              </a:ext>
            </a:extLst>
          </p:cNvPr>
          <p:cNvSpPr txBox="1"/>
          <p:nvPr/>
        </p:nvSpPr>
        <p:spPr>
          <a:xfrm>
            <a:off x="3472249" y="2000364"/>
            <a:ext cx="5730608" cy="461665"/>
          </a:xfrm>
          <a:prstGeom prst="rect">
            <a:avLst/>
          </a:prstGeom>
          <a:noFill/>
        </p:spPr>
        <p:txBody>
          <a:bodyPr wrap="none" rtlCol="0">
            <a:spAutoFit/>
          </a:bodyPr>
          <a:lstStyle/>
          <a:p>
            <a:r>
              <a:rPr lang="en-GB" sz="2400" b="1" dirty="0"/>
              <a:t>Shannon (permutation) entropy defined as: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C3101A0-9CF0-4CAA-9261-173129812079}"/>
                  </a:ext>
                </a:extLst>
              </p:cNvPr>
              <p:cNvSpPr txBox="1"/>
              <p:nvPr/>
            </p:nvSpPr>
            <p:spPr>
              <a:xfrm>
                <a:off x="4047205" y="2541438"/>
                <a:ext cx="7008906"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𝐻</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𝑤𝑖𝑛𝑑𝑜𝑤</m:t>
                      </m:r>
                      <m:r>
                        <a:rPr lang="en-GB" sz="2400" b="0" i="1" smtClean="0">
                          <a:latin typeface="Cambria Math" panose="02040503050406030204" pitchFamily="18" charset="0"/>
                        </a:rPr>
                        <m:t>)=−</m:t>
                      </m:r>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sub>
                        <m:sup/>
                        <m:e>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b="0" i="1" smtClean="0">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𝜑</m:t>
                                  </m:r>
                                </m:e>
                                <m:sub>
                                  <m:r>
                                    <a:rPr lang="en-GB" sz="2400" b="0" i="1" smtClean="0">
                                      <a:latin typeface="Cambria Math" panose="02040503050406030204" pitchFamily="18" charset="0"/>
                                      <a:ea typeface="Cambria Math" panose="02040503050406030204" pitchFamily="18" charset="0"/>
                                    </a:rPr>
                                    <m:t>𝑖</m:t>
                                  </m:r>
                                </m:sub>
                              </m:sSub>
                            </m:e>
                          </m:d>
                          <m:func>
                            <m:funcPr>
                              <m:ctrlPr>
                                <a:rPr lang="en-GB" sz="2400" i="1">
                                  <a:latin typeface="Cambria Math" panose="02040503050406030204" pitchFamily="18" charset="0"/>
                                  <a:ea typeface="Cambria Math" panose="02040503050406030204" pitchFamily="18" charset="0"/>
                                </a:rPr>
                              </m:ctrlPr>
                            </m:funcPr>
                            <m:fName>
                              <m:sSub>
                                <m:sSubPr>
                                  <m:ctrlPr>
                                    <a:rPr lang="en-GB" sz="2400" i="1">
                                      <a:latin typeface="Cambria Math" panose="02040503050406030204" pitchFamily="18" charset="0"/>
                                      <a:ea typeface="Cambria Math" panose="02040503050406030204" pitchFamily="18" charset="0"/>
                                    </a:rPr>
                                  </m:ctrlPr>
                                </m:sSubPr>
                                <m:e>
                                  <m:r>
                                    <m:rPr>
                                      <m:sty m:val="p"/>
                                    </m:rPr>
                                    <a:rPr lang="en-GB" sz="2400">
                                      <a:latin typeface="Cambria Math" panose="02040503050406030204" pitchFamily="18" charset="0"/>
                                    </a:rPr>
                                    <m:t>log</m:t>
                                  </m:r>
                                </m:e>
                                <m:sub>
                                  <m:r>
                                    <a:rPr lang="en-GB" sz="2400" i="1">
                                      <a:latin typeface="Cambria Math" panose="02040503050406030204" pitchFamily="18" charset="0"/>
                                    </a:rPr>
                                    <m:t>2</m:t>
                                  </m:r>
                                </m:sub>
                              </m:sSub>
                            </m:fName>
                            <m:e>
                              <m:d>
                                <m:dPr>
                                  <m:begChr m:val="["/>
                                  <m:endChr m:val="]"/>
                                  <m:ctrlPr>
                                    <a:rPr lang="en-GB" sz="2400" i="1">
                                      <a:latin typeface="Cambria Math" panose="02040503050406030204" pitchFamily="18" charset="0"/>
                                    </a:rPr>
                                  </m:ctrlPr>
                                </m:dPr>
                                <m:e>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b="0" i="1" smtClean="0">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𝜑</m:t>
                                          </m:r>
                                        </m:e>
                                        <m:sub>
                                          <m:r>
                                            <a:rPr lang="en-GB" sz="2400" b="0" i="1" smtClean="0">
                                              <a:latin typeface="Cambria Math" panose="02040503050406030204" pitchFamily="18" charset="0"/>
                                              <a:ea typeface="Cambria Math" panose="02040503050406030204" pitchFamily="18" charset="0"/>
                                            </a:rPr>
                                            <m:t>𝑖</m:t>
                                          </m:r>
                                        </m:sub>
                                      </m:sSub>
                                    </m:e>
                                  </m:d>
                                </m:e>
                              </m:d>
                            </m:e>
                          </m:func>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=1,…,</m:t>
                          </m:r>
                          <m:r>
                            <a:rPr lang="en-GB" sz="2400" b="0" i="1" smtClean="0">
                              <a:latin typeface="Cambria Math" panose="02040503050406030204" pitchFamily="18" charset="0"/>
                              <a:ea typeface="Cambria Math" panose="02040503050406030204" pitchFamily="18" charset="0"/>
                            </a:rPr>
                            <m:t>𝑚</m:t>
                          </m:r>
                          <m:r>
                            <a:rPr lang="en-GB" sz="2400" b="0" i="1" smtClean="0">
                              <a:latin typeface="Cambria Math" panose="02040503050406030204" pitchFamily="18" charset="0"/>
                              <a:ea typeface="Cambria Math" panose="02040503050406030204" pitchFamily="18" charset="0"/>
                            </a:rPr>
                            <m:t>!</m:t>
                          </m:r>
                        </m:e>
                      </m:nary>
                      <m:r>
                        <a:rPr lang="en-GB" sz="2400" b="0" i="1" smtClean="0">
                          <a:latin typeface="Cambria Math" panose="02040503050406030204" pitchFamily="18" charset="0"/>
                        </a:rPr>
                        <m:t>,</m:t>
                      </m:r>
                    </m:oMath>
                  </m:oMathPara>
                </a14:m>
                <a:endParaRPr lang="en-GB" sz="2400" dirty="0"/>
              </a:p>
            </p:txBody>
          </p:sp>
        </mc:Choice>
        <mc:Fallback xmlns="">
          <p:sp>
            <p:nvSpPr>
              <p:cNvPr id="9" name="TextBox 8">
                <a:extLst>
                  <a:ext uri="{FF2B5EF4-FFF2-40B4-BE49-F238E27FC236}">
                    <a16:creationId xmlns:a16="http://schemas.microsoft.com/office/drawing/2014/main" id="{1C3101A0-9CF0-4CAA-9261-173129812079}"/>
                  </a:ext>
                </a:extLst>
              </p:cNvPr>
              <p:cNvSpPr txBox="1">
                <a:spLocks noRot="1" noChangeAspect="1" noMove="1" noResize="1" noEditPoints="1" noAdjustHandles="1" noChangeArrowheads="1" noChangeShapeType="1" noTextEdit="1"/>
              </p:cNvSpPr>
              <p:nvPr/>
            </p:nvSpPr>
            <p:spPr>
              <a:xfrm>
                <a:off x="4047205" y="2541438"/>
                <a:ext cx="7008906" cy="896207"/>
              </a:xfrm>
              <a:prstGeom prst="rect">
                <a:avLst/>
              </a:prstGeom>
              <a:blipFill>
                <a:blip r:embed="rId3"/>
                <a:stretch>
                  <a:fillRect/>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7929C26F-2792-436F-B8FC-CFC2C26C7D53}"/>
              </a:ext>
            </a:extLst>
          </p:cNvPr>
          <p:cNvSpPr txBox="1"/>
          <p:nvPr/>
        </p:nvSpPr>
        <p:spPr>
          <a:xfrm>
            <a:off x="2730386" y="4964234"/>
            <a:ext cx="9506513" cy="769441"/>
          </a:xfrm>
          <a:prstGeom prst="rect">
            <a:avLst/>
          </a:prstGeom>
          <a:noFill/>
        </p:spPr>
        <p:txBody>
          <a:bodyPr wrap="none" rtlCol="0">
            <a:spAutoFit/>
          </a:bodyPr>
          <a:lstStyle/>
          <a:p>
            <a:r>
              <a:rPr lang="en-GB" sz="2400" b="1" dirty="0"/>
              <a:t>Less ordered time-series = more uniform distribution = maximise entropy</a:t>
            </a:r>
          </a:p>
          <a:p>
            <a:r>
              <a:rPr lang="en-GB" sz="2000" dirty="0"/>
              <a:t>(and vice versa)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FEC56FC-749D-47B8-818E-ADEBC73B1A05}"/>
                  </a:ext>
                </a:extLst>
              </p:cNvPr>
              <p:cNvSpPr txBox="1"/>
              <p:nvPr/>
            </p:nvSpPr>
            <p:spPr>
              <a:xfrm>
                <a:off x="3731601" y="1485234"/>
                <a:ext cx="38319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ea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𝜑</m:t>
                          </m:r>
                        </m:e>
                        <m:sub>
                          <m:r>
                            <a:rPr lang="en-GB" sz="2000" b="0" i="1" smtClean="0">
                              <a:latin typeface="Cambria Math" panose="02040503050406030204" pitchFamily="18" charset="0"/>
                              <a:ea typeface="Cambria Math" panose="02040503050406030204" pitchFamily="18" charset="0"/>
                            </a:rPr>
                            <m:t>1</m:t>
                          </m:r>
                        </m:sub>
                      </m:sSub>
                    </m:oMath>
                  </m:oMathPara>
                </a14:m>
                <a:endParaRPr lang="en-GB" sz="2000" dirty="0"/>
              </a:p>
            </p:txBody>
          </p:sp>
        </mc:Choice>
        <mc:Fallback xmlns="">
          <p:sp>
            <p:nvSpPr>
              <p:cNvPr id="12" name="TextBox 11">
                <a:extLst>
                  <a:ext uri="{FF2B5EF4-FFF2-40B4-BE49-F238E27FC236}">
                    <a16:creationId xmlns:a16="http://schemas.microsoft.com/office/drawing/2014/main" id="{7FEC56FC-749D-47B8-818E-ADEBC73B1A05}"/>
                  </a:ext>
                </a:extLst>
              </p:cNvPr>
              <p:cNvSpPr txBox="1">
                <a:spLocks noRot="1" noChangeAspect="1" noMove="1" noResize="1" noEditPoints="1" noAdjustHandles="1" noChangeArrowheads="1" noChangeShapeType="1" noTextEdit="1"/>
              </p:cNvSpPr>
              <p:nvPr/>
            </p:nvSpPr>
            <p:spPr>
              <a:xfrm>
                <a:off x="3731601" y="1485234"/>
                <a:ext cx="383198" cy="307777"/>
              </a:xfrm>
              <a:prstGeom prst="rect">
                <a:avLst/>
              </a:prstGeom>
              <a:blipFill>
                <a:blip r:embed="rId4"/>
                <a:stretch>
                  <a:fillRect l="-11111" b="-26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9EBCBBA-4A62-45C0-9A89-563998C52849}"/>
                  </a:ext>
                </a:extLst>
              </p:cNvPr>
              <p:cNvSpPr txBox="1"/>
              <p:nvPr/>
            </p:nvSpPr>
            <p:spPr>
              <a:xfrm>
                <a:off x="4499460" y="1480747"/>
                <a:ext cx="38319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ea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𝜑</m:t>
                          </m:r>
                        </m:e>
                        <m:sub>
                          <m:r>
                            <a:rPr lang="en-GB" sz="2000" b="0" i="1" smtClean="0">
                              <a:latin typeface="Cambria Math" panose="02040503050406030204" pitchFamily="18" charset="0"/>
                              <a:ea typeface="Cambria Math" panose="02040503050406030204" pitchFamily="18" charset="0"/>
                            </a:rPr>
                            <m:t>2</m:t>
                          </m:r>
                        </m:sub>
                      </m:sSub>
                    </m:oMath>
                  </m:oMathPara>
                </a14:m>
                <a:endParaRPr lang="en-GB" sz="2000" dirty="0"/>
              </a:p>
            </p:txBody>
          </p:sp>
        </mc:Choice>
        <mc:Fallback xmlns="">
          <p:sp>
            <p:nvSpPr>
              <p:cNvPr id="27" name="TextBox 26">
                <a:extLst>
                  <a:ext uri="{FF2B5EF4-FFF2-40B4-BE49-F238E27FC236}">
                    <a16:creationId xmlns:a16="http://schemas.microsoft.com/office/drawing/2014/main" id="{69EBCBBA-4A62-45C0-9A89-563998C52849}"/>
                  </a:ext>
                </a:extLst>
              </p:cNvPr>
              <p:cNvSpPr txBox="1">
                <a:spLocks noRot="1" noChangeAspect="1" noMove="1" noResize="1" noEditPoints="1" noAdjustHandles="1" noChangeArrowheads="1" noChangeShapeType="1" noTextEdit="1"/>
              </p:cNvSpPr>
              <p:nvPr/>
            </p:nvSpPr>
            <p:spPr>
              <a:xfrm>
                <a:off x="4499460" y="1480747"/>
                <a:ext cx="383198" cy="307777"/>
              </a:xfrm>
              <a:prstGeom prst="rect">
                <a:avLst/>
              </a:prstGeom>
              <a:blipFill>
                <a:blip r:embed="rId5"/>
                <a:stretch>
                  <a:fillRect l="-11111" r="-3175" b="-26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2860A49-B178-438D-B4E0-D90949EE3B94}"/>
                  </a:ext>
                </a:extLst>
              </p:cNvPr>
              <p:cNvSpPr txBox="1"/>
              <p:nvPr/>
            </p:nvSpPr>
            <p:spPr>
              <a:xfrm>
                <a:off x="5301251" y="1472912"/>
                <a:ext cx="38319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ea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𝜑</m:t>
                          </m:r>
                        </m:e>
                        <m:sub>
                          <m:r>
                            <a:rPr lang="en-GB" sz="2000" b="0" i="1" smtClean="0">
                              <a:latin typeface="Cambria Math" panose="02040503050406030204" pitchFamily="18" charset="0"/>
                              <a:ea typeface="Cambria Math" panose="02040503050406030204" pitchFamily="18" charset="0"/>
                            </a:rPr>
                            <m:t>3</m:t>
                          </m:r>
                        </m:sub>
                      </m:sSub>
                    </m:oMath>
                  </m:oMathPara>
                </a14:m>
                <a:endParaRPr lang="en-GB" sz="2000" dirty="0"/>
              </a:p>
            </p:txBody>
          </p:sp>
        </mc:Choice>
        <mc:Fallback xmlns="">
          <p:sp>
            <p:nvSpPr>
              <p:cNvPr id="28" name="TextBox 27">
                <a:extLst>
                  <a:ext uri="{FF2B5EF4-FFF2-40B4-BE49-F238E27FC236}">
                    <a16:creationId xmlns:a16="http://schemas.microsoft.com/office/drawing/2014/main" id="{D2860A49-B178-438D-B4E0-D90949EE3B94}"/>
                  </a:ext>
                </a:extLst>
              </p:cNvPr>
              <p:cNvSpPr txBox="1">
                <a:spLocks noRot="1" noChangeAspect="1" noMove="1" noResize="1" noEditPoints="1" noAdjustHandles="1" noChangeArrowheads="1" noChangeShapeType="1" noTextEdit="1"/>
              </p:cNvSpPr>
              <p:nvPr/>
            </p:nvSpPr>
            <p:spPr>
              <a:xfrm>
                <a:off x="5301251" y="1472912"/>
                <a:ext cx="383198" cy="307777"/>
              </a:xfrm>
              <a:prstGeom prst="rect">
                <a:avLst/>
              </a:prstGeom>
              <a:blipFill>
                <a:blip r:embed="rId6"/>
                <a:stretch>
                  <a:fillRect l="-11290" r="-3226" b="-26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530C4A2-8043-41D2-8D93-7DB47F44B67C}"/>
                  </a:ext>
                </a:extLst>
              </p:cNvPr>
              <p:cNvSpPr txBox="1"/>
              <p:nvPr/>
            </p:nvSpPr>
            <p:spPr>
              <a:xfrm>
                <a:off x="6183330" y="1472797"/>
                <a:ext cx="38319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ea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𝜑</m:t>
                          </m:r>
                        </m:e>
                        <m:sub>
                          <m:r>
                            <a:rPr lang="en-GB" sz="2000" b="0" i="1" smtClean="0">
                              <a:latin typeface="Cambria Math" panose="02040503050406030204" pitchFamily="18" charset="0"/>
                              <a:ea typeface="Cambria Math" panose="02040503050406030204" pitchFamily="18" charset="0"/>
                            </a:rPr>
                            <m:t>1</m:t>
                          </m:r>
                        </m:sub>
                      </m:sSub>
                    </m:oMath>
                  </m:oMathPara>
                </a14:m>
                <a:endParaRPr lang="en-GB" sz="2000" dirty="0"/>
              </a:p>
            </p:txBody>
          </p:sp>
        </mc:Choice>
        <mc:Fallback xmlns="">
          <p:sp>
            <p:nvSpPr>
              <p:cNvPr id="29" name="TextBox 28">
                <a:extLst>
                  <a:ext uri="{FF2B5EF4-FFF2-40B4-BE49-F238E27FC236}">
                    <a16:creationId xmlns:a16="http://schemas.microsoft.com/office/drawing/2014/main" id="{8530C4A2-8043-41D2-8D93-7DB47F44B67C}"/>
                  </a:ext>
                </a:extLst>
              </p:cNvPr>
              <p:cNvSpPr txBox="1">
                <a:spLocks noRot="1" noChangeAspect="1" noMove="1" noResize="1" noEditPoints="1" noAdjustHandles="1" noChangeArrowheads="1" noChangeShapeType="1" noTextEdit="1"/>
              </p:cNvSpPr>
              <p:nvPr/>
            </p:nvSpPr>
            <p:spPr>
              <a:xfrm>
                <a:off x="6183330" y="1472797"/>
                <a:ext cx="383198" cy="307777"/>
              </a:xfrm>
              <a:prstGeom prst="rect">
                <a:avLst/>
              </a:prstGeom>
              <a:blipFill>
                <a:blip r:embed="rId7"/>
                <a:stretch>
                  <a:fillRect l="-11111" b="-26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2708AF3-9930-445D-814F-E92017991443}"/>
                  </a:ext>
                </a:extLst>
              </p:cNvPr>
              <p:cNvSpPr txBox="1"/>
              <p:nvPr/>
            </p:nvSpPr>
            <p:spPr>
              <a:xfrm>
                <a:off x="6910361" y="1472040"/>
                <a:ext cx="38319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ea typeface="Cambria Math" panose="02040503050406030204" pitchFamily="18" charset="0"/>
                        </a:rPr>
                        <m:t>…</m:t>
                      </m:r>
                    </m:oMath>
                  </m:oMathPara>
                </a14:m>
                <a:endParaRPr lang="en-GB" sz="2000" dirty="0"/>
              </a:p>
            </p:txBody>
          </p:sp>
        </mc:Choice>
        <mc:Fallback xmlns="">
          <p:sp>
            <p:nvSpPr>
              <p:cNvPr id="32" name="TextBox 31">
                <a:extLst>
                  <a:ext uri="{FF2B5EF4-FFF2-40B4-BE49-F238E27FC236}">
                    <a16:creationId xmlns:a16="http://schemas.microsoft.com/office/drawing/2014/main" id="{E2708AF3-9930-445D-814F-E92017991443}"/>
                  </a:ext>
                </a:extLst>
              </p:cNvPr>
              <p:cNvSpPr txBox="1">
                <a:spLocks noRot="1" noChangeAspect="1" noMove="1" noResize="1" noEditPoints="1" noAdjustHandles="1" noChangeArrowheads="1" noChangeShapeType="1" noTextEdit="1"/>
              </p:cNvSpPr>
              <p:nvPr/>
            </p:nvSpPr>
            <p:spPr>
              <a:xfrm>
                <a:off x="6910361" y="1472040"/>
                <a:ext cx="383198" cy="307777"/>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014C724-E317-4FE7-A4DA-D4E28B8BC46F}"/>
                  </a:ext>
                </a:extLst>
              </p:cNvPr>
              <p:cNvSpPr txBox="1"/>
              <p:nvPr/>
            </p:nvSpPr>
            <p:spPr>
              <a:xfrm>
                <a:off x="4114799" y="3573983"/>
                <a:ext cx="6014082" cy="701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𝜑</m:t>
                              </m:r>
                            </m:e>
                            <m:sub>
                              <m:r>
                                <a:rPr lang="en-GB" sz="2400" i="1">
                                  <a:latin typeface="Cambria Math" panose="02040503050406030204" pitchFamily="18" charset="0"/>
                                  <a:ea typeface="Cambria Math" panose="02040503050406030204" pitchFamily="18" charset="0"/>
                                </a:rPr>
                                <m:t>𝑖</m:t>
                              </m:r>
                            </m:sub>
                          </m:sSub>
                        </m:e>
                      </m:d>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𝜑</m:t>
                              </m:r>
                            </m:e>
                            <m:sub>
                              <m:r>
                                <a:rPr lang="en-GB" sz="2400" i="1">
                                  <a:latin typeface="Cambria Math" panose="02040503050406030204" pitchFamily="18" charset="0"/>
                                  <a:ea typeface="Cambria Math" panose="02040503050406030204" pitchFamily="18" charset="0"/>
                                </a:rPr>
                                <m:t>𝑖</m:t>
                              </m:r>
                            </m:sub>
                          </m:sSub>
                          <m:r>
                            <a:rPr lang="en-GB" sz="240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𝑤𝑖𝑛𝑑𝑜𝑤</m:t>
                          </m:r>
                          <m:r>
                            <a:rPr lang="en-GB" sz="2400" b="0" i="1" smtClean="0">
                              <a:latin typeface="Cambria Math" panose="02040503050406030204" pitchFamily="18" charset="0"/>
                              <a:ea typeface="Cambria Math" panose="02040503050406030204" pitchFamily="18" charset="0"/>
                            </a:rPr>
                            <m:t>}</m:t>
                          </m:r>
                        </m:num>
                        <m:den>
                          <m:r>
                            <a:rPr lang="en-GB" sz="2400" b="0" i="1" smtClean="0">
                              <a:latin typeface="Cambria Math" panose="02040503050406030204" pitchFamily="18" charset="0"/>
                              <a:ea typeface="Cambria Math" panose="02040503050406030204" pitchFamily="18" charset="0"/>
                            </a:rPr>
                            <m:t>𝑁</m:t>
                          </m:r>
                        </m:den>
                      </m:f>
                      <m:r>
                        <a:rPr lang="en-GB" sz="2400" b="0" i="1" smtClean="0">
                          <a:latin typeface="Cambria Math" panose="02040503050406030204" pitchFamily="18" charset="0"/>
                          <a:ea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𝑁</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𝑙𝑒𝑛</m:t>
                      </m:r>
                      <m:d>
                        <m:dPr>
                          <m:ctrlPr>
                            <a:rPr lang="en-GB" sz="2400" b="0" i="1" smtClean="0">
                              <a:latin typeface="Cambria Math" panose="02040503050406030204" pitchFamily="18" charset="0"/>
                              <a:ea typeface="Cambria Math" panose="02040503050406030204" pitchFamily="18" charset="0"/>
                            </a:rPr>
                          </m:ctrlPr>
                        </m:dPr>
                        <m:e>
                          <m:r>
                            <a:rPr lang="en-GB" sz="2400" b="0" i="1" smtClean="0">
                              <a:latin typeface="Cambria Math" panose="02040503050406030204" pitchFamily="18" charset="0"/>
                              <a:ea typeface="Cambria Math" panose="02040503050406030204" pitchFamily="18" charset="0"/>
                            </a:rPr>
                            <m:t>𝑤𝑖𝑛𝑑𝑜𝑤</m:t>
                          </m:r>
                        </m:e>
                      </m:d>
                    </m:oMath>
                  </m:oMathPara>
                </a14:m>
                <a:endParaRPr lang="en-GB" sz="2400" dirty="0"/>
              </a:p>
            </p:txBody>
          </p:sp>
        </mc:Choice>
        <mc:Fallback xmlns="">
          <p:sp>
            <p:nvSpPr>
              <p:cNvPr id="14" name="TextBox 13">
                <a:extLst>
                  <a:ext uri="{FF2B5EF4-FFF2-40B4-BE49-F238E27FC236}">
                    <a16:creationId xmlns:a16="http://schemas.microsoft.com/office/drawing/2014/main" id="{D014C724-E317-4FE7-A4DA-D4E28B8BC46F}"/>
                  </a:ext>
                </a:extLst>
              </p:cNvPr>
              <p:cNvSpPr txBox="1">
                <a:spLocks noRot="1" noChangeAspect="1" noMove="1" noResize="1" noEditPoints="1" noAdjustHandles="1" noChangeArrowheads="1" noChangeShapeType="1" noTextEdit="1"/>
              </p:cNvSpPr>
              <p:nvPr/>
            </p:nvSpPr>
            <p:spPr>
              <a:xfrm>
                <a:off x="4114799" y="3573983"/>
                <a:ext cx="6014082" cy="701667"/>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DB87066-BB91-49CE-B5D2-371B09F07D20}"/>
              </a:ext>
            </a:extLst>
          </p:cNvPr>
          <p:cNvSpPr txBox="1"/>
          <p:nvPr/>
        </p:nvSpPr>
        <p:spPr>
          <a:xfrm>
            <a:off x="2730386" y="5803007"/>
            <a:ext cx="8662737" cy="461665"/>
          </a:xfrm>
          <a:prstGeom prst="rect">
            <a:avLst/>
          </a:prstGeom>
          <a:noFill/>
        </p:spPr>
        <p:txBody>
          <a:bodyPr wrap="square" rtlCol="0">
            <a:spAutoFit/>
          </a:bodyPr>
          <a:lstStyle/>
          <a:p>
            <a:r>
              <a:rPr lang="en-GB" sz="2400" b="1" dirty="0"/>
              <a:t>Normalisation:			                 so normalise to: </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BD2D328-8747-4FBB-986C-0F6CBB3CAC75}"/>
                  </a:ext>
                </a:extLst>
              </p:cNvPr>
              <p:cNvSpPr/>
              <p:nvPr/>
            </p:nvSpPr>
            <p:spPr>
              <a:xfrm>
                <a:off x="4555694" y="5794327"/>
                <a:ext cx="27378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 0≤</m:t>
                          </m:r>
                          <m:r>
                            <a:rPr lang="en-GB" sz="2400" i="1">
                              <a:latin typeface="Cambria Math" panose="02040503050406030204" pitchFamily="18" charset="0"/>
                            </a:rPr>
                            <m:t>𝐻</m:t>
                          </m:r>
                        </m:e>
                        <m:sub>
                          <m:r>
                            <a:rPr lang="en-GB" sz="2400" i="1">
                              <a:latin typeface="Cambria Math" panose="02040503050406030204" pitchFamily="18" charset="0"/>
                            </a:rPr>
                            <m:t>2</m:t>
                          </m:r>
                        </m:sub>
                      </m:sSub>
                      <m:r>
                        <a:rPr lang="en-GB" sz="2400" b="0" i="1" smtClean="0">
                          <a:latin typeface="Cambria Math" panose="02040503050406030204" pitchFamily="18" charset="0"/>
                        </a:rPr>
                        <m:t>≤</m:t>
                      </m:r>
                      <m:func>
                        <m:funcPr>
                          <m:ctrlPr>
                            <a:rPr lang="en-GB" sz="2400" b="0" i="1" smtClean="0">
                              <a:latin typeface="Cambria Math" panose="02040503050406030204" pitchFamily="18" charset="0"/>
                            </a:rPr>
                          </m:ctrlPr>
                        </m:funcPr>
                        <m:fName>
                          <m:sSub>
                            <m:sSubPr>
                              <m:ctrlPr>
                                <a:rPr lang="en-GB" sz="2400" b="0" i="1" smtClean="0">
                                  <a:latin typeface="Cambria Math" panose="02040503050406030204" pitchFamily="18" charset="0"/>
                                </a:rPr>
                              </m:ctrlPr>
                            </m:sSubPr>
                            <m:e>
                              <m:r>
                                <m:rPr>
                                  <m:sty m:val="p"/>
                                </m:rPr>
                                <a:rPr lang="en-GB" sz="2400" b="0" i="0" smtClean="0">
                                  <a:latin typeface="Cambria Math" panose="02040503050406030204" pitchFamily="18" charset="0"/>
                                </a:rPr>
                                <m:t>log</m:t>
                              </m:r>
                            </m:e>
                            <m:sub>
                              <m:r>
                                <a:rPr lang="en-GB" sz="2400" b="0" i="1" smtClean="0">
                                  <a:latin typeface="Cambria Math" panose="02040503050406030204" pitchFamily="18" charset="0"/>
                                </a:rPr>
                                <m:t>2</m:t>
                              </m:r>
                            </m:sub>
                          </m:sSub>
                        </m:fName>
                        <m:e>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e>
                      </m:func>
                    </m:oMath>
                  </m:oMathPara>
                </a14:m>
                <a:endParaRPr lang="en-GB" dirty="0"/>
              </a:p>
            </p:txBody>
          </p:sp>
        </mc:Choice>
        <mc:Fallback xmlns="">
          <p:sp>
            <p:nvSpPr>
              <p:cNvPr id="21" name="Rectangle 20">
                <a:extLst>
                  <a:ext uri="{FF2B5EF4-FFF2-40B4-BE49-F238E27FC236}">
                    <a16:creationId xmlns:a16="http://schemas.microsoft.com/office/drawing/2014/main" id="{DBD2D328-8747-4FBB-986C-0F6CBB3CAC75}"/>
                  </a:ext>
                </a:extLst>
              </p:cNvPr>
              <p:cNvSpPr>
                <a:spLocks noRot="1" noChangeAspect="1" noMove="1" noResize="1" noEditPoints="1" noAdjustHandles="1" noChangeArrowheads="1" noChangeShapeType="1" noTextEdit="1"/>
              </p:cNvSpPr>
              <p:nvPr/>
            </p:nvSpPr>
            <p:spPr>
              <a:xfrm>
                <a:off x="4555694" y="5794327"/>
                <a:ext cx="2737865" cy="461665"/>
              </a:xfrm>
              <a:prstGeom prst="rect">
                <a:avLst/>
              </a:prstGeom>
              <a:blipFill>
                <a:blip r:embed="rId10"/>
                <a:stretch>
                  <a:fillRect b="-18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213F75B-658B-47B7-889D-E7A3E3B4A440}"/>
                  </a:ext>
                </a:extLst>
              </p:cNvPr>
              <p:cNvSpPr/>
              <p:nvPr/>
            </p:nvSpPr>
            <p:spPr>
              <a:xfrm>
                <a:off x="9293845" y="5600876"/>
                <a:ext cx="2163541"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2400" i="1" smtClean="0">
                              <a:latin typeface="Cambria Math" panose="02040503050406030204" pitchFamily="18" charset="0"/>
                            </a:rPr>
                          </m:ctrlPr>
                        </m:acc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𝐻</m:t>
                              </m:r>
                            </m:e>
                            <m:sub>
                              <m:r>
                                <a:rPr lang="en-GB" sz="2400" b="0" i="1" smtClean="0">
                                  <a:latin typeface="Cambria Math" panose="02040503050406030204" pitchFamily="18" charset="0"/>
                                </a:rPr>
                                <m:t>2</m:t>
                              </m:r>
                            </m:sub>
                          </m:sSub>
                        </m:e>
                      </m:acc>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𝐻</m:t>
                              </m:r>
                            </m:e>
                            <m:sub>
                              <m:r>
                                <a:rPr lang="en-GB" sz="2400" b="0" i="1" smtClean="0">
                                  <a:latin typeface="Cambria Math" panose="02040503050406030204" pitchFamily="18" charset="0"/>
                                </a:rPr>
                                <m:t>2</m:t>
                              </m:r>
                            </m:sub>
                          </m:sSub>
                        </m:num>
                        <m:den>
                          <m:func>
                            <m:funcPr>
                              <m:ctrlPr>
                                <a:rPr lang="en-GB" sz="2400" b="0" i="1" smtClean="0">
                                  <a:latin typeface="Cambria Math" panose="02040503050406030204" pitchFamily="18" charset="0"/>
                                </a:rPr>
                              </m:ctrlPr>
                            </m:funcPr>
                            <m:fName>
                              <m:sSub>
                                <m:sSubPr>
                                  <m:ctrlPr>
                                    <a:rPr lang="en-GB" sz="2400" b="0" i="1" smtClean="0">
                                      <a:latin typeface="Cambria Math" panose="02040503050406030204" pitchFamily="18" charset="0"/>
                                    </a:rPr>
                                  </m:ctrlPr>
                                </m:sSubPr>
                                <m:e>
                                  <m:r>
                                    <m:rPr>
                                      <m:sty m:val="p"/>
                                    </m:rPr>
                                    <a:rPr lang="en-GB" sz="2400" b="0" i="0" smtClean="0">
                                      <a:latin typeface="Cambria Math" panose="02040503050406030204" pitchFamily="18" charset="0"/>
                                    </a:rPr>
                                    <m:t>log</m:t>
                                  </m:r>
                                </m:e>
                                <m:sub>
                                  <m:r>
                                    <a:rPr lang="en-GB" sz="2400" b="0" i="1" smtClean="0">
                                      <a:latin typeface="Cambria Math" panose="02040503050406030204" pitchFamily="18" charset="0"/>
                                    </a:rPr>
                                    <m:t>2</m:t>
                                  </m:r>
                                </m:sub>
                              </m:sSub>
                            </m:fName>
                            <m:e>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𝑚</m:t>
                                  </m:r>
                                  <m:r>
                                    <a:rPr lang="en-GB" sz="2400" b="0" i="1" smtClean="0">
                                      <a:latin typeface="Cambria Math" panose="02040503050406030204" pitchFamily="18" charset="0"/>
                                    </a:rPr>
                                    <m:t>!</m:t>
                                  </m:r>
                                </m:e>
                              </m:d>
                            </m:e>
                          </m:func>
                        </m:den>
                      </m:f>
                    </m:oMath>
                  </m:oMathPara>
                </a14:m>
                <a:endParaRPr lang="en-GB" dirty="0"/>
              </a:p>
            </p:txBody>
          </p:sp>
        </mc:Choice>
        <mc:Fallback xmlns="">
          <p:sp>
            <p:nvSpPr>
              <p:cNvPr id="33" name="Rectangle 32">
                <a:extLst>
                  <a:ext uri="{FF2B5EF4-FFF2-40B4-BE49-F238E27FC236}">
                    <a16:creationId xmlns:a16="http://schemas.microsoft.com/office/drawing/2014/main" id="{5213F75B-658B-47B7-889D-E7A3E3B4A440}"/>
                  </a:ext>
                </a:extLst>
              </p:cNvPr>
              <p:cNvSpPr>
                <a:spLocks noRot="1" noChangeAspect="1" noMove="1" noResize="1" noEditPoints="1" noAdjustHandles="1" noChangeArrowheads="1" noChangeShapeType="1" noTextEdit="1"/>
              </p:cNvSpPr>
              <p:nvPr/>
            </p:nvSpPr>
            <p:spPr>
              <a:xfrm>
                <a:off x="9293845" y="5600876"/>
                <a:ext cx="2163541" cy="848566"/>
              </a:xfrm>
              <a:prstGeom prst="rect">
                <a:avLst/>
              </a:prstGeom>
              <a:blipFill>
                <a:blip r:embed="rId11"/>
                <a:stretch>
                  <a:fillRect/>
                </a:stretch>
              </a:blipFill>
            </p:spPr>
            <p:txBody>
              <a:bodyPr/>
              <a:lstStyle/>
              <a:p>
                <a:r>
                  <a:rPr lang="en-GB">
                    <a:noFill/>
                  </a:rPr>
                  <a:t> </a:t>
                </a:r>
              </a:p>
            </p:txBody>
          </p:sp>
        </mc:Fallback>
      </mc:AlternateContent>
      <p:sp>
        <p:nvSpPr>
          <p:cNvPr id="22" name="TextBox 21">
            <a:extLst>
              <a:ext uri="{FF2B5EF4-FFF2-40B4-BE49-F238E27FC236}">
                <a16:creationId xmlns:a16="http://schemas.microsoft.com/office/drawing/2014/main" id="{5EEE795C-307A-414C-AED0-A8B68DD01E3F}"/>
              </a:ext>
            </a:extLst>
          </p:cNvPr>
          <p:cNvSpPr txBox="1"/>
          <p:nvPr/>
        </p:nvSpPr>
        <p:spPr>
          <a:xfrm>
            <a:off x="4949835" y="4359730"/>
            <a:ext cx="4344010" cy="400110"/>
          </a:xfrm>
          <a:prstGeom prst="rect">
            <a:avLst/>
          </a:prstGeom>
          <a:noFill/>
        </p:spPr>
        <p:txBody>
          <a:bodyPr wrap="none" rtlCol="0">
            <a:spAutoFit/>
          </a:bodyPr>
          <a:lstStyle/>
          <a:p>
            <a:r>
              <a:rPr lang="en-GB" sz="2000" dirty="0">
                <a:solidFill>
                  <a:srgbClr val="C00000"/>
                </a:solidFill>
              </a:rPr>
              <a:t>(Repeat for each window in time-series)</a:t>
            </a:r>
          </a:p>
        </p:txBody>
      </p:sp>
    </p:spTree>
    <p:extLst>
      <p:ext uri="{BB962C8B-B14F-4D97-AF65-F5344CB8AC3E}">
        <p14:creationId xmlns:p14="http://schemas.microsoft.com/office/powerpoint/2010/main" val="166205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childTnLst>
                                </p:cTn>
                              </p:par>
                              <p:par>
                                <p:cTn id="13" presetID="9" presetClass="emph" presetSubtype="0" grpId="0" nodeType="withEffect">
                                  <p:stCondLst>
                                    <p:cond delay="0"/>
                                  </p:stCondLst>
                                  <p:childTnLst>
                                    <p:set>
                                      <p:cBhvr>
                                        <p:cTn id="14" dur="indefinite"/>
                                        <p:tgtEl>
                                          <p:spTgt spid="12"/>
                                        </p:tgtEl>
                                        <p:attrNameLst>
                                          <p:attrName>style.opacity</p:attrName>
                                        </p:attrNameLst>
                                      </p:cBhvr>
                                      <p:to>
                                        <p:strVal val="0.25"/>
                                      </p:to>
                                    </p:set>
                                    <p:animEffect filter="image" prLst="opacity: 0.25">
                                      <p:cBhvr rctx="IE">
                                        <p:cTn id="15" dur="indefinite"/>
                                        <p:tgtEl>
                                          <p:spTgt spid="12"/>
                                        </p:tgtEl>
                                      </p:cBhvr>
                                    </p:animEffect>
                                  </p:childTnLst>
                                </p:cTn>
                              </p:par>
                              <p:par>
                                <p:cTn id="16" presetID="9" presetClass="emph" presetSubtype="0" grpId="0" nodeType="withEffect">
                                  <p:stCondLst>
                                    <p:cond delay="0"/>
                                  </p:stCondLst>
                                  <p:childTnLst>
                                    <p:set>
                                      <p:cBhvr>
                                        <p:cTn id="17" dur="indefinite"/>
                                        <p:tgtEl>
                                          <p:spTgt spid="27"/>
                                        </p:tgtEl>
                                        <p:attrNameLst>
                                          <p:attrName>style.opacity</p:attrName>
                                        </p:attrNameLst>
                                      </p:cBhvr>
                                      <p:to>
                                        <p:strVal val="0.25"/>
                                      </p:to>
                                    </p:set>
                                    <p:animEffect filter="image" prLst="opacity: 0.25">
                                      <p:cBhvr rctx="IE">
                                        <p:cTn id="18" dur="indefinite"/>
                                        <p:tgtEl>
                                          <p:spTgt spid="27"/>
                                        </p:tgtEl>
                                      </p:cBhvr>
                                    </p:animEffect>
                                  </p:childTnLst>
                                </p:cTn>
                              </p:par>
                              <p:par>
                                <p:cTn id="19" presetID="9" presetClass="emph" presetSubtype="0" grpId="0" nodeType="withEffect">
                                  <p:stCondLst>
                                    <p:cond delay="0"/>
                                  </p:stCondLst>
                                  <p:childTnLst>
                                    <p:set>
                                      <p:cBhvr>
                                        <p:cTn id="20" dur="indefinite"/>
                                        <p:tgtEl>
                                          <p:spTgt spid="28"/>
                                        </p:tgtEl>
                                        <p:attrNameLst>
                                          <p:attrName>style.opacity</p:attrName>
                                        </p:attrNameLst>
                                      </p:cBhvr>
                                      <p:to>
                                        <p:strVal val="0.25"/>
                                      </p:to>
                                    </p:set>
                                    <p:animEffect filter="image" prLst="opacity: 0.25">
                                      <p:cBhvr rctx="IE">
                                        <p:cTn id="21" dur="indefinite"/>
                                        <p:tgtEl>
                                          <p:spTgt spid="28"/>
                                        </p:tgtEl>
                                      </p:cBhvr>
                                    </p:animEffect>
                                  </p:childTnLst>
                                </p:cTn>
                              </p:par>
                              <p:par>
                                <p:cTn id="22" presetID="9" presetClass="emph" presetSubtype="0" grpId="0" nodeType="withEffect">
                                  <p:stCondLst>
                                    <p:cond delay="0"/>
                                  </p:stCondLst>
                                  <p:childTnLst>
                                    <p:set>
                                      <p:cBhvr>
                                        <p:cTn id="23" dur="indefinite"/>
                                        <p:tgtEl>
                                          <p:spTgt spid="29"/>
                                        </p:tgtEl>
                                        <p:attrNameLst>
                                          <p:attrName>style.opacity</p:attrName>
                                        </p:attrNameLst>
                                      </p:cBhvr>
                                      <p:to>
                                        <p:strVal val="0.25"/>
                                      </p:to>
                                    </p:set>
                                    <p:animEffect filter="image" prLst="opacity: 0.25">
                                      <p:cBhvr rctx="IE">
                                        <p:cTn id="24" dur="indefinite"/>
                                        <p:tgtEl>
                                          <p:spTgt spid="29"/>
                                        </p:tgtEl>
                                      </p:cBhvr>
                                    </p:animEffect>
                                  </p:childTnLst>
                                </p:cTn>
                              </p:par>
                              <p:par>
                                <p:cTn id="25" presetID="9" presetClass="emph" presetSubtype="0" grpId="0" nodeType="withEffect">
                                  <p:stCondLst>
                                    <p:cond delay="0"/>
                                  </p:stCondLst>
                                  <p:childTnLst>
                                    <p:set>
                                      <p:cBhvr>
                                        <p:cTn id="26" dur="indefinite"/>
                                        <p:tgtEl>
                                          <p:spTgt spid="32"/>
                                        </p:tgtEl>
                                        <p:attrNameLst>
                                          <p:attrName>style.opacity</p:attrName>
                                        </p:attrNameLst>
                                      </p:cBhvr>
                                      <p:to>
                                        <p:strVal val="0.25"/>
                                      </p:to>
                                    </p:set>
                                    <p:animEffect filter="image" prLst="opacity: 0.25">
                                      <p:cBhvr rctx="IE">
                                        <p:cTn id="27" dur="indefinite"/>
                                        <p:tgtEl>
                                          <p:spTgt spid="32"/>
                                        </p:tgtEl>
                                      </p:cBhvr>
                                    </p:animEffect>
                                  </p:childTnLst>
                                </p:cTn>
                              </p:par>
                              <p:par>
                                <p:cTn id="28" presetID="9" presetClass="emph" presetSubtype="0" grpId="0" nodeType="withEffect">
                                  <p:stCondLst>
                                    <p:cond delay="0"/>
                                  </p:stCondLst>
                                  <p:childTnLst>
                                    <p:set>
                                      <p:cBhvr>
                                        <p:cTn id="29" dur="indefinite"/>
                                        <p:tgtEl>
                                          <p:spTgt spid="19"/>
                                        </p:tgtEl>
                                        <p:attrNameLst>
                                          <p:attrName>style.opacity</p:attrName>
                                        </p:attrNameLst>
                                      </p:cBhvr>
                                      <p:to>
                                        <p:strVal val="0.25"/>
                                      </p:to>
                                    </p:set>
                                    <p:animEffect filter="image" prLst="opacity: 0.25">
                                      <p:cBhvr rctx="IE">
                                        <p:cTn id="30" dur="indefinite"/>
                                        <p:tgtEl>
                                          <p:spTgt spid="19"/>
                                        </p:tgtEl>
                                      </p:cBhvr>
                                    </p:animEffect>
                                  </p:childTnLst>
                                </p:cTn>
                              </p:par>
                              <p:par>
                                <p:cTn id="31" presetID="9" presetClass="emph" presetSubtype="0" nodeType="withEffect">
                                  <p:stCondLst>
                                    <p:cond delay="0"/>
                                  </p:stCondLst>
                                  <p:childTnLst>
                                    <p:set>
                                      <p:cBhvr>
                                        <p:cTn id="32" dur="indefinite"/>
                                        <p:tgtEl>
                                          <p:spTgt spid="6"/>
                                        </p:tgtEl>
                                        <p:attrNameLst>
                                          <p:attrName>style.opacity</p:attrName>
                                        </p:attrNameLst>
                                      </p:cBhvr>
                                      <p:to>
                                        <p:strVal val="0.25"/>
                                      </p:to>
                                    </p:set>
                                    <p:animEffect filter="image" prLst="opacity: 0.25">
                                      <p:cBhvr rctx="IE">
                                        <p:cTn id="33" dur="indefinite"/>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par>
                                <p:cTn id="38" presetID="9" presetClass="emph" presetSubtype="0" nodeType="withEffect">
                                  <p:stCondLst>
                                    <p:cond delay="0"/>
                                  </p:stCondLst>
                                  <p:childTnLst>
                                    <p:set>
                                      <p:cBhvr>
                                        <p:cTn id="39" dur="indefinite"/>
                                        <p:tgtEl>
                                          <p:spTgt spid="22">
                                            <p:txEl>
                                              <p:pRg st="0" end="0"/>
                                            </p:txEl>
                                          </p:spTgt>
                                        </p:tgtEl>
                                        <p:attrNameLst>
                                          <p:attrName>style.opacity</p:attrName>
                                        </p:attrNameLst>
                                      </p:cBhvr>
                                      <p:to>
                                        <p:strVal val="0.25"/>
                                      </p:to>
                                    </p:set>
                                    <p:animEffect filter="image" prLst="opacity: 0.25">
                                      <p:cBhvr rctx="IE">
                                        <p:cTn id="40" dur="indefinite"/>
                                        <p:tgtEl>
                                          <p:spTgt spid="22">
                                            <p:txEl>
                                              <p:pRg st="0" end="0"/>
                                            </p:txEl>
                                          </p:spTgt>
                                        </p:tgtEl>
                                      </p:cBhvr>
                                    </p:animEffect>
                                  </p:childTnLst>
                                </p:cTn>
                              </p:par>
                              <p:par>
                                <p:cTn id="41" presetID="9" presetClass="emph" presetSubtype="0" grpId="1" nodeType="withEffect">
                                  <p:stCondLst>
                                    <p:cond delay="0"/>
                                  </p:stCondLst>
                                  <p:childTnLst>
                                    <p:set>
                                      <p:cBhvr>
                                        <p:cTn id="42" dur="indefinite"/>
                                        <p:tgtEl>
                                          <p:spTgt spid="7"/>
                                        </p:tgtEl>
                                        <p:attrNameLst>
                                          <p:attrName>style.opacity</p:attrName>
                                        </p:attrNameLst>
                                      </p:cBhvr>
                                      <p:to>
                                        <p:strVal val="0.25"/>
                                      </p:to>
                                    </p:set>
                                    <p:animEffect filter="image" prLst="opacity: 0.25">
                                      <p:cBhvr rctx="IE">
                                        <p:cTn id="43" dur="indefinite"/>
                                        <p:tgtEl>
                                          <p:spTgt spid="7"/>
                                        </p:tgtEl>
                                      </p:cBhvr>
                                    </p:animEffect>
                                  </p:childTnLst>
                                </p:cTn>
                              </p:par>
                              <p:par>
                                <p:cTn id="44" presetID="9" presetClass="emph" presetSubtype="0" grpId="1" nodeType="withEffect">
                                  <p:stCondLst>
                                    <p:cond delay="0"/>
                                  </p:stCondLst>
                                  <p:childTnLst>
                                    <p:set>
                                      <p:cBhvr>
                                        <p:cTn id="45" dur="indefinite"/>
                                        <p:tgtEl>
                                          <p:spTgt spid="9"/>
                                        </p:tgtEl>
                                        <p:attrNameLst>
                                          <p:attrName>style.opacity</p:attrName>
                                        </p:attrNameLst>
                                      </p:cBhvr>
                                      <p:to>
                                        <p:strVal val="0.25"/>
                                      </p:to>
                                    </p:set>
                                    <p:animEffect filter="image" prLst="opacity: 0.25">
                                      <p:cBhvr rctx="IE">
                                        <p:cTn id="46" dur="indefinite"/>
                                        <p:tgtEl>
                                          <p:spTgt spid="9"/>
                                        </p:tgtEl>
                                      </p:cBhvr>
                                    </p:animEffect>
                                  </p:childTnLst>
                                </p:cTn>
                              </p:par>
                              <p:par>
                                <p:cTn id="47" presetID="9" presetClass="emph" presetSubtype="0" grpId="1" nodeType="withEffect">
                                  <p:stCondLst>
                                    <p:cond delay="0"/>
                                  </p:stCondLst>
                                  <p:childTnLst>
                                    <p:set>
                                      <p:cBhvr>
                                        <p:cTn id="48" dur="indefinite"/>
                                        <p:tgtEl>
                                          <p:spTgt spid="14"/>
                                        </p:tgtEl>
                                        <p:attrNameLst>
                                          <p:attrName>style.opacity</p:attrName>
                                        </p:attrNameLst>
                                      </p:cBhvr>
                                      <p:to>
                                        <p:strVal val="0.25"/>
                                      </p:to>
                                    </p:set>
                                    <p:animEffect filter="image" prLst="opacity: 0.25">
                                      <p:cBhvr rctx="IE">
                                        <p:cTn id="49" dur="indefinite"/>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childTnLst>
                                </p:cTn>
                              </p:par>
                              <p:par>
                                <p:cTn id="58" presetID="9" presetClass="emph" presetSubtype="0" grpId="1" nodeType="withEffect">
                                  <p:stCondLst>
                                    <p:cond delay="0"/>
                                  </p:stCondLst>
                                  <p:childTnLst>
                                    <p:set>
                                      <p:cBhvr>
                                        <p:cTn id="59" dur="indefinite"/>
                                        <p:tgtEl>
                                          <p:spTgt spid="10"/>
                                        </p:tgtEl>
                                        <p:attrNameLst>
                                          <p:attrName>style.opacity</p:attrName>
                                        </p:attrNameLst>
                                      </p:cBhvr>
                                      <p:to>
                                        <p:strVal val="0.25"/>
                                      </p:to>
                                    </p:set>
                                    <p:animEffect filter="image" prLst="opacity: 0.25">
                                      <p:cBhvr rctx="IE">
                                        <p:cTn id="60"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P spid="7" grpId="1"/>
      <p:bldP spid="9" grpId="0"/>
      <p:bldP spid="9" grpId="1"/>
      <p:bldP spid="10" grpId="0"/>
      <p:bldP spid="10" grpId="1"/>
      <p:bldP spid="12" grpId="0"/>
      <p:bldP spid="27" grpId="0"/>
      <p:bldP spid="28" grpId="0"/>
      <p:bldP spid="29" grpId="0"/>
      <p:bldP spid="32" grpId="0"/>
      <p:bldP spid="14" grpId="0"/>
      <p:bldP spid="14" grpId="1"/>
      <p:bldP spid="17" grpId="0"/>
      <p:bldP spid="21"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CD9ED-68FB-4169-B6AE-B77B3F4CE300}"/>
              </a:ext>
            </a:extLst>
          </p:cNvPr>
          <p:cNvSpPr>
            <a:spLocks noGrp="1"/>
          </p:cNvSpPr>
          <p:nvPr>
            <p:ph type="title"/>
          </p:nvPr>
        </p:nvSpPr>
        <p:spPr>
          <a:xfrm>
            <a:off x="838200" y="2766218"/>
            <a:ext cx="10515600" cy="1325563"/>
          </a:xfrm>
        </p:spPr>
        <p:txBody>
          <a:bodyPr>
            <a:normAutofit/>
          </a:bodyPr>
          <a:lstStyle/>
          <a:p>
            <a:pPr algn="ctr"/>
            <a:r>
              <a:rPr lang="en-GB" sz="6000" b="1" dirty="0"/>
              <a:t>Methods</a:t>
            </a:r>
          </a:p>
        </p:txBody>
      </p:sp>
    </p:spTree>
    <p:extLst>
      <p:ext uri="{BB962C8B-B14F-4D97-AF65-F5344CB8AC3E}">
        <p14:creationId xmlns:p14="http://schemas.microsoft.com/office/powerpoint/2010/main" val="386893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04D3-0F69-41B4-AFD4-C2583519BC6D}"/>
              </a:ext>
            </a:extLst>
          </p:cNvPr>
          <p:cNvSpPr>
            <a:spLocks noGrp="1"/>
          </p:cNvSpPr>
          <p:nvPr>
            <p:ph type="title"/>
          </p:nvPr>
        </p:nvSpPr>
        <p:spPr/>
        <p:txBody>
          <a:bodyPr>
            <a:normAutofit/>
          </a:bodyPr>
          <a:lstStyle/>
          <a:p>
            <a:r>
              <a:rPr lang="en-GB" dirty="0"/>
              <a:t>Time-series extraction</a:t>
            </a:r>
          </a:p>
        </p:txBody>
      </p:sp>
      <p:sp>
        <p:nvSpPr>
          <p:cNvPr id="3" name="Content Placeholder 2">
            <a:extLst>
              <a:ext uri="{FF2B5EF4-FFF2-40B4-BE49-F238E27FC236}">
                <a16:creationId xmlns:a16="http://schemas.microsoft.com/office/drawing/2014/main" id="{83716F94-A86F-4454-93EB-CEAFE9A425C5}"/>
              </a:ext>
            </a:extLst>
          </p:cNvPr>
          <p:cNvSpPr>
            <a:spLocks noGrp="1"/>
          </p:cNvSpPr>
          <p:nvPr>
            <p:ph idx="1"/>
          </p:nvPr>
        </p:nvSpPr>
        <p:spPr>
          <a:xfrm>
            <a:off x="838200" y="1690688"/>
            <a:ext cx="10515600" cy="4351338"/>
          </a:xfrm>
        </p:spPr>
        <p:txBody>
          <a:bodyPr>
            <a:normAutofit/>
          </a:bodyPr>
          <a:lstStyle/>
          <a:p>
            <a:pPr marL="0" indent="0">
              <a:buNone/>
            </a:pPr>
            <a:r>
              <a:rPr lang="en-GB" sz="2400" b="1" dirty="0"/>
              <a:t>Binary spike trains produced using Poisson distribution:</a:t>
            </a:r>
          </a:p>
          <a:p>
            <a:pPr>
              <a:buFontTx/>
              <a:buChar char="-"/>
            </a:pPr>
            <a:r>
              <a:rPr lang="en-GB" sz="2400" b="1" dirty="0"/>
              <a:t>Each MU has a firing rate, λ (between 25 and 30 Hz), that produces the time-stamps for that MUs spike train of values 1 (fired) and 0 (not fired)</a:t>
            </a:r>
          </a:p>
          <a:p>
            <a:pPr marL="0" indent="0">
              <a:buNone/>
            </a:pPr>
            <a:r>
              <a:rPr lang="en-GB" sz="2400" b="1" dirty="0"/>
              <a:t>Templates for the MUAPs convolved with binary spike trains: </a:t>
            </a:r>
            <a:r>
              <a:rPr lang="en-GB" sz="2400" dirty="0">
                <a:solidFill>
                  <a:srgbClr val="C00000"/>
                </a:solidFill>
              </a:rPr>
              <a:t>(a</a:t>
            </a:r>
            <a:r>
              <a:rPr lang="en-GB" sz="2400" b="1" dirty="0">
                <a:solidFill>
                  <a:srgbClr val="C00000"/>
                </a:solidFill>
              </a:rPr>
              <a:t> single</a:t>
            </a:r>
            <a:r>
              <a:rPr lang="en-GB" sz="2400" dirty="0">
                <a:solidFill>
                  <a:srgbClr val="C00000"/>
                </a:solidFill>
              </a:rPr>
              <a:t> </a:t>
            </a:r>
            <a:r>
              <a:rPr lang="en-GB" sz="2400" b="1" dirty="0">
                <a:solidFill>
                  <a:srgbClr val="C00000"/>
                </a:solidFill>
              </a:rPr>
              <a:t>MU</a:t>
            </a:r>
            <a:r>
              <a:rPr lang="en-GB" sz="2400" dirty="0">
                <a:solidFill>
                  <a:srgbClr val="C00000"/>
                </a:solidFill>
              </a:rPr>
              <a:t> firing:)</a:t>
            </a:r>
          </a:p>
          <a:p>
            <a:pPr marL="0" indent="0">
              <a:buNone/>
            </a:pPr>
            <a:endParaRPr lang="en-GB" sz="2400" b="1" dirty="0"/>
          </a:p>
          <a:p>
            <a:pPr marL="0" indent="0">
              <a:buNone/>
            </a:pPr>
            <a:endParaRPr lang="en-GB" sz="2400" b="1" dirty="0"/>
          </a:p>
          <a:p>
            <a:pPr marL="0" indent="0">
              <a:buNone/>
            </a:pPr>
            <a:endParaRPr lang="en-GB" sz="2400" b="1" dirty="0"/>
          </a:p>
          <a:p>
            <a:pPr marL="0" indent="0">
              <a:buNone/>
            </a:pPr>
            <a:endParaRPr lang="en-GB" sz="2400" b="1" dirty="0"/>
          </a:p>
          <a:p>
            <a:pPr marL="0" indent="0">
              <a:buNone/>
            </a:pPr>
            <a:endParaRPr lang="en-GB" sz="2400" b="1" dirty="0"/>
          </a:p>
          <a:p>
            <a:pPr marL="0" indent="0">
              <a:buNone/>
            </a:pPr>
            <a:endParaRPr lang="en-GB" sz="2400" dirty="0"/>
          </a:p>
        </p:txBody>
      </p:sp>
      <p:pic>
        <p:nvPicPr>
          <p:cNvPr id="5" name="Picture 4" descr="A close up of a logo&#10;&#10;Description automatically generated">
            <a:extLst>
              <a:ext uri="{FF2B5EF4-FFF2-40B4-BE49-F238E27FC236}">
                <a16:creationId xmlns:a16="http://schemas.microsoft.com/office/drawing/2014/main" id="{20F6B7EA-C716-40C2-AF08-00C1322E2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419" y="3592534"/>
            <a:ext cx="3555479" cy="230826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C7CA284-8E5F-4A87-A1FD-C3D7D8D9B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83" y="3585149"/>
            <a:ext cx="3481020" cy="230827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94005D1-23B7-4304-8851-603416B112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9220" y="3592532"/>
            <a:ext cx="3555482" cy="230827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638437-B20F-41FB-AB30-2B94F99A84AA}"/>
                  </a:ext>
                </a:extLst>
              </p:cNvPr>
              <p:cNvSpPr txBox="1"/>
              <p:nvPr/>
            </p:nvSpPr>
            <p:spPr>
              <a:xfrm>
                <a:off x="7872469" y="4469668"/>
                <a:ext cx="59556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m:t>
                      </m:r>
                    </m:oMath>
                  </m:oMathPara>
                </a14:m>
                <a:endParaRPr lang="en-GB" sz="2400" dirty="0"/>
              </a:p>
            </p:txBody>
          </p:sp>
        </mc:Choice>
        <mc:Fallback xmlns="">
          <p:sp>
            <p:nvSpPr>
              <p:cNvPr id="10" name="TextBox 9">
                <a:extLst>
                  <a:ext uri="{FF2B5EF4-FFF2-40B4-BE49-F238E27FC236}">
                    <a16:creationId xmlns:a16="http://schemas.microsoft.com/office/drawing/2014/main" id="{0F638437-B20F-41FB-AB30-2B94F99A84AA}"/>
                  </a:ext>
                </a:extLst>
              </p:cNvPr>
              <p:cNvSpPr txBox="1">
                <a:spLocks noRot="1" noChangeAspect="1" noMove="1" noResize="1" noEditPoints="1" noAdjustHandles="1" noChangeArrowheads="1" noChangeShapeType="1" noTextEdit="1"/>
              </p:cNvSpPr>
              <p:nvPr/>
            </p:nvSpPr>
            <p:spPr>
              <a:xfrm>
                <a:off x="7872469" y="4469668"/>
                <a:ext cx="595564"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6001C1E-18A7-411B-AB87-EDE8971A461C}"/>
                  </a:ext>
                </a:extLst>
              </p:cNvPr>
              <p:cNvSpPr txBox="1"/>
              <p:nvPr/>
            </p:nvSpPr>
            <p:spPr>
              <a:xfrm>
                <a:off x="3870449" y="4469668"/>
                <a:ext cx="45920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ea typeface="Cambria Math" panose="02040503050406030204" pitchFamily="18" charset="0"/>
                        </a:rPr>
                        <m:t>∗</m:t>
                      </m:r>
                    </m:oMath>
                  </m:oMathPara>
                </a14:m>
                <a:endParaRPr lang="en-GB" sz="2400" dirty="0"/>
              </a:p>
            </p:txBody>
          </p:sp>
        </mc:Choice>
        <mc:Fallback xmlns="">
          <p:sp>
            <p:nvSpPr>
              <p:cNvPr id="11" name="TextBox 10">
                <a:extLst>
                  <a:ext uri="{FF2B5EF4-FFF2-40B4-BE49-F238E27FC236}">
                    <a16:creationId xmlns:a16="http://schemas.microsoft.com/office/drawing/2014/main" id="{C6001C1E-18A7-411B-AB87-EDE8971A461C}"/>
                  </a:ext>
                </a:extLst>
              </p:cNvPr>
              <p:cNvSpPr txBox="1">
                <a:spLocks noRot="1" noChangeAspect="1" noMove="1" noResize="1" noEditPoints="1" noAdjustHandles="1" noChangeArrowheads="1" noChangeShapeType="1" noTextEdit="1"/>
              </p:cNvSpPr>
              <p:nvPr/>
            </p:nvSpPr>
            <p:spPr>
              <a:xfrm>
                <a:off x="3870449" y="4469668"/>
                <a:ext cx="459206" cy="369332"/>
              </a:xfrm>
              <a:prstGeom prst="rect">
                <a:avLst/>
              </a:prstGeom>
              <a:blipFill>
                <a:blip r:embed="rId6"/>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4D5871DF-A227-44D3-9240-944136160004}"/>
              </a:ext>
            </a:extLst>
          </p:cNvPr>
          <p:cNvSpPr txBox="1"/>
          <p:nvPr/>
        </p:nvSpPr>
        <p:spPr>
          <a:xfrm>
            <a:off x="1795058" y="6042026"/>
            <a:ext cx="8372100" cy="646331"/>
          </a:xfrm>
          <a:prstGeom prst="rect">
            <a:avLst/>
          </a:prstGeom>
          <a:noFill/>
        </p:spPr>
        <p:txBody>
          <a:bodyPr wrap="none" rtlCol="0">
            <a:spAutoFit/>
          </a:bodyPr>
          <a:lstStyle/>
          <a:p>
            <a:r>
              <a:rPr lang="en-GB" u="sng" dirty="0">
                <a:solidFill>
                  <a:srgbClr val="C00000"/>
                </a:solidFill>
              </a:rPr>
              <a:t>Note:</a:t>
            </a:r>
            <a:r>
              <a:rPr lang="en-GB" dirty="0">
                <a:solidFill>
                  <a:srgbClr val="C00000"/>
                </a:solidFill>
              </a:rPr>
              <a:t> dissimilarity between plots here is just due to taking the plots on different runs – </a:t>
            </a:r>
          </a:p>
          <a:p>
            <a:r>
              <a:rPr lang="en-GB" dirty="0">
                <a:solidFill>
                  <a:srgbClr val="C00000"/>
                </a:solidFill>
              </a:rPr>
              <a:t>both firing rate and template choice are random (see shuffling next slide)</a:t>
            </a:r>
          </a:p>
        </p:txBody>
      </p:sp>
    </p:spTree>
    <p:extLst>
      <p:ext uri="{BB962C8B-B14F-4D97-AF65-F5344CB8AC3E}">
        <p14:creationId xmlns:p14="http://schemas.microsoft.com/office/powerpoint/2010/main" val="125995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9" presetClass="emph" presetSubtype="0" nodeType="withEffect">
                                  <p:stCondLst>
                                    <p:cond delay="0"/>
                                  </p:stCondLst>
                                  <p:childTnLst>
                                    <p:set>
                                      <p:cBhvr>
                                        <p:cTn id="12" dur="indefinite"/>
                                        <p:tgtEl>
                                          <p:spTgt spid="3">
                                            <p:txEl>
                                              <p:pRg st="0" end="0"/>
                                            </p:txEl>
                                          </p:spTgt>
                                        </p:tgtEl>
                                        <p:attrNameLst>
                                          <p:attrName>style.opacity</p:attrName>
                                        </p:attrNameLst>
                                      </p:cBhvr>
                                      <p:to>
                                        <p:strVal val="0.25"/>
                                      </p:to>
                                    </p:set>
                                    <p:animEffect filter="image" prLst="opacity: 0.25">
                                      <p:cBhvr rctx="IE">
                                        <p:cTn id="13" dur="indefinite"/>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9" presetClass="emph" presetSubtype="0" nodeType="withEffect">
                                  <p:stCondLst>
                                    <p:cond delay="0"/>
                                  </p:stCondLst>
                                  <p:childTnLst>
                                    <p:set>
                                      <p:cBhvr>
                                        <p:cTn id="19" dur="indefinite"/>
                                        <p:tgtEl>
                                          <p:spTgt spid="3">
                                            <p:txEl>
                                              <p:pRg st="1" end="1"/>
                                            </p:txEl>
                                          </p:spTgt>
                                        </p:tgtEl>
                                        <p:attrNameLst>
                                          <p:attrName>style.opacity</p:attrName>
                                        </p:attrNameLst>
                                      </p:cBhvr>
                                      <p:to>
                                        <p:strVal val="0.25"/>
                                      </p:to>
                                    </p:set>
                                    <p:animEffect filter="image" prLst="opacity: 0.25">
                                      <p:cBhvr rctx="IE">
                                        <p:cTn id="20" dur="indefinite"/>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9" presetClass="emph" presetSubtype="0" nodeType="withEffect">
                                  <p:stCondLst>
                                    <p:cond delay="0"/>
                                  </p:stCondLst>
                                  <p:childTnLst>
                                    <p:set>
                                      <p:cBhvr>
                                        <p:cTn id="36" dur="indefinite"/>
                                        <p:tgtEl>
                                          <p:spTgt spid="3">
                                            <p:txEl>
                                              <p:pRg st="2" end="2"/>
                                            </p:txEl>
                                          </p:spTgt>
                                        </p:tgtEl>
                                        <p:attrNameLst>
                                          <p:attrName>style.opacity</p:attrName>
                                        </p:attrNameLst>
                                      </p:cBhvr>
                                      <p:to>
                                        <p:strVal val="0.25"/>
                                      </p:to>
                                    </p:set>
                                    <p:animEffect filter="image" prLst="opacity: 0.25">
                                      <p:cBhvr rctx="IE">
                                        <p:cTn id="37"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F485-7BC6-4ED4-88C1-C65502979B2E}"/>
              </a:ext>
            </a:extLst>
          </p:cNvPr>
          <p:cNvSpPr>
            <a:spLocks noGrp="1"/>
          </p:cNvSpPr>
          <p:nvPr>
            <p:ph type="title"/>
          </p:nvPr>
        </p:nvSpPr>
        <p:spPr>
          <a:xfrm>
            <a:off x="350420" y="225977"/>
            <a:ext cx="10515600" cy="1325563"/>
          </a:xfrm>
        </p:spPr>
        <p:txBody>
          <a:bodyPr/>
          <a:lstStyle/>
          <a:p>
            <a:r>
              <a:rPr lang="en-GB" b="1" dirty="0"/>
              <a:t>Quick comment:</a:t>
            </a:r>
            <a:r>
              <a:rPr lang="en-GB" dirty="0"/>
              <a:t> Shuffling templates</a:t>
            </a:r>
          </a:p>
        </p:txBody>
      </p:sp>
      <p:sp>
        <p:nvSpPr>
          <p:cNvPr id="3" name="TextBox 2">
            <a:extLst>
              <a:ext uri="{FF2B5EF4-FFF2-40B4-BE49-F238E27FC236}">
                <a16:creationId xmlns:a16="http://schemas.microsoft.com/office/drawing/2014/main" id="{716814E0-9F4D-44E5-BECE-DFC8FA5B1545}"/>
              </a:ext>
            </a:extLst>
          </p:cNvPr>
          <p:cNvSpPr txBox="1"/>
          <p:nvPr/>
        </p:nvSpPr>
        <p:spPr>
          <a:xfrm>
            <a:off x="350420" y="2012674"/>
            <a:ext cx="11491159" cy="2677656"/>
          </a:xfrm>
          <a:prstGeom prst="rect">
            <a:avLst/>
          </a:prstGeom>
          <a:noFill/>
        </p:spPr>
        <p:txBody>
          <a:bodyPr wrap="none" rtlCol="0">
            <a:spAutoFit/>
          </a:bodyPr>
          <a:lstStyle/>
          <a:p>
            <a:r>
              <a:rPr lang="en-GB" sz="2400" dirty="0"/>
              <a:t>In reality, MUAP shape varies significantly, but in the model the templates do not </a:t>
            </a:r>
          </a:p>
          <a:p>
            <a:r>
              <a:rPr lang="en-GB" sz="2400" dirty="0"/>
              <a:t>change between runs. Therefore the templates are shuffled between runs to counter this.</a:t>
            </a:r>
          </a:p>
          <a:p>
            <a:endParaRPr lang="en-GB" sz="2400" dirty="0"/>
          </a:p>
          <a:p>
            <a:endParaRPr lang="en-GB" sz="2400" dirty="0"/>
          </a:p>
          <a:p>
            <a:r>
              <a:rPr lang="en-GB" sz="2400" b="1" dirty="0"/>
              <a:t>Note:</a:t>
            </a:r>
            <a:r>
              <a:rPr lang="en-GB" sz="2400" dirty="0"/>
              <a:t> in order to randomly choose templates of similar amplitudes, the templates are first </a:t>
            </a:r>
          </a:p>
          <a:p>
            <a:r>
              <a:rPr lang="en-GB" sz="2400" dirty="0"/>
              <a:t>sorted by amplitude, and the MUs then chosen from a restricted sample of the 50 </a:t>
            </a:r>
          </a:p>
          <a:p>
            <a:r>
              <a:rPr lang="en-GB" sz="2400" dirty="0"/>
              <a:t>largest amplitude templates.</a:t>
            </a:r>
          </a:p>
        </p:txBody>
      </p:sp>
    </p:spTree>
    <p:extLst>
      <p:ext uri="{BB962C8B-B14F-4D97-AF65-F5344CB8AC3E}">
        <p14:creationId xmlns:p14="http://schemas.microsoft.com/office/powerpoint/2010/main" val="376476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9" presetClass="emph" presetSubtype="0" nodeType="withEffect">
                                  <p:stCondLst>
                                    <p:cond delay="0"/>
                                  </p:stCondLst>
                                  <p:childTnLst>
                                    <p:set>
                                      <p:cBhvr>
                                        <p:cTn id="18" dur="indefinite"/>
                                        <p:tgtEl>
                                          <p:spTgt spid="3">
                                            <p:txEl>
                                              <p:pRg st="0" end="0"/>
                                            </p:txEl>
                                          </p:spTgt>
                                        </p:tgtEl>
                                        <p:attrNameLst>
                                          <p:attrName>style.opacity</p:attrName>
                                        </p:attrNameLst>
                                      </p:cBhvr>
                                      <p:to>
                                        <p:strVal val="0.25"/>
                                      </p:to>
                                    </p:set>
                                    <p:animEffect filter="image" prLst="opacity: 0.25">
                                      <p:cBhvr rctx="IE">
                                        <p:cTn id="19" dur="indefinite"/>
                                        <p:tgtEl>
                                          <p:spTgt spid="3">
                                            <p:txEl>
                                              <p:pRg st="0" end="0"/>
                                            </p:txEl>
                                          </p:spTgt>
                                        </p:tgtEl>
                                      </p:cBhvr>
                                    </p:animEffect>
                                  </p:childTnLst>
                                </p:cTn>
                              </p:par>
                              <p:par>
                                <p:cTn id="20" presetID="9" presetClass="emph" presetSubtype="0" nodeType="withEffect">
                                  <p:stCondLst>
                                    <p:cond delay="0"/>
                                  </p:stCondLst>
                                  <p:childTnLst>
                                    <p:set>
                                      <p:cBhvr>
                                        <p:cTn id="21" dur="indefinite"/>
                                        <p:tgtEl>
                                          <p:spTgt spid="3">
                                            <p:txEl>
                                              <p:pRg st="1" end="1"/>
                                            </p:txEl>
                                          </p:spTgt>
                                        </p:tgtEl>
                                        <p:attrNameLst>
                                          <p:attrName>style.opacity</p:attrName>
                                        </p:attrNameLst>
                                      </p:cBhvr>
                                      <p:to>
                                        <p:strVal val="0.25"/>
                                      </p:to>
                                    </p:set>
                                    <p:animEffect filter="image" prLst="opacity: 0.25">
                                      <p:cBhvr rctx="IE">
                                        <p:cTn id="22"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C3117-1A9E-4799-8A20-0BB9AA5839B6}"/>
              </a:ext>
            </a:extLst>
          </p:cNvPr>
          <p:cNvSpPr>
            <a:spLocks noGrp="1"/>
          </p:cNvSpPr>
          <p:nvPr>
            <p:ph type="title"/>
          </p:nvPr>
        </p:nvSpPr>
        <p:spPr/>
        <p:txBody>
          <a:bodyPr/>
          <a:lstStyle/>
          <a:p>
            <a:r>
              <a:rPr lang="en-GB" dirty="0"/>
              <a:t>PE simulation methods</a:t>
            </a:r>
          </a:p>
        </p:txBody>
      </p:sp>
      <p:sp>
        <p:nvSpPr>
          <p:cNvPr id="3" name="Content Placeholder 2">
            <a:extLst>
              <a:ext uri="{FF2B5EF4-FFF2-40B4-BE49-F238E27FC236}">
                <a16:creationId xmlns:a16="http://schemas.microsoft.com/office/drawing/2014/main" id="{CFBEF1C5-9F00-41A1-838A-46F900DCB25B}"/>
              </a:ext>
            </a:extLst>
          </p:cNvPr>
          <p:cNvSpPr>
            <a:spLocks noGrp="1"/>
          </p:cNvSpPr>
          <p:nvPr>
            <p:ph idx="1"/>
          </p:nvPr>
        </p:nvSpPr>
        <p:spPr>
          <a:xfrm>
            <a:off x="838200" y="1583253"/>
            <a:ext cx="11026966" cy="4909621"/>
          </a:xfrm>
        </p:spPr>
        <p:txBody>
          <a:bodyPr>
            <a:normAutofit/>
          </a:bodyPr>
          <a:lstStyle/>
          <a:p>
            <a:r>
              <a:rPr lang="en-GB" b="1" dirty="0"/>
              <a:t>Sliding window analysis: more accurate for changing signals</a:t>
            </a:r>
          </a:p>
          <a:p>
            <a:pPr lvl="1"/>
            <a:r>
              <a:rPr lang="en-GB" dirty="0"/>
              <a:t>Mean and standard deviation of PE for all windows obtained for each measurement, and compared to the equivalent pure noise signals</a:t>
            </a:r>
          </a:p>
          <a:p>
            <a:pPr lvl="1"/>
            <a:r>
              <a:rPr lang="en-GB" dirty="0"/>
              <a:t>10 repeats then taken of each measurement and the PE averaged to pick up anomalous results</a:t>
            </a:r>
          </a:p>
          <a:p>
            <a:r>
              <a:rPr lang="en-GB" b="1" dirty="0"/>
              <a:t>Fixed window analysis: computationally faster, only for constant signals</a:t>
            </a:r>
          </a:p>
          <a:p>
            <a:pPr lvl="1"/>
            <a:r>
              <a:rPr lang="en-GB" dirty="0"/>
              <a:t>A single window chosen from centre of signal and its PE calculated</a:t>
            </a:r>
          </a:p>
          <a:p>
            <a:pPr lvl="1"/>
            <a:r>
              <a:rPr lang="en-GB" dirty="0"/>
              <a:t>Measurement repeated 10 times and the mean and standard deviation found</a:t>
            </a:r>
          </a:p>
          <a:p>
            <a:r>
              <a:rPr lang="en-GB" dirty="0"/>
              <a:t>Parameters tested: SNR, MU number, sampling frequency, window size</a:t>
            </a:r>
          </a:p>
          <a:p>
            <a:r>
              <a:rPr lang="en-GB" dirty="0"/>
              <a:t>‘On/Off’ simulation, where the number of MUs were varied in a single signal</a:t>
            </a:r>
          </a:p>
        </p:txBody>
      </p:sp>
    </p:spTree>
    <p:extLst>
      <p:ext uri="{BB962C8B-B14F-4D97-AF65-F5344CB8AC3E}">
        <p14:creationId xmlns:p14="http://schemas.microsoft.com/office/powerpoint/2010/main" val="193106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9" presetClass="emph" presetSubtype="0" nodeType="withEffect">
                                  <p:stCondLst>
                                    <p:cond delay="0"/>
                                  </p:stCondLst>
                                  <p:childTnLst>
                                    <p:set>
                                      <p:cBhvr>
                                        <p:cTn id="20" dur="indefinite"/>
                                        <p:tgtEl>
                                          <p:spTgt spid="3">
                                            <p:txEl>
                                              <p:pRg st="0" end="0"/>
                                            </p:txEl>
                                          </p:spTgt>
                                        </p:tgtEl>
                                        <p:attrNameLst>
                                          <p:attrName>style.opacity</p:attrName>
                                        </p:attrNameLst>
                                      </p:cBhvr>
                                      <p:to>
                                        <p:strVal val="0.25"/>
                                      </p:to>
                                    </p:set>
                                    <p:animEffect filter="image" prLst="opacity: 0.25">
                                      <p:cBhvr rctx="IE">
                                        <p:cTn id="21" dur="indefinite"/>
                                        <p:tgtEl>
                                          <p:spTgt spid="3">
                                            <p:txEl>
                                              <p:pRg st="0" end="0"/>
                                            </p:txEl>
                                          </p:spTgt>
                                        </p:tgtEl>
                                      </p:cBhvr>
                                    </p:animEffect>
                                  </p:childTnLst>
                                </p:cTn>
                              </p:par>
                              <p:par>
                                <p:cTn id="22" presetID="9" presetClass="emph" presetSubtype="0" nodeType="withEffect">
                                  <p:stCondLst>
                                    <p:cond delay="0"/>
                                  </p:stCondLst>
                                  <p:childTnLst>
                                    <p:set>
                                      <p:cBhvr>
                                        <p:cTn id="23" dur="indefinite"/>
                                        <p:tgtEl>
                                          <p:spTgt spid="3">
                                            <p:txEl>
                                              <p:pRg st="1" end="1"/>
                                            </p:txEl>
                                          </p:spTgt>
                                        </p:tgtEl>
                                        <p:attrNameLst>
                                          <p:attrName>style.opacity</p:attrName>
                                        </p:attrNameLst>
                                      </p:cBhvr>
                                      <p:to>
                                        <p:strVal val="0.25"/>
                                      </p:to>
                                    </p:set>
                                    <p:animEffect filter="image" prLst="opacity: 0.25">
                                      <p:cBhvr rctx="IE">
                                        <p:cTn id="24" dur="indefinite"/>
                                        <p:tgtEl>
                                          <p:spTgt spid="3">
                                            <p:txEl>
                                              <p:pRg st="1" end="1"/>
                                            </p:txEl>
                                          </p:spTgt>
                                        </p:tgtEl>
                                      </p:cBhvr>
                                    </p:animEffect>
                                  </p:childTnLst>
                                </p:cTn>
                              </p:par>
                              <p:par>
                                <p:cTn id="25" presetID="9" presetClass="emph" presetSubtype="0" nodeType="withEffect">
                                  <p:stCondLst>
                                    <p:cond delay="0"/>
                                  </p:stCondLst>
                                  <p:childTnLst>
                                    <p:set>
                                      <p:cBhvr>
                                        <p:cTn id="26" dur="indefinite"/>
                                        <p:tgtEl>
                                          <p:spTgt spid="3">
                                            <p:txEl>
                                              <p:pRg st="2" end="2"/>
                                            </p:txEl>
                                          </p:spTgt>
                                        </p:tgtEl>
                                        <p:attrNameLst>
                                          <p:attrName>style.opacity</p:attrName>
                                        </p:attrNameLst>
                                      </p:cBhvr>
                                      <p:to>
                                        <p:strVal val="0.25"/>
                                      </p:to>
                                    </p:set>
                                    <p:animEffect filter="image" prLst="opacity: 0.25">
                                      <p:cBhvr rctx="IE">
                                        <p:cTn id="27" dur="indefinite"/>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par>
                                <p:cTn id="40" presetID="9" presetClass="emph" presetSubtype="0" nodeType="withEffect">
                                  <p:stCondLst>
                                    <p:cond delay="0"/>
                                  </p:stCondLst>
                                  <p:childTnLst>
                                    <p:set>
                                      <p:cBhvr>
                                        <p:cTn id="41" dur="indefinite"/>
                                        <p:tgtEl>
                                          <p:spTgt spid="3">
                                            <p:txEl>
                                              <p:pRg st="4" end="4"/>
                                            </p:txEl>
                                          </p:spTgt>
                                        </p:tgtEl>
                                        <p:attrNameLst>
                                          <p:attrName>style.opacity</p:attrName>
                                        </p:attrNameLst>
                                      </p:cBhvr>
                                      <p:to>
                                        <p:strVal val="0.25"/>
                                      </p:to>
                                    </p:set>
                                    <p:animEffect filter="image" prLst="opacity: 0.25">
                                      <p:cBhvr rctx="IE">
                                        <p:cTn id="42" dur="indefinite"/>
                                        <p:tgtEl>
                                          <p:spTgt spid="3">
                                            <p:txEl>
                                              <p:pRg st="4" end="4"/>
                                            </p:txEl>
                                          </p:spTgt>
                                        </p:tgtEl>
                                      </p:cBhvr>
                                    </p:animEffect>
                                  </p:childTnLst>
                                </p:cTn>
                              </p:par>
                              <p:par>
                                <p:cTn id="43" presetID="9" presetClass="emph" presetSubtype="0" nodeType="withEffect">
                                  <p:stCondLst>
                                    <p:cond delay="0"/>
                                  </p:stCondLst>
                                  <p:childTnLst>
                                    <p:set>
                                      <p:cBhvr>
                                        <p:cTn id="44" dur="indefinite"/>
                                        <p:tgtEl>
                                          <p:spTgt spid="3">
                                            <p:txEl>
                                              <p:pRg st="5" end="5"/>
                                            </p:txEl>
                                          </p:spTgt>
                                        </p:tgtEl>
                                        <p:attrNameLst>
                                          <p:attrName>style.opacity</p:attrName>
                                        </p:attrNameLst>
                                      </p:cBhvr>
                                      <p:to>
                                        <p:strVal val="0.25"/>
                                      </p:to>
                                    </p:set>
                                    <p:animEffect filter="image" prLst="opacity: 0.25">
                                      <p:cBhvr rctx="IE">
                                        <p:cTn id="45" dur="indefinite"/>
                                        <p:tgtEl>
                                          <p:spTgt spid="3">
                                            <p:txEl>
                                              <p:pRg st="5" end="5"/>
                                            </p:txEl>
                                          </p:spTgt>
                                        </p:tgtEl>
                                      </p:cBhvr>
                                    </p:animEffect>
                                  </p:childTnLst>
                                </p:cTn>
                              </p:par>
                              <p:par>
                                <p:cTn id="46" presetID="9" presetClass="emph" presetSubtype="0" nodeType="withEffect">
                                  <p:stCondLst>
                                    <p:cond delay="0"/>
                                  </p:stCondLst>
                                  <p:childTnLst>
                                    <p:set>
                                      <p:cBhvr>
                                        <p:cTn id="47" dur="indefinite"/>
                                        <p:tgtEl>
                                          <p:spTgt spid="3">
                                            <p:txEl>
                                              <p:pRg st="3" end="3"/>
                                            </p:txEl>
                                          </p:spTgt>
                                        </p:tgtEl>
                                        <p:attrNameLst>
                                          <p:attrName>style.opacity</p:attrName>
                                        </p:attrNameLst>
                                      </p:cBhvr>
                                      <p:to>
                                        <p:strVal val="0.25"/>
                                      </p:to>
                                    </p:set>
                                    <p:animEffect filter="image" prLst="opacity: 0.25">
                                      <p:cBhvr rctx="IE">
                                        <p:cTn id="48" dur="indefinite"/>
                                        <p:tgtEl>
                                          <p:spTgt spid="3">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par>
                                <p:cTn id="53" presetID="9" presetClass="emph" presetSubtype="0" nodeType="withEffect">
                                  <p:stCondLst>
                                    <p:cond delay="0"/>
                                  </p:stCondLst>
                                  <p:childTnLst>
                                    <p:set>
                                      <p:cBhvr>
                                        <p:cTn id="54" dur="indefinite"/>
                                        <p:tgtEl>
                                          <p:spTgt spid="3">
                                            <p:txEl>
                                              <p:pRg st="6" end="6"/>
                                            </p:txEl>
                                          </p:spTgt>
                                        </p:tgtEl>
                                        <p:attrNameLst>
                                          <p:attrName>style.opacity</p:attrName>
                                        </p:attrNameLst>
                                      </p:cBhvr>
                                      <p:to>
                                        <p:strVal val="0.25"/>
                                      </p:to>
                                    </p:set>
                                    <p:animEffect filter="image" prLst="opacity: 0.25">
                                      <p:cBhvr rctx="IE">
                                        <p:cTn id="55"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612F-5B8A-4526-AE40-60317A0F808D}"/>
              </a:ext>
            </a:extLst>
          </p:cNvPr>
          <p:cNvSpPr>
            <a:spLocks noGrp="1"/>
          </p:cNvSpPr>
          <p:nvPr>
            <p:ph type="title"/>
          </p:nvPr>
        </p:nvSpPr>
        <p:spPr>
          <a:xfrm>
            <a:off x="559665" y="231733"/>
            <a:ext cx="10515600" cy="1325563"/>
          </a:xfrm>
        </p:spPr>
        <p:txBody>
          <a:bodyPr/>
          <a:lstStyle/>
          <a:p>
            <a:r>
              <a:rPr lang="en-GB" dirty="0"/>
              <a:t>Signal Filtering </a:t>
            </a:r>
          </a:p>
        </p:txBody>
      </p:sp>
      <p:sp>
        <p:nvSpPr>
          <p:cNvPr id="13" name="TextBox 12">
            <a:extLst>
              <a:ext uri="{FF2B5EF4-FFF2-40B4-BE49-F238E27FC236}">
                <a16:creationId xmlns:a16="http://schemas.microsoft.com/office/drawing/2014/main" id="{97C287A5-6130-4ABF-8DB0-BC76808E2AE2}"/>
              </a:ext>
            </a:extLst>
          </p:cNvPr>
          <p:cNvSpPr txBox="1"/>
          <p:nvPr/>
        </p:nvSpPr>
        <p:spPr>
          <a:xfrm>
            <a:off x="2026192" y="6276956"/>
            <a:ext cx="3791273" cy="400110"/>
          </a:xfrm>
          <a:prstGeom prst="rect">
            <a:avLst/>
          </a:prstGeom>
          <a:noFill/>
        </p:spPr>
        <p:txBody>
          <a:bodyPr wrap="square" rtlCol="0">
            <a:spAutoFit/>
          </a:bodyPr>
          <a:lstStyle/>
          <a:p>
            <a:r>
              <a:rPr lang="en-GB" sz="2000" dirty="0">
                <a:solidFill>
                  <a:srgbClr val="C00000"/>
                </a:solidFill>
              </a:rPr>
              <a:t>Sliding window analysis</a:t>
            </a:r>
          </a:p>
        </p:txBody>
      </p:sp>
      <p:sp>
        <p:nvSpPr>
          <p:cNvPr id="15" name="TextBox 14">
            <a:extLst>
              <a:ext uri="{FF2B5EF4-FFF2-40B4-BE49-F238E27FC236}">
                <a16:creationId xmlns:a16="http://schemas.microsoft.com/office/drawing/2014/main" id="{3720FCD3-32C8-4ACF-9BD0-8AE23A130854}"/>
              </a:ext>
            </a:extLst>
          </p:cNvPr>
          <p:cNvSpPr txBox="1"/>
          <p:nvPr/>
        </p:nvSpPr>
        <p:spPr>
          <a:xfrm>
            <a:off x="7696200" y="6276956"/>
            <a:ext cx="4495800" cy="400110"/>
          </a:xfrm>
          <a:prstGeom prst="rect">
            <a:avLst/>
          </a:prstGeom>
          <a:noFill/>
        </p:spPr>
        <p:txBody>
          <a:bodyPr wrap="square" rtlCol="0">
            <a:spAutoFit/>
          </a:bodyPr>
          <a:lstStyle/>
          <a:p>
            <a:r>
              <a:rPr lang="en-GB" sz="2000" dirty="0">
                <a:solidFill>
                  <a:srgbClr val="C00000"/>
                </a:solidFill>
              </a:rPr>
              <a:t>Fixed window analysis</a:t>
            </a:r>
          </a:p>
        </p:txBody>
      </p:sp>
      <p:sp>
        <p:nvSpPr>
          <p:cNvPr id="8" name="TextBox 7">
            <a:extLst>
              <a:ext uri="{FF2B5EF4-FFF2-40B4-BE49-F238E27FC236}">
                <a16:creationId xmlns:a16="http://schemas.microsoft.com/office/drawing/2014/main" id="{714578D2-2741-46CC-8180-207977EA49BC}"/>
              </a:ext>
            </a:extLst>
          </p:cNvPr>
          <p:cNvSpPr txBox="1"/>
          <p:nvPr/>
        </p:nvSpPr>
        <p:spPr>
          <a:xfrm>
            <a:off x="559665" y="1300454"/>
            <a:ext cx="6887882" cy="1323439"/>
          </a:xfrm>
          <a:prstGeom prst="rect">
            <a:avLst/>
          </a:prstGeom>
          <a:noFill/>
        </p:spPr>
        <p:txBody>
          <a:bodyPr wrap="square" rtlCol="0">
            <a:spAutoFit/>
          </a:bodyPr>
          <a:lstStyle/>
          <a:p>
            <a:r>
              <a:rPr lang="en-GB" sz="2000" dirty="0"/>
              <a:t>SNR = 30 dB, fs = 2048 Hz, T = 5 sec, PE bin size = 3</a:t>
            </a:r>
          </a:p>
          <a:p>
            <a:r>
              <a:rPr lang="en-GB" sz="2000" dirty="0"/>
              <a:t>Gaussian filter: kernel width = 9, sigma = 3</a:t>
            </a:r>
          </a:p>
          <a:p>
            <a:r>
              <a:rPr lang="en-GB" sz="2000" dirty="0"/>
              <a:t>Exponential smoothing: kernel width = 9, order = 1, alpha = 0.4 </a:t>
            </a:r>
          </a:p>
          <a:p>
            <a:r>
              <a:rPr lang="en-GB" sz="2000" dirty="0"/>
              <a:t>Butterworth bandpass: frequency range 20-500 Hz, order = 4</a:t>
            </a:r>
          </a:p>
        </p:txBody>
      </p:sp>
      <p:pic>
        <p:nvPicPr>
          <p:cNvPr id="10" name="Picture 9">
            <a:extLst>
              <a:ext uri="{FF2B5EF4-FFF2-40B4-BE49-F238E27FC236}">
                <a16:creationId xmlns:a16="http://schemas.microsoft.com/office/drawing/2014/main" id="{D399ED36-0045-4D61-A6FD-A776FB80EF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0" y="2720146"/>
            <a:ext cx="5386027" cy="3556810"/>
          </a:xfrm>
          <a:prstGeom prst="rect">
            <a:avLst/>
          </a:prstGeom>
        </p:spPr>
      </p:pic>
      <p:pic>
        <p:nvPicPr>
          <p:cNvPr id="22" name="Picture 21">
            <a:extLst>
              <a:ext uri="{FF2B5EF4-FFF2-40B4-BE49-F238E27FC236}">
                <a16:creationId xmlns:a16="http://schemas.microsoft.com/office/drawing/2014/main" id="{78143D18-7004-4C41-97ED-F2AFAD941D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9665" y="2720146"/>
            <a:ext cx="5386027" cy="3556810"/>
          </a:xfrm>
          <a:prstGeom prst="rect">
            <a:avLst/>
          </a:prstGeom>
        </p:spPr>
      </p:pic>
    </p:spTree>
    <p:extLst>
      <p:ext uri="{BB962C8B-B14F-4D97-AF65-F5344CB8AC3E}">
        <p14:creationId xmlns:p14="http://schemas.microsoft.com/office/powerpoint/2010/main" val="49987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9" presetClass="emph" presetSubtype="0" nodeType="withEffect">
                                  <p:stCondLst>
                                    <p:cond delay="0"/>
                                  </p:stCondLst>
                                  <p:childTnLst>
                                    <p:set>
                                      <p:cBhvr>
                                        <p:cTn id="26" dur="indefinite"/>
                                        <p:tgtEl>
                                          <p:spTgt spid="22"/>
                                        </p:tgtEl>
                                        <p:attrNameLst>
                                          <p:attrName>style.opacity</p:attrName>
                                        </p:attrNameLst>
                                      </p:cBhvr>
                                      <p:to>
                                        <p:strVal val="0.25"/>
                                      </p:to>
                                    </p:set>
                                    <p:animEffect filter="image" prLst="opacity: 0.25">
                                      <p:cBhvr rctx="IE">
                                        <p:cTn id="27" dur="indefinite"/>
                                        <p:tgtEl>
                                          <p:spTgt spid="22"/>
                                        </p:tgtEl>
                                      </p:cBhvr>
                                    </p:animEffect>
                                  </p:childTnLst>
                                </p:cTn>
                              </p:par>
                              <p:par>
                                <p:cTn id="28" presetID="9" presetClass="emph" presetSubtype="0" grpId="1" nodeType="withEffect">
                                  <p:stCondLst>
                                    <p:cond delay="0"/>
                                  </p:stCondLst>
                                  <p:childTnLst>
                                    <p:set>
                                      <p:cBhvr>
                                        <p:cTn id="29" dur="indefinite"/>
                                        <p:tgtEl>
                                          <p:spTgt spid="13"/>
                                        </p:tgtEl>
                                        <p:attrNameLst>
                                          <p:attrName>style.opacity</p:attrName>
                                        </p:attrNameLst>
                                      </p:cBhvr>
                                      <p:to>
                                        <p:strVal val="0.25"/>
                                      </p:to>
                                    </p:set>
                                    <p:animEffect filter="image" prLst="opacity: 0.25">
                                      <p:cBhvr rctx="IE">
                                        <p:cTn id="30" dur="indefinite"/>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8">
                                            <p:txEl>
                                              <p:pRg st="1" end="1"/>
                                            </p:txEl>
                                          </p:spTgt>
                                        </p:tgtEl>
                                        <p:attrNameLst>
                                          <p:attrName>style.color</p:attrName>
                                        </p:attrNameLst>
                                      </p:cBhvr>
                                      <p:to>
                                        <a:srgbClr val="00B050"/>
                                      </p:to>
                                    </p:animClr>
                                    <p:animClr clrSpc="rgb" dir="cw">
                                      <p:cBhvr>
                                        <p:cTn id="35" dur="500" fill="hold"/>
                                        <p:tgtEl>
                                          <p:spTgt spid="8">
                                            <p:txEl>
                                              <p:pRg st="1" end="1"/>
                                            </p:txEl>
                                          </p:spTgt>
                                        </p:tgtEl>
                                        <p:attrNameLst>
                                          <p:attrName>fillcolor</p:attrName>
                                        </p:attrNameLst>
                                      </p:cBhvr>
                                      <p:to>
                                        <a:srgbClr val="00B050"/>
                                      </p:to>
                                    </p:animClr>
                                    <p:set>
                                      <p:cBhvr>
                                        <p:cTn id="36" dur="500" fill="hold"/>
                                        <p:tgtEl>
                                          <p:spTgt spid="8">
                                            <p:txEl>
                                              <p:pRg st="1" end="1"/>
                                            </p:txEl>
                                          </p:spTgt>
                                        </p:tgtEl>
                                        <p:attrNameLst>
                                          <p:attrName>fill.type</p:attrName>
                                        </p:attrNameLst>
                                      </p:cBhvr>
                                      <p:to>
                                        <p:strVal val="solid"/>
                                      </p:to>
                                    </p:set>
                                    <p:set>
                                      <p:cBhvr>
                                        <p:cTn id="37" dur="500" fill="hold"/>
                                        <p:tgtEl>
                                          <p:spTgt spid="8">
                                            <p:txEl>
                                              <p:pRg st="1" end="1"/>
                                            </p:txEl>
                                          </p:spTgt>
                                        </p:tgtEl>
                                        <p:attrNameLst>
                                          <p:attrName>fill.on</p:attrName>
                                        </p:attrNameLst>
                                      </p:cBhvr>
                                      <p:to>
                                        <p:strVal val="true"/>
                                      </p:to>
                                    </p:set>
                                  </p:childTnLst>
                                </p:cTn>
                              </p:par>
                              <p:par>
                                <p:cTn id="38" presetID="9" presetClass="emph" presetSubtype="0" nodeType="withEffect">
                                  <p:stCondLst>
                                    <p:cond delay="0"/>
                                  </p:stCondLst>
                                  <p:childTnLst>
                                    <p:set>
                                      <p:cBhvr>
                                        <p:cTn id="39" dur="indefinite"/>
                                        <p:tgtEl>
                                          <p:spTgt spid="10"/>
                                        </p:tgtEl>
                                        <p:attrNameLst>
                                          <p:attrName>style.opacity</p:attrName>
                                        </p:attrNameLst>
                                      </p:cBhvr>
                                      <p:to>
                                        <p:strVal val="0.25"/>
                                      </p:to>
                                    </p:set>
                                    <p:animEffect filter="image" prLst="opacity: 0.25">
                                      <p:cBhvr rctx="IE">
                                        <p:cTn id="40" dur="indefinite"/>
                                        <p:tgtEl>
                                          <p:spTgt spid="10"/>
                                        </p:tgtEl>
                                      </p:cBhvr>
                                    </p:animEffect>
                                  </p:childTnLst>
                                </p:cTn>
                              </p:par>
                              <p:par>
                                <p:cTn id="41" presetID="9" presetClass="emph" presetSubtype="0" grpId="1" nodeType="withEffect">
                                  <p:stCondLst>
                                    <p:cond delay="0"/>
                                  </p:stCondLst>
                                  <p:childTnLst>
                                    <p:set>
                                      <p:cBhvr>
                                        <p:cTn id="42" dur="indefinite"/>
                                        <p:tgtEl>
                                          <p:spTgt spid="15"/>
                                        </p:tgtEl>
                                        <p:attrNameLst>
                                          <p:attrName>style.opacity</p:attrName>
                                        </p:attrNameLst>
                                      </p:cBhvr>
                                      <p:to>
                                        <p:strVal val="0.25"/>
                                      </p:to>
                                    </p:set>
                                    <p:animEffect filter="image" prLst="opacity: 0.25">
                                      <p:cBhvr rctx="IE">
                                        <p:cTn id="43" dur="indefinite"/>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1258</Words>
  <Application>Microsoft Office PowerPoint</Application>
  <PresentationFormat>Widescreen</PresentationFormat>
  <Paragraphs>155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Permutation entropy (PE) to detect motor unit presence</vt:lpstr>
      <vt:lpstr>Need for single channel MU detection</vt:lpstr>
      <vt:lpstr>Calculation and normalisation of PE  (1)</vt:lpstr>
      <vt:lpstr>Calculation and normalisation of PE  (2)</vt:lpstr>
      <vt:lpstr>Methods</vt:lpstr>
      <vt:lpstr>Time-series extraction</vt:lpstr>
      <vt:lpstr>Quick comment: Shuffling templates</vt:lpstr>
      <vt:lpstr>PE simulation methods</vt:lpstr>
      <vt:lpstr>Signal Filtering </vt:lpstr>
      <vt:lpstr>Results from simulations</vt:lpstr>
      <vt:lpstr>Variation with MU number</vt:lpstr>
      <vt:lpstr>How effectively PE copes with noise</vt:lpstr>
      <vt:lpstr>Variation with sampling frequency </vt:lpstr>
      <vt:lpstr>Varying window size </vt:lpstr>
      <vt:lpstr>An ‘On/Off’ motor unit simulation</vt:lpstr>
      <vt:lpstr>PowerPoint Presentation</vt:lpstr>
      <vt:lpstr>Possibility of live-time recording:</vt:lpstr>
      <vt:lpstr>Next Steps</vt:lpstr>
      <vt:lpstr>Sample Entropy</vt:lpstr>
      <vt:lpstr>Sample Entropy VS PE</vt:lpstr>
      <vt:lpstr>Using Transverse Myelitis data</vt:lpstr>
      <vt:lpstr>Running the PE and SampEn algorithms</vt:lpstr>
      <vt:lpstr>A new measure – Lempel-Ziv complexity</vt:lpstr>
      <vt:lpstr>Poor performance as noise increases (compared to PE)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Permutation entropy (PE) to detect motor unit presence</dc:title>
  <dc:creator>KING, BEN J.T. (Student)</dc:creator>
  <cp:lastModifiedBy>KING, BEN J.T. (Student)</cp:lastModifiedBy>
  <cp:revision>66</cp:revision>
  <dcterms:created xsi:type="dcterms:W3CDTF">2020-08-04T12:37:27Z</dcterms:created>
  <dcterms:modified xsi:type="dcterms:W3CDTF">2020-08-26T18:51:29Z</dcterms:modified>
</cp:coreProperties>
</file>