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8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25EE7C-EEA8-413B-B0F3-1DD363989C3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26017F5-971D-4304-ADD2-1F445031F68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6.xml"/><Relationship Id="rId18" Type="http://schemas.openxmlformats.org/officeDocument/2006/relationships/image" Target="../media/image13.jpeg"/><Relationship Id="rId3" Type="http://schemas.openxmlformats.org/officeDocument/2006/relationships/slide" Target="slide3.xml"/><Relationship Id="rId21" Type="http://schemas.openxmlformats.org/officeDocument/2006/relationships/image" Target="../media/image15.png"/><Relationship Id="rId7" Type="http://schemas.openxmlformats.org/officeDocument/2006/relationships/slide" Target="slide7.xml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3.jpe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8.jpeg"/><Relationship Id="rId5" Type="http://schemas.openxmlformats.org/officeDocument/2006/relationships/slide" Target="slide2.xml"/><Relationship Id="rId15" Type="http://schemas.openxmlformats.org/officeDocument/2006/relationships/slide" Target="slide5.xml"/><Relationship Id="rId10" Type="http://schemas.openxmlformats.org/officeDocument/2006/relationships/slide" Target="slide4.xml"/><Relationship Id="rId19" Type="http://schemas.openxmlformats.org/officeDocument/2006/relationships/hyperlink" Target="http://www.freezeurope.fr/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3.jpeg"/><Relationship Id="rId7" Type="http://schemas.openxmlformats.org/officeDocument/2006/relationships/slide" Target="slide2.xml"/><Relationship Id="rId12" Type="http://schemas.openxmlformats.org/officeDocument/2006/relationships/slide" Target="slide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5.xml"/><Relationship Id="rId4" Type="http://schemas.openxmlformats.org/officeDocument/2006/relationships/image" Target="../media/image14.pn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4.png"/><Relationship Id="rId7" Type="http://schemas.openxmlformats.org/officeDocument/2006/relationships/slide" Target="slide2.xml"/><Relationship Id="rId12" Type="http://schemas.openxmlformats.org/officeDocument/2006/relationships/slide" Target="slide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5.xml"/><Relationship Id="rId4" Type="http://schemas.openxmlformats.org/officeDocument/2006/relationships/image" Target="../media/image4.jpe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.xml"/><Relationship Id="rId3" Type="http://schemas.openxmlformats.org/officeDocument/2006/relationships/image" Target="../media/image14.png"/><Relationship Id="rId7" Type="http://schemas.openxmlformats.org/officeDocument/2006/relationships/image" Target="../media/image3.jpeg"/><Relationship Id="rId12" Type="http://schemas.openxmlformats.org/officeDocument/2006/relationships/slide" Target="slide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5.xml"/><Relationship Id="rId5" Type="http://schemas.openxmlformats.org/officeDocument/2006/relationships/image" Target="../media/image9.png"/><Relationship Id="rId10" Type="http://schemas.openxmlformats.org/officeDocument/2006/relationships/slide" Target="slide4.xml"/><Relationship Id="rId4" Type="http://schemas.openxmlformats.org/officeDocument/2006/relationships/image" Target="../media/image8.jpeg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.xml"/><Relationship Id="rId3" Type="http://schemas.openxmlformats.org/officeDocument/2006/relationships/image" Target="../media/image14.png"/><Relationship Id="rId7" Type="http://schemas.openxmlformats.org/officeDocument/2006/relationships/image" Target="../media/image3.jpeg"/><Relationship Id="rId12" Type="http://schemas.openxmlformats.org/officeDocument/2006/relationships/slide" Target="slide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5.xml"/><Relationship Id="rId5" Type="http://schemas.openxmlformats.org/officeDocument/2006/relationships/image" Target="../media/image12.png"/><Relationship Id="rId10" Type="http://schemas.openxmlformats.org/officeDocument/2006/relationships/slide" Target="slide4.xml"/><Relationship Id="rId4" Type="http://schemas.openxmlformats.org/officeDocument/2006/relationships/image" Target="../media/image11.png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4.png"/><Relationship Id="rId7" Type="http://schemas.openxmlformats.org/officeDocument/2006/relationships/slide" Target="slide2.xml"/><Relationship Id="rId12" Type="http://schemas.openxmlformats.org/officeDocument/2006/relationships/slide" Target="slide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5.xml"/><Relationship Id="rId4" Type="http://schemas.openxmlformats.org/officeDocument/2006/relationships/image" Target="../media/image10.png"/><Relationship Id="rId9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.xml"/><Relationship Id="rId3" Type="http://schemas.openxmlformats.org/officeDocument/2006/relationships/image" Target="../media/image14.png"/><Relationship Id="rId7" Type="http://schemas.openxmlformats.org/officeDocument/2006/relationships/image" Target="../media/image3.jpeg"/><Relationship Id="rId12" Type="http://schemas.openxmlformats.org/officeDocument/2006/relationships/slide" Target="slide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slide" Target="slide4.xml"/><Relationship Id="rId4" Type="http://schemas.openxmlformats.org/officeDocument/2006/relationships/image" Target="../media/image6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4.png"/><Relationship Id="rId7" Type="http://schemas.openxmlformats.org/officeDocument/2006/relationships/slide" Target="slide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3.jpe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4935" y="908720"/>
            <a:ext cx="7956376" cy="54452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44624"/>
            <a:ext cx="136531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41441" y="908721"/>
            <a:ext cx="1187624" cy="5445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1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0" y="2689234"/>
            <a:ext cx="2304256" cy="2251935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42" y="941625"/>
            <a:ext cx="2177763" cy="2128061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7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4"/>
          <a:stretch/>
        </p:blipFill>
        <p:spPr bwMode="auto">
          <a:xfrm>
            <a:off x="3527799" y="1268762"/>
            <a:ext cx="3117499" cy="179874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86" y="1296457"/>
            <a:ext cx="1021612" cy="10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1" y="4594092"/>
            <a:ext cx="3225658" cy="187361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6" t="20171" r="21121" b="19105"/>
          <a:stretch/>
        </p:blipFill>
        <p:spPr bwMode="auto">
          <a:xfrm>
            <a:off x="720991" y="5645941"/>
            <a:ext cx="713351" cy="87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>
            <a:hlinkClick r:id="rId1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836500" y="2779477"/>
            <a:ext cx="2706108" cy="182834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>
            <a:hlinkClick r:id="rId1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40400" r="13223" b="25495"/>
          <a:stretch/>
        </p:blipFill>
        <p:spPr bwMode="auto">
          <a:xfrm>
            <a:off x="3828388" y="4507670"/>
            <a:ext cx="3151628" cy="163015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t="8742" r="5928" b="11240"/>
          <a:stretch/>
        </p:blipFill>
        <p:spPr bwMode="auto">
          <a:xfrm>
            <a:off x="6310033" y="5279170"/>
            <a:ext cx="902731" cy="90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hlinkClick r:id="rId5" action="ppaction://hlinksldjump"/>
          </p:cNvPr>
          <p:cNvSpPr txBox="1"/>
          <p:nvPr/>
        </p:nvSpPr>
        <p:spPr>
          <a:xfrm>
            <a:off x="1356583" y="107340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smtClean="0">
                <a:latin typeface="Clio Bold" pitchFamily="50" charset="0"/>
              </a:rPr>
              <a:t>Dépollution  Hydrogène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22" name="ZoneTexte 21">
            <a:hlinkClick r:id="rId3" action="ppaction://hlinksldjump"/>
          </p:cNvPr>
          <p:cNvSpPr txBox="1"/>
          <p:nvPr/>
        </p:nvSpPr>
        <p:spPr>
          <a:xfrm>
            <a:off x="2260931" y="107340"/>
            <a:ext cx="10869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Recharge Clim’ Ecologique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23" name="ZoneTexte 22">
            <a:hlinkClick r:id="rId10" action="ppaction://hlinksldjump"/>
          </p:cNvPr>
          <p:cNvSpPr txBox="1"/>
          <p:nvPr/>
        </p:nvSpPr>
        <p:spPr>
          <a:xfrm>
            <a:off x="3389459" y="107340"/>
            <a:ext cx="1326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Carrosserie Rapide 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24" name="ZoneTexte 23">
            <a:hlinkClick r:id="rId15" action="ppaction://hlinksldjump"/>
          </p:cNvPr>
          <p:cNvSpPr txBox="1"/>
          <p:nvPr/>
        </p:nvSpPr>
        <p:spPr>
          <a:xfrm>
            <a:off x="4764491" y="107340"/>
            <a:ext cx="13196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optique minute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29" name="ZoneTexte 28">
            <a:hlinkClick r:id="rId13" action="ppaction://hlinksldjump"/>
          </p:cNvPr>
          <p:cNvSpPr txBox="1"/>
          <p:nvPr/>
        </p:nvSpPr>
        <p:spPr>
          <a:xfrm>
            <a:off x="1356582" y="512143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Produits d’entretien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0" name="ZoneTexte 29">
            <a:hlinkClick r:id="rId7" action="ppaction://hlinksldjump"/>
          </p:cNvPr>
          <p:cNvSpPr txBox="1"/>
          <p:nvPr/>
        </p:nvSpPr>
        <p:spPr>
          <a:xfrm>
            <a:off x="2260930" y="512143"/>
            <a:ext cx="1377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Neutralisation naturelle des odeurs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668344" y="142811"/>
            <a:ext cx="1319677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Accès Pro.</a:t>
            </a:r>
            <a:endParaRPr lang="fr-FR" sz="900" dirty="0">
              <a:latin typeface="Clio Bold" pitchFamily="5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80510"/>
            <a:ext cx="858054" cy="5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976467" y="987998"/>
            <a:ext cx="11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Clio Bold" pitchFamily="50" charset="0"/>
              </a:rPr>
              <a:t>Partenaires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Clio Bold" pitchFamily="50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994811" y="3544155"/>
            <a:ext cx="1080886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Vous êtes citoyens écoresponsable ?</a:t>
            </a:r>
          </a:p>
          <a:p>
            <a:pPr algn="ctr"/>
            <a:endParaRPr lang="fr-FR" sz="900" dirty="0" smtClean="0">
              <a:latin typeface="Clio Bold" pitchFamily="50" charset="0"/>
            </a:endParaRPr>
          </a:p>
          <a:p>
            <a:pPr algn="ctr"/>
            <a:r>
              <a:rPr lang="fr-FR" sz="900" dirty="0" smtClean="0">
                <a:latin typeface="Clio Bold" pitchFamily="50" charset="0"/>
              </a:rPr>
              <a:t>Devenez membre de l’</a:t>
            </a:r>
            <a:r>
              <a:rPr lang="fr-FR" sz="900" dirty="0" err="1" smtClean="0">
                <a:latin typeface="Clio Bold" pitchFamily="50" charset="0"/>
              </a:rPr>
              <a:t>Arddem</a:t>
            </a:r>
            <a:r>
              <a:rPr lang="fr-FR" sz="900" dirty="0" smtClean="0">
                <a:latin typeface="Clio Bold" pitchFamily="50" charset="0"/>
              </a:rPr>
              <a:t>,,vos avantages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06226" y="2041103"/>
            <a:ext cx="85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lio Bold" pitchFamily="50" charset="0"/>
              </a:rPr>
              <a:t>Arddem</a:t>
            </a:r>
            <a:endParaRPr lang="fr-FR" sz="1400" dirty="0">
              <a:latin typeface="Clio Bold" pitchFamily="50" charset="0"/>
            </a:endParaRPr>
          </a:p>
        </p:txBody>
      </p:sp>
      <p:pic>
        <p:nvPicPr>
          <p:cNvPr id="15" name="Picture 4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64" y="2747297"/>
            <a:ext cx="1046580" cy="38332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ZoneTexte 44">
            <a:hlinkClick r:id="rId15" action="ppaction://hlinksldjump"/>
          </p:cNvPr>
          <p:cNvSpPr txBox="1"/>
          <p:nvPr/>
        </p:nvSpPr>
        <p:spPr>
          <a:xfrm>
            <a:off x="4052737" y="5738480"/>
            <a:ext cx="1916242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RENOVATION  OPTIQUES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48" name="ZoneTexte 47">
            <a:hlinkClick r:id="rId10" action="ppaction://hlinksldjump"/>
          </p:cNvPr>
          <p:cNvSpPr txBox="1"/>
          <p:nvPr/>
        </p:nvSpPr>
        <p:spPr>
          <a:xfrm>
            <a:off x="1475656" y="6181901"/>
            <a:ext cx="2208400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RENOVATION  CARROSSERIE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20" name="Étoile à 4 branches 19"/>
          <p:cNvSpPr/>
          <p:nvPr/>
        </p:nvSpPr>
        <p:spPr>
          <a:xfrm>
            <a:off x="1776158" y="5013176"/>
            <a:ext cx="484772" cy="517725"/>
          </a:xfrm>
          <a:prstGeom prst="star4">
            <a:avLst>
              <a:gd name="adj" fmla="val 6493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677285" y="3414317"/>
            <a:ext cx="1230419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DURACOOL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51" name="ZoneTexte 50">
            <a:hlinkClick r:id="rId5" action="ppaction://hlinksldjump"/>
          </p:cNvPr>
          <p:cNvSpPr txBox="1"/>
          <p:nvPr/>
        </p:nvSpPr>
        <p:spPr>
          <a:xfrm>
            <a:off x="1910408" y="1369125"/>
            <a:ext cx="1437456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DEPOLLUTION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52" name="ZoneTexte 51">
            <a:hlinkClick r:id="rId7" action="ppaction://hlinksldjump"/>
          </p:cNvPr>
          <p:cNvSpPr txBox="1"/>
          <p:nvPr/>
        </p:nvSpPr>
        <p:spPr>
          <a:xfrm>
            <a:off x="3894692" y="1931839"/>
            <a:ext cx="1469396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NEUTRALISATION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53" name="ZoneTexte 52">
            <a:hlinkClick r:id="rId13" action="ppaction://hlinksldjump"/>
          </p:cNvPr>
          <p:cNvSpPr txBox="1"/>
          <p:nvPr/>
        </p:nvSpPr>
        <p:spPr>
          <a:xfrm>
            <a:off x="5599352" y="2949809"/>
            <a:ext cx="1162046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OPTIMISATION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grpSp>
        <p:nvGrpSpPr>
          <p:cNvPr id="57" name="Groupe 56"/>
          <p:cNvGrpSpPr/>
          <p:nvPr/>
        </p:nvGrpSpPr>
        <p:grpSpPr>
          <a:xfrm>
            <a:off x="1982303" y="2779477"/>
            <a:ext cx="3312368" cy="2066977"/>
            <a:chOff x="9720529" y="1428719"/>
            <a:chExt cx="4848839" cy="3127934"/>
          </a:xfrm>
        </p:grpSpPr>
        <p:grpSp>
          <p:nvGrpSpPr>
            <p:cNvPr id="56" name="Groupe 55"/>
            <p:cNvGrpSpPr/>
            <p:nvPr/>
          </p:nvGrpSpPr>
          <p:grpSpPr>
            <a:xfrm>
              <a:off x="10044608" y="2065613"/>
              <a:ext cx="3662921" cy="2204355"/>
              <a:chOff x="2804397" y="2303315"/>
              <a:chExt cx="3662921" cy="2204355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2804397" y="2373873"/>
                <a:ext cx="2206461" cy="213379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4260857" y="2303315"/>
                <a:ext cx="2206461" cy="213379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529" y="1428719"/>
              <a:ext cx="4848839" cy="3127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accent1"/>
                    </a:outerShdw>
                  </a:effectLst>
                </a14:hiddenEffects>
              </a:ext>
            </a:extLst>
          </p:spPr>
        </p:pic>
      </p:grpSp>
      <p:sp>
        <p:nvSpPr>
          <p:cNvPr id="58" name="Bouton d'action : Accueil 57">
            <a:hlinkClick r:id="" action="ppaction://hlinkshowjump?jump=firstslide" highlightClick="1"/>
          </p:cNvPr>
          <p:cNvSpPr/>
          <p:nvPr/>
        </p:nvSpPr>
        <p:spPr>
          <a:xfrm>
            <a:off x="8172400" y="460326"/>
            <a:ext cx="576064" cy="396577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4935" y="908720"/>
            <a:ext cx="7956376" cy="54452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941441" y="908721"/>
            <a:ext cx="1187624" cy="5445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84915"/>
            <a:ext cx="2177763" cy="2128061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7668344" y="142811"/>
            <a:ext cx="1319677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Accès Pro.</a:t>
            </a:r>
            <a:endParaRPr lang="fr-FR" sz="900" dirty="0">
              <a:latin typeface="Clio Bold" pitchFamily="5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80510"/>
            <a:ext cx="858054" cy="5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976467" y="987998"/>
            <a:ext cx="11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Clio Bold" pitchFamily="50" charset="0"/>
              </a:rPr>
              <a:t>Partenaires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Clio Bold" pitchFamily="50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994811" y="3544155"/>
            <a:ext cx="1080886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Vous êtes citoyens écoresponsable ?</a:t>
            </a:r>
          </a:p>
          <a:p>
            <a:pPr algn="ctr"/>
            <a:endParaRPr lang="fr-FR" sz="900" dirty="0" smtClean="0">
              <a:latin typeface="Clio Bold" pitchFamily="50" charset="0"/>
            </a:endParaRPr>
          </a:p>
          <a:p>
            <a:pPr algn="ctr"/>
            <a:r>
              <a:rPr lang="fr-FR" sz="900" dirty="0" smtClean="0">
                <a:latin typeface="Clio Bold" pitchFamily="50" charset="0"/>
              </a:rPr>
              <a:t>Devenez membre de l’</a:t>
            </a:r>
            <a:r>
              <a:rPr lang="fr-FR" sz="900" dirty="0" err="1" smtClean="0">
                <a:latin typeface="Clio Bold" pitchFamily="50" charset="0"/>
              </a:rPr>
              <a:t>Arddem</a:t>
            </a:r>
            <a:r>
              <a:rPr lang="fr-FR" sz="900" dirty="0" smtClean="0">
                <a:latin typeface="Clio Bold" pitchFamily="50" charset="0"/>
              </a:rPr>
              <a:t>,,vos avantages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06226" y="2041103"/>
            <a:ext cx="85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lio Bold" pitchFamily="50" charset="0"/>
              </a:rPr>
              <a:t>Arddem</a:t>
            </a:r>
            <a:endParaRPr lang="fr-FR" sz="1400" dirty="0">
              <a:latin typeface="Clio Bold" pitchFamily="50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64" y="2747297"/>
            <a:ext cx="1046580" cy="38332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ZoneTexte 50"/>
          <p:cNvSpPr txBox="1"/>
          <p:nvPr/>
        </p:nvSpPr>
        <p:spPr>
          <a:xfrm>
            <a:off x="477657" y="1518390"/>
            <a:ext cx="1437456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DEPOLLUTION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41" name="ZoneTexte 40">
            <a:hlinkClick r:id="rId5" action="ppaction://hlinksldjump"/>
          </p:cNvPr>
          <p:cNvSpPr txBox="1"/>
          <p:nvPr/>
        </p:nvSpPr>
        <p:spPr>
          <a:xfrm>
            <a:off x="5604919" y="5661248"/>
            <a:ext cx="2073297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PRENDRE RENDEZ-VOUS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04397" y="1295775"/>
            <a:ext cx="4863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Votre  centre labellisé </a:t>
            </a:r>
            <a:r>
              <a:rPr lang="fr-FR" dirty="0" err="1" smtClean="0">
                <a:solidFill>
                  <a:schemeClr val="bg1"/>
                </a:solidFill>
                <a:latin typeface="Clio Bold" pitchFamily="50" charset="0"/>
              </a:rPr>
              <a:t>Ecorop</a:t>
            </a: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 dispose d’un appareil fabricant de l’hydrogène.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L’hydrogène est injecté moteur tournant dans le moteur de votre véhicule.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>
              <a:solidFill>
                <a:schemeClr val="bg1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Le noir de carbone est alors éliminé et le moteur est dépollué.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Le véhicule retrouve ses performances d’origine.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>
              <a:solidFill>
                <a:srgbClr val="FFFF00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  <a:latin typeface="Clio Bold" pitchFamily="50" charset="0"/>
              </a:rPr>
              <a:t>La consommation diminue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  <a:latin typeface="Clio Bold" pitchFamily="50" charset="0"/>
              </a:rPr>
              <a:t>Le véhicule est entretenu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  <a:latin typeface="Clio Bold" pitchFamily="50" charset="0"/>
              </a:rPr>
              <a:t>Le contrôle pollution est facilité</a:t>
            </a:r>
            <a:endParaRPr lang="fr-FR" dirty="0">
              <a:solidFill>
                <a:srgbClr val="FFFF00"/>
              </a:solidFill>
              <a:latin typeface="Clio Bold" pitchFamily="50" charset="0"/>
            </a:endParaRPr>
          </a:p>
        </p:txBody>
      </p:sp>
      <p:sp>
        <p:nvSpPr>
          <p:cNvPr id="43" name="Bouton d'action : Accueil 42">
            <a:hlinkClick r:id="" action="ppaction://hlinkshowjump?jump=firstslide" highlightClick="1"/>
          </p:cNvPr>
          <p:cNvSpPr/>
          <p:nvPr/>
        </p:nvSpPr>
        <p:spPr>
          <a:xfrm>
            <a:off x="8172400" y="460326"/>
            <a:ext cx="576064" cy="396577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44624"/>
            <a:ext cx="136531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ZoneTexte 25">
            <a:hlinkClick r:id="rId7" action="ppaction://hlinksldjump"/>
          </p:cNvPr>
          <p:cNvSpPr txBox="1"/>
          <p:nvPr/>
        </p:nvSpPr>
        <p:spPr>
          <a:xfrm>
            <a:off x="1356583" y="107340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Dépollution  Hydrogène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27" name="ZoneTexte 26">
            <a:hlinkClick r:id="rId8" action="ppaction://hlinksldjump"/>
          </p:cNvPr>
          <p:cNvSpPr txBox="1"/>
          <p:nvPr/>
        </p:nvSpPr>
        <p:spPr>
          <a:xfrm>
            <a:off x="2260931" y="107340"/>
            <a:ext cx="10869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Recharge Clim’ Ecologique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28" name="ZoneTexte 27">
            <a:hlinkClick r:id="rId9" action="ppaction://hlinksldjump"/>
          </p:cNvPr>
          <p:cNvSpPr txBox="1"/>
          <p:nvPr/>
        </p:nvSpPr>
        <p:spPr>
          <a:xfrm>
            <a:off x="3389459" y="107340"/>
            <a:ext cx="1326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Carrosserie Rapide 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1" name="ZoneTexte 30">
            <a:hlinkClick r:id="rId10" action="ppaction://hlinksldjump"/>
          </p:cNvPr>
          <p:cNvSpPr txBox="1"/>
          <p:nvPr/>
        </p:nvSpPr>
        <p:spPr>
          <a:xfrm>
            <a:off x="4764491" y="107340"/>
            <a:ext cx="13196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optique minute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2" name="ZoneTexte 31">
            <a:hlinkClick r:id="rId11" action="ppaction://hlinksldjump"/>
          </p:cNvPr>
          <p:cNvSpPr txBox="1"/>
          <p:nvPr/>
        </p:nvSpPr>
        <p:spPr>
          <a:xfrm>
            <a:off x="1356582" y="512143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Produits d’entretien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4" name="ZoneTexte 33">
            <a:hlinkClick r:id="rId12" action="ppaction://hlinksldjump"/>
          </p:cNvPr>
          <p:cNvSpPr txBox="1"/>
          <p:nvPr/>
        </p:nvSpPr>
        <p:spPr>
          <a:xfrm>
            <a:off x="2260930" y="512143"/>
            <a:ext cx="1377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Neutralisation naturelle des odeurs</a:t>
            </a:r>
            <a:endParaRPr lang="fr-FR" sz="900" dirty="0">
              <a:latin typeface="Cli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4935" y="908720"/>
            <a:ext cx="7956376" cy="54452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941441" y="908721"/>
            <a:ext cx="1187624" cy="5445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668344" y="142811"/>
            <a:ext cx="1319677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Accès Pro.</a:t>
            </a:r>
            <a:endParaRPr lang="fr-FR" sz="900" dirty="0">
              <a:latin typeface="Clio Bold" pitchFamily="5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80510"/>
            <a:ext cx="858054" cy="5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976467" y="987998"/>
            <a:ext cx="11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Clio Bold" pitchFamily="50" charset="0"/>
              </a:rPr>
              <a:t>Partenaires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Clio Bold" pitchFamily="50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994811" y="3544155"/>
            <a:ext cx="1080886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Vous êtes citoyens écoresponsable ?</a:t>
            </a:r>
          </a:p>
          <a:p>
            <a:pPr algn="ctr"/>
            <a:endParaRPr lang="fr-FR" sz="900" dirty="0" smtClean="0">
              <a:latin typeface="Clio Bold" pitchFamily="50" charset="0"/>
            </a:endParaRPr>
          </a:p>
          <a:p>
            <a:pPr algn="ctr"/>
            <a:r>
              <a:rPr lang="fr-FR" sz="900" dirty="0" smtClean="0">
                <a:latin typeface="Clio Bold" pitchFamily="50" charset="0"/>
              </a:rPr>
              <a:t>Devenez membre de l’</a:t>
            </a:r>
            <a:r>
              <a:rPr lang="fr-FR" sz="900" dirty="0" err="1" smtClean="0">
                <a:latin typeface="Clio Bold" pitchFamily="50" charset="0"/>
              </a:rPr>
              <a:t>Arddem</a:t>
            </a:r>
            <a:r>
              <a:rPr lang="fr-FR" sz="900" dirty="0" smtClean="0">
                <a:latin typeface="Clio Bold" pitchFamily="50" charset="0"/>
              </a:rPr>
              <a:t>,,vos avantages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06226" y="2041103"/>
            <a:ext cx="85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lio Bold" pitchFamily="50" charset="0"/>
              </a:rPr>
              <a:t>Arddem</a:t>
            </a:r>
            <a:endParaRPr lang="fr-FR" sz="1400" dirty="0">
              <a:latin typeface="Clio Bold" pitchFamily="50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64" y="2747297"/>
            <a:ext cx="1046580" cy="38332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804397" y="1295775"/>
            <a:ext cx="4863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Votre  centre labellisé </a:t>
            </a:r>
            <a:r>
              <a:rPr lang="fr-FR" dirty="0" err="1" smtClean="0">
                <a:solidFill>
                  <a:schemeClr val="bg1"/>
                </a:solidFill>
                <a:latin typeface="Clio Bold" pitchFamily="50" charset="0"/>
              </a:rPr>
              <a:t>Ecorop</a:t>
            </a: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 dispose d’un appareil permettant la recharge en gaz écologique </a:t>
            </a:r>
            <a:r>
              <a:rPr lang="fr-FR" dirty="0" err="1" smtClean="0">
                <a:solidFill>
                  <a:schemeClr val="bg1"/>
                </a:solidFill>
                <a:latin typeface="Clio Bold" pitchFamily="50" charset="0"/>
              </a:rPr>
              <a:t>Duracool</a:t>
            </a: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Ce gaz remplace tous les gaz existants.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Il ne contient pas de molécules polluantes.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>
              <a:solidFill>
                <a:schemeClr val="bg1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La prestation dure de 10 minutes à 30 minutes maximum.</a:t>
            </a: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4" y="1052736"/>
            <a:ext cx="2304256" cy="2251935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641889" y="1777819"/>
            <a:ext cx="1230419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DURACOOL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26" name="Bouton d'action : Accueil 25">
            <a:hlinkClick r:id="" action="ppaction://hlinkshowjump?jump=firstslide" highlightClick="1"/>
          </p:cNvPr>
          <p:cNvSpPr/>
          <p:nvPr/>
        </p:nvSpPr>
        <p:spPr>
          <a:xfrm>
            <a:off x="8172400" y="460326"/>
            <a:ext cx="576064" cy="396577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hlinkClick r:id="rId5" action="ppaction://hlinksldjump"/>
          </p:cNvPr>
          <p:cNvSpPr txBox="1"/>
          <p:nvPr/>
        </p:nvSpPr>
        <p:spPr>
          <a:xfrm>
            <a:off x="5604919" y="5661248"/>
            <a:ext cx="2073297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PRENDRE RENDEZ-VOUS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44624"/>
            <a:ext cx="136531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ZoneTexte 30">
            <a:hlinkClick r:id="rId7" action="ppaction://hlinksldjump"/>
          </p:cNvPr>
          <p:cNvSpPr txBox="1"/>
          <p:nvPr/>
        </p:nvSpPr>
        <p:spPr>
          <a:xfrm>
            <a:off x="1356583" y="107340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smtClean="0">
                <a:latin typeface="Clio Bold" pitchFamily="50" charset="0"/>
              </a:rPr>
              <a:t>Dépollution  Hydrogène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2" name="ZoneTexte 31">
            <a:hlinkClick r:id="rId8" action="ppaction://hlinksldjump"/>
          </p:cNvPr>
          <p:cNvSpPr txBox="1"/>
          <p:nvPr/>
        </p:nvSpPr>
        <p:spPr>
          <a:xfrm>
            <a:off x="2260931" y="107340"/>
            <a:ext cx="10869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Recharge Clim’ Ecologique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4" name="ZoneTexte 33">
            <a:hlinkClick r:id="rId9" action="ppaction://hlinksldjump"/>
          </p:cNvPr>
          <p:cNvSpPr txBox="1"/>
          <p:nvPr/>
        </p:nvSpPr>
        <p:spPr>
          <a:xfrm>
            <a:off x="3389459" y="107340"/>
            <a:ext cx="1326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Carrosserie Rapide 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5" name="ZoneTexte 34">
            <a:hlinkClick r:id="rId10" action="ppaction://hlinksldjump"/>
          </p:cNvPr>
          <p:cNvSpPr txBox="1"/>
          <p:nvPr/>
        </p:nvSpPr>
        <p:spPr>
          <a:xfrm>
            <a:off x="4764491" y="107340"/>
            <a:ext cx="13196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optique minute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6" name="ZoneTexte 35">
            <a:hlinkClick r:id="rId11" action="ppaction://hlinksldjump"/>
          </p:cNvPr>
          <p:cNvSpPr txBox="1"/>
          <p:nvPr/>
        </p:nvSpPr>
        <p:spPr>
          <a:xfrm>
            <a:off x="1356582" y="512143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Produits d’entretien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8" name="ZoneTexte 37">
            <a:hlinkClick r:id="rId12" action="ppaction://hlinksldjump"/>
          </p:cNvPr>
          <p:cNvSpPr txBox="1"/>
          <p:nvPr/>
        </p:nvSpPr>
        <p:spPr>
          <a:xfrm>
            <a:off x="2260930" y="512143"/>
            <a:ext cx="1377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Neutralisation naturelle des odeurs</a:t>
            </a:r>
            <a:endParaRPr lang="fr-FR" sz="900" dirty="0">
              <a:latin typeface="Cli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4935" y="908720"/>
            <a:ext cx="7956376" cy="54452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941441" y="908721"/>
            <a:ext cx="1187624" cy="5445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668344" y="142811"/>
            <a:ext cx="1319677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Accès Pro.</a:t>
            </a:r>
            <a:endParaRPr lang="fr-FR" sz="900" dirty="0">
              <a:latin typeface="Clio Bold" pitchFamily="5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80510"/>
            <a:ext cx="858054" cy="5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976467" y="987998"/>
            <a:ext cx="11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Clio Bold" pitchFamily="50" charset="0"/>
              </a:rPr>
              <a:t>Partenaires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Clio Bold" pitchFamily="50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994811" y="3544155"/>
            <a:ext cx="1080886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Vous êtes citoyens écoresponsable ?</a:t>
            </a:r>
          </a:p>
          <a:p>
            <a:pPr algn="ctr"/>
            <a:endParaRPr lang="fr-FR" sz="900" dirty="0" smtClean="0">
              <a:latin typeface="Clio Bold" pitchFamily="50" charset="0"/>
            </a:endParaRPr>
          </a:p>
          <a:p>
            <a:pPr algn="ctr"/>
            <a:r>
              <a:rPr lang="fr-FR" sz="900" dirty="0" smtClean="0">
                <a:latin typeface="Clio Bold" pitchFamily="50" charset="0"/>
              </a:rPr>
              <a:t>Devenez membre de l’</a:t>
            </a:r>
            <a:r>
              <a:rPr lang="fr-FR" sz="900" dirty="0" err="1" smtClean="0">
                <a:latin typeface="Clio Bold" pitchFamily="50" charset="0"/>
              </a:rPr>
              <a:t>Arddem</a:t>
            </a:r>
            <a:r>
              <a:rPr lang="fr-FR" sz="900" dirty="0" smtClean="0">
                <a:latin typeface="Clio Bold" pitchFamily="50" charset="0"/>
              </a:rPr>
              <a:t>,,vos avantages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06226" y="2041103"/>
            <a:ext cx="85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lio Bold" pitchFamily="50" charset="0"/>
              </a:rPr>
              <a:t>Arddem</a:t>
            </a:r>
            <a:endParaRPr lang="fr-FR" sz="1400" dirty="0">
              <a:latin typeface="Clio Bold" pitchFamily="50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64" y="2747297"/>
            <a:ext cx="1046580" cy="38332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804397" y="1295775"/>
            <a:ext cx="4863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Votre  centre labellisé </a:t>
            </a:r>
            <a:r>
              <a:rPr lang="fr-FR" dirty="0" err="1" smtClean="0">
                <a:solidFill>
                  <a:schemeClr val="bg1"/>
                </a:solidFill>
                <a:latin typeface="Clio Bold" pitchFamily="50" charset="0"/>
              </a:rPr>
              <a:t>Ecorop</a:t>
            </a: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 dispose d’un système permettant de lustrer et rénover la carrosserie de votre véhicule.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Ce procédé n’utilise que des produits </a:t>
            </a:r>
            <a:r>
              <a:rPr lang="fr-FR" dirty="0">
                <a:solidFill>
                  <a:schemeClr val="bg1"/>
                </a:solidFill>
                <a:latin typeface="Clio Bold" pitchFamily="50" charset="0"/>
              </a:rPr>
              <a:t>é</a:t>
            </a: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cologiques.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>
              <a:solidFill>
                <a:schemeClr val="bg1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La prestation dure de 10 minutes à 1 heure suivant l’ampleur de la tâche 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389319" y="3834657"/>
            <a:ext cx="3249168" cy="1931251"/>
            <a:chOff x="1167861" y="5099600"/>
            <a:chExt cx="3041851" cy="1692268"/>
          </a:xfrm>
        </p:grpSpPr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871" y="5099600"/>
              <a:ext cx="3019841" cy="164176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8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6" t="20171" r="21121" b="19105"/>
            <a:stretch/>
          </p:blipFill>
          <p:spPr bwMode="auto">
            <a:xfrm>
              <a:off x="1167861" y="6021288"/>
              <a:ext cx="667835" cy="770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ZoneTexte 30"/>
          <p:cNvSpPr txBox="1"/>
          <p:nvPr/>
        </p:nvSpPr>
        <p:spPr>
          <a:xfrm>
            <a:off x="1143984" y="5422466"/>
            <a:ext cx="2208400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RENOVATION  CARROSSERIE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32" name="Bouton d'action : Accueil 31">
            <a:hlinkClick r:id="" action="ppaction://hlinkshowjump?jump=firstslide" highlightClick="1"/>
          </p:cNvPr>
          <p:cNvSpPr/>
          <p:nvPr/>
        </p:nvSpPr>
        <p:spPr>
          <a:xfrm>
            <a:off x="8172400" y="440135"/>
            <a:ext cx="576064" cy="396577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hlinkClick r:id="rId6" action="ppaction://hlinksldjump"/>
          </p:cNvPr>
          <p:cNvSpPr txBox="1"/>
          <p:nvPr/>
        </p:nvSpPr>
        <p:spPr>
          <a:xfrm>
            <a:off x="5604919" y="5661248"/>
            <a:ext cx="2073297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PRENDRE RENDEZ-VOUS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44624"/>
            <a:ext cx="136531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ZoneTexte 34">
            <a:hlinkClick r:id="rId8" action="ppaction://hlinksldjump"/>
          </p:cNvPr>
          <p:cNvSpPr txBox="1"/>
          <p:nvPr/>
        </p:nvSpPr>
        <p:spPr>
          <a:xfrm>
            <a:off x="1356583" y="107340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smtClean="0">
                <a:latin typeface="Clio Bold" pitchFamily="50" charset="0"/>
              </a:rPr>
              <a:t>Dépollution  Hydrogène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6" name="ZoneTexte 35">
            <a:hlinkClick r:id="rId9" action="ppaction://hlinksldjump"/>
          </p:cNvPr>
          <p:cNvSpPr txBox="1"/>
          <p:nvPr/>
        </p:nvSpPr>
        <p:spPr>
          <a:xfrm>
            <a:off x="2260931" y="107340"/>
            <a:ext cx="10869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Recharge Clim’ Ecologique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8" name="ZoneTexte 37">
            <a:hlinkClick r:id="rId10" action="ppaction://hlinksldjump"/>
          </p:cNvPr>
          <p:cNvSpPr txBox="1"/>
          <p:nvPr/>
        </p:nvSpPr>
        <p:spPr>
          <a:xfrm>
            <a:off x="3389459" y="107340"/>
            <a:ext cx="1326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Carrosserie Rapide 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9" name="ZoneTexte 38">
            <a:hlinkClick r:id="rId11" action="ppaction://hlinksldjump"/>
          </p:cNvPr>
          <p:cNvSpPr txBox="1"/>
          <p:nvPr/>
        </p:nvSpPr>
        <p:spPr>
          <a:xfrm>
            <a:off x="4764491" y="107340"/>
            <a:ext cx="13196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optique minute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40" name="ZoneTexte 39">
            <a:hlinkClick r:id="rId12" action="ppaction://hlinksldjump"/>
          </p:cNvPr>
          <p:cNvSpPr txBox="1"/>
          <p:nvPr/>
        </p:nvSpPr>
        <p:spPr>
          <a:xfrm>
            <a:off x="1356582" y="512143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Produits d’entretien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41" name="ZoneTexte 40">
            <a:hlinkClick r:id="rId13" action="ppaction://hlinksldjump"/>
          </p:cNvPr>
          <p:cNvSpPr txBox="1"/>
          <p:nvPr/>
        </p:nvSpPr>
        <p:spPr>
          <a:xfrm>
            <a:off x="2260930" y="512143"/>
            <a:ext cx="1377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Neutralisation naturelle des odeurs</a:t>
            </a:r>
            <a:endParaRPr lang="fr-FR" sz="900" dirty="0">
              <a:latin typeface="Cli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4935" y="908720"/>
            <a:ext cx="7956376" cy="54452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941441" y="908721"/>
            <a:ext cx="1187624" cy="5445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668344" y="142811"/>
            <a:ext cx="1319677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Accès Pro.</a:t>
            </a:r>
            <a:endParaRPr lang="fr-FR" sz="900" dirty="0">
              <a:latin typeface="Clio Bold" pitchFamily="5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80510"/>
            <a:ext cx="858054" cy="5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976467" y="987998"/>
            <a:ext cx="11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Clio Bold" pitchFamily="50" charset="0"/>
              </a:rPr>
              <a:t>Partenaires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Clio Bold" pitchFamily="50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994811" y="3544155"/>
            <a:ext cx="1080886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Vous êtes citoyens écoresponsable ?</a:t>
            </a:r>
          </a:p>
          <a:p>
            <a:pPr algn="ctr"/>
            <a:endParaRPr lang="fr-FR" sz="900" dirty="0" smtClean="0">
              <a:latin typeface="Clio Bold" pitchFamily="50" charset="0"/>
            </a:endParaRPr>
          </a:p>
          <a:p>
            <a:pPr algn="ctr"/>
            <a:r>
              <a:rPr lang="fr-FR" sz="900" dirty="0" smtClean="0">
                <a:latin typeface="Clio Bold" pitchFamily="50" charset="0"/>
              </a:rPr>
              <a:t>Devenez membre de l’</a:t>
            </a:r>
            <a:r>
              <a:rPr lang="fr-FR" sz="900" dirty="0" err="1" smtClean="0">
                <a:latin typeface="Clio Bold" pitchFamily="50" charset="0"/>
              </a:rPr>
              <a:t>Arddem</a:t>
            </a:r>
            <a:r>
              <a:rPr lang="fr-FR" sz="900" dirty="0" smtClean="0">
                <a:latin typeface="Clio Bold" pitchFamily="50" charset="0"/>
              </a:rPr>
              <a:t>,,vos avantages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06226" y="2041103"/>
            <a:ext cx="85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lio Bold" pitchFamily="50" charset="0"/>
              </a:rPr>
              <a:t>Arddem</a:t>
            </a:r>
            <a:endParaRPr lang="fr-FR" sz="1400" dirty="0">
              <a:latin typeface="Clio Bold" pitchFamily="50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64" y="2747297"/>
            <a:ext cx="1046580" cy="38332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804397" y="1295775"/>
            <a:ext cx="4863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Votre  centre labellisé </a:t>
            </a:r>
            <a:r>
              <a:rPr lang="fr-FR" dirty="0" err="1" smtClean="0">
                <a:solidFill>
                  <a:schemeClr val="bg1"/>
                </a:solidFill>
                <a:latin typeface="Clio Bold" pitchFamily="50" charset="0"/>
              </a:rPr>
              <a:t>Ecorop</a:t>
            </a: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 dispose d’un système permettant de lustrer et rénover les otiques de votre véhicule.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Ce procédé n’utilise que des produits </a:t>
            </a:r>
            <a:r>
              <a:rPr lang="fr-FR" dirty="0">
                <a:solidFill>
                  <a:schemeClr val="bg1"/>
                </a:solidFill>
                <a:latin typeface="Clio Bold" pitchFamily="50" charset="0"/>
              </a:rPr>
              <a:t>é</a:t>
            </a: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cologiques.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>
              <a:solidFill>
                <a:schemeClr val="bg1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La prestation dure de 10 à 20 minutes suivant l’état des optiques.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403605" y="4018618"/>
            <a:ext cx="3384376" cy="1674231"/>
            <a:chOff x="4067944" y="5013176"/>
            <a:chExt cx="3384376" cy="1674231"/>
          </a:xfrm>
        </p:grpSpPr>
        <p:pic>
          <p:nvPicPr>
            <p:cNvPr id="32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40" t="40400" r="13223" b="25495"/>
            <a:stretch/>
          </p:blipFill>
          <p:spPr bwMode="auto">
            <a:xfrm>
              <a:off x="4067944" y="5013176"/>
              <a:ext cx="3151628" cy="1630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4" name="Picture 12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8" t="8742" r="5928" b="11240"/>
            <a:stretch/>
          </p:blipFill>
          <p:spPr bwMode="auto">
            <a:xfrm>
              <a:off x="6549589" y="5784676"/>
              <a:ext cx="902731" cy="902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ZoneTexte 34"/>
          <p:cNvSpPr txBox="1"/>
          <p:nvPr/>
        </p:nvSpPr>
        <p:spPr>
          <a:xfrm>
            <a:off x="627954" y="5249428"/>
            <a:ext cx="1916242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RENOVATION  OPTIQUES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36" name="Bouton d'action : Accueil 35">
            <a:hlinkClick r:id="" action="ppaction://hlinkshowjump?jump=firstslide" highlightClick="1"/>
          </p:cNvPr>
          <p:cNvSpPr/>
          <p:nvPr/>
        </p:nvSpPr>
        <p:spPr>
          <a:xfrm>
            <a:off x="8172400" y="460326"/>
            <a:ext cx="576064" cy="396577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hlinkClick r:id="rId6" action="ppaction://hlinksldjump"/>
          </p:cNvPr>
          <p:cNvSpPr txBox="1"/>
          <p:nvPr/>
        </p:nvSpPr>
        <p:spPr>
          <a:xfrm>
            <a:off x="5604919" y="5661248"/>
            <a:ext cx="2073297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PRENDRE RENDEZ-VOUS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44624"/>
            <a:ext cx="136531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ZoneTexte 26">
            <a:hlinkClick r:id="rId8" action="ppaction://hlinksldjump"/>
          </p:cNvPr>
          <p:cNvSpPr txBox="1"/>
          <p:nvPr/>
        </p:nvSpPr>
        <p:spPr>
          <a:xfrm>
            <a:off x="1356583" y="107340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smtClean="0">
                <a:latin typeface="Clio Bold" pitchFamily="50" charset="0"/>
              </a:rPr>
              <a:t>Dépollution  Hydrogène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28" name="ZoneTexte 27">
            <a:hlinkClick r:id="rId9" action="ppaction://hlinksldjump"/>
          </p:cNvPr>
          <p:cNvSpPr txBox="1"/>
          <p:nvPr/>
        </p:nvSpPr>
        <p:spPr>
          <a:xfrm>
            <a:off x="2260931" y="107340"/>
            <a:ext cx="10869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Recharge Clim’ Ecologique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1" name="ZoneTexte 30">
            <a:hlinkClick r:id="rId10" action="ppaction://hlinksldjump"/>
          </p:cNvPr>
          <p:cNvSpPr txBox="1"/>
          <p:nvPr/>
        </p:nvSpPr>
        <p:spPr>
          <a:xfrm>
            <a:off x="3389459" y="107340"/>
            <a:ext cx="1326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Carrosserie Rapide 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9" name="ZoneTexte 38">
            <a:hlinkClick r:id="rId11" action="ppaction://hlinksldjump"/>
          </p:cNvPr>
          <p:cNvSpPr txBox="1"/>
          <p:nvPr/>
        </p:nvSpPr>
        <p:spPr>
          <a:xfrm>
            <a:off x="4764491" y="107340"/>
            <a:ext cx="13196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optique minute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40" name="ZoneTexte 39">
            <a:hlinkClick r:id="rId12" action="ppaction://hlinksldjump"/>
          </p:cNvPr>
          <p:cNvSpPr txBox="1"/>
          <p:nvPr/>
        </p:nvSpPr>
        <p:spPr>
          <a:xfrm>
            <a:off x="1356582" y="512143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Produits d’entretien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41" name="ZoneTexte 40">
            <a:hlinkClick r:id="rId13" action="ppaction://hlinksldjump"/>
          </p:cNvPr>
          <p:cNvSpPr txBox="1"/>
          <p:nvPr/>
        </p:nvSpPr>
        <p:spPr>
          <a:xfrm>
            <a:off x="2260930" y="512143"/>
            <a:ext cx="1377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Neutralisation naturelle des odeurs</a:t>
            </a:r>
            <a:endParaRPr lang="fr-FR" sz="900" dirty="0">
              <a:latin typeface="Cli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4935" y="908720"/>
            <a:ext cx="7956376" cy="54452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941441" y="908721"/>
            <a:ext cx="1187624" cy="5445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668344" y="142811"/>
            <a:ext cx="1319677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Accès Pro.</a:t>
            </a:r>
            <a:endParaRPr lang="fr-FR" sz="900" dirty="0">
              <a:latin typeface="Clio Bold" pitchFamily="5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80510"/>
            <a:ext cx="858054" cy="5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976467" y="987998"/>
            <a:ext cx="11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Clio Bold" pitchFamily="50" charset="0"/>
              </a:rPr>
              <a:t>Partenaires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Clio Bold" pitchFamily="50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994811" y="3544155"/>
            <a:ext cx="1080886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Vous êtes citoyens écoresponsable ?</a:t>
            </a:r>
          </a:p>
          <a:p>
            <a:pPr algn="ctr"/>
            <a:endParaRPr lang="fr-FR" sz="900" dirty="0" smtClean="0">
              <a:latin typeface="Clio Bold" pitchFamily="50" charset="0"/>
            </a:endParaRPr>
          </a:p>
          <a:p>
            <a:pPr algn="ctr"/>
            <a:r>
              <a:rPr lang="fr-FR" sz="900" dirty="0" smtClean="0">
                <a:latin typeface="Clio Bold" pitchFamily="50" charset="0"/>
              </a:rPr>
              <a:t>Devenez membre de l’</a:t>
            </a:r>
            <a:r>
              <a:rPr lang="fr-FR" sz="900" dirty="0" err="1" smtClean="0">
                <a:latin typeface="Clio Bold" pitchFamily="50" charset="0"/>
              </a:rPr>
              <a:t>Arddem</a:t>
            </a:r>
            <a:r>
              <a:rPr lang="fr-FR" sz="900" dirty="0" smtClean="0">
                <a:latin typeface="Clio Bold" pitchFamily="50" charset="0"/>
              </a:rPr>
              <a:t>,,vos avantages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06226" y="2041103"/>
            <a:ext cx="85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lio Bold" pitchFamily="50" charset="0"/>
              </a:rPr>
              <a:t>Arddem</a:t>
            </a:r>
            <a:endParaRPr lang="fr-FR" sz="1400" dirty="0">
              <a:latin typeface="Clio Bold" pitchFamily="50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64" y="2747297"/>
            <a:ext cx="1046580" cy="38332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804397" y="1295775"/>
            <a:ext cx="4863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Votre  centre labellisé </a:t>
            </a:r>
            <a:r>
              <a:rPr lang="fr-FR" dirty="0" err="1" smtClean="0">
                <a:solidFill>
                  <a:schemeClr val="bg1"/>
                </a:solidFill>
                <a:latin typeface="Clio Bold" pitchFamily="50" charset="0"/>
              </a:rPr>
              <a:t>Ecorop</a:t>
            </a: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 vous propose et vous conseille  des produits d’entretien  permettant de pérenniser le bon fonctionnement de votre véhicule,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Ces produits  sont écologiques.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>
              <a:solidFill>
                <a:schemeClr val="bg1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rgbClr val="FFFF00"/>
                </a:solidFill>
                <a:latin typeface="Clio Bold" pitchFamily="50" charset="0"/>
              </a:rPr>
              <a:t>La consommation </a:t>
            </a:r>
            <a:r>
              <a:rPr lang="fr-FR" dirty="0" smtClean="0">
                <a:solidFill>
                  <a:srgbClr val="FFFF00"/>
                </a:solidFill>
                <a:latin typeface="Clio Bold" pitchFamily="50" charset="0"/>
              </a:rPr>
              <a:t>diminue</a:t>
            </a:r>
            <a:endParaRPr lang="fr-FR" dirty="0">
              <a:solidFill>
                <a:srgbClr val="FFFF00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rgbClr val="FFFF00"/>
                </a:solidFill>
                <a:latin typeface="Clio Bold" pitchFamily="50" charset="0"/>
              </a:rPr>
              <a:t>Le véhicule est entretenu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rgbClr val="FFFF00"/>
                </a:solidFill>
                <a:latin typeface="Clio Bold" pitchFamily="50" charset="0"/>
              </a:rPr>
              <a:t>Le contrôle pollution est facilité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>
              <a:solidFill>
                <a:schemeClr val="bg1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 smtClean="0">
              <a:solidFill>
                <a:schemeClr val="bg1"/>
              </a:solidFill>
              <a:latin typeface="Clio Bold" pitchFamily="50" charset="0"/>
            </a:endParaRPr>
          </a:p>
        </p:txBody>
      </p:sp>
      <p:pic>
        <p:nvPicPr>
          <p:cNvPr id="26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58880" y="4096435"/>
            <a:ext cx="2706108" cy="182834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1098884" y="4361071"/>
            <a:ext cx="1162046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OPTIMISATION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28" name="Bouton d'action : Accueil 27">
            <a:hlinkClick r:id="" action="ppaction://hlinkshowjump?jump=firstslide" highlightClick="1"/>
          </p:cNvPr>
          <p:cNvSpPr/>
          <p:nvPr/>
        </p:nvSpPr>
        <p:spPr>
          <a:xfrm>
            <a:off x="8172400" y="460326"/>
            <a:ext cx="576064" cy="396577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hlinkClick r:id="rId5" action="ppaction://hlinksldjump"/>
          </p:cNvPr>
          <p:cNvSpPr txBox="1"/>
          <p:nvPr/>
        </p:nvSpPr>
        <p:spPr>
          <a:xfrm>
            <a:off x="5604919" y="5661248"/>
            <a:ext cx="2073297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PRENDRE RENDEZ-VOUS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44624"/>
            <a:ext cx="136531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ZoneTexte 31">
            <a:hlinkClick r:id="rId7" action="ppaction://hlinksldjump"/>
          </p:cNvPr>
          <p:cNvSpPr txBox="1"/>
          <p:nvPr/>
        </p:nvSpPr>
        <p:spPr>
          <a:xfrm>
            <a:off x="1356583" y="107340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smtClean="0">
                <a:latin typeface="Clio Bold" pitchFamily="50" charset="0"/>
              </a:rPr>
              <a:t>Dépollution  Hydrogène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4" name="ZoneTexte 33">
            <a:hlinkClick r:id="rId8" action="ppaction://hlinksldjump"/>
          </p:cNvPr>
          <p:cNvSpPr txBox="1"/>
          <p:nvPr/>
        </p:nvSpPr>
        <p:spPr>
          <a:xfrm>
            <a:off x="2260931" y="107340"/>
            <a:ext cx="10869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Recharge Clim’ Ecologique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5" name="ZoneTexte 34">
            <a:hlinkClick r:id="rId9" action="ppaction://hlinksldjump"/>
          </p:cNvPr>
          <p:cNvSpPr txBox="1"/>
          <p:nvPr/>
        </p:nvSpPr>
        <p:spPr>
          <a:xfrm>
            <a:off x="3389459" y="107340"/>
            <a:ext cx="1326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Carrosserie Rapide 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6" name="ZoneTexte 35">
            <a:hlinkClick r:id="rId10" action="ppaction://hlinksldjump"/>
          </p:cNvPr>
          <p:cNvSpPr txBox="1"/>
          <p:nvPr/>
        </p:nvSpPr>
        <p:spPr>
          <a:xfrm>
            <a:off x="4764491" y="107340"/>
            <a:ext cx="13196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optique minute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8" name="ZoneTexte 37">
            <a:hlinkClick r:id="rId11" action="ppaction://hlinksldjump"/>
          </p:cNvPr>
          <p:cNvSpPr txBox="1"/>
          <p:nvPr/>
        </p:nvSpPr>
        <p:spPr>
          <a:xfrm>
            <a:off x="1356582" y="512143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Produits d’entretien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9" name="ZoneTexte 38">
            <a:hlinkClick r:id="rId12" action="ppaction://hlinksldjump"/>
          </p:cNvPr>
          <p:cNvSpPr txBox="1"/>
          <p:nvPr/>
        </p:nvSpPr>
        <p:spPr>
          <a:xfrm>
            <a:off x="2260930" y="512143"/>
            <a:ext cx="1377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Neutralisation naturelle des odeurs</a:t>
            </a:r>
            <a:endParaRPr lang="fr-FR" sz="900" dirty="0">
              <a:latin typeface="Cli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4935" y="908720"/>
            <a:ext cx="7956376" cy="54452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941441" y="908721"/>
            <a:ext cx="1187624" cy="5445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668344" y="142811"/>
            <a:ext cx="1319677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Accès Pro.</a:t>
            </a:r>
            <a:endParaRPr lang="fr-FR" sz="900" dirty="0">
              <a:latin typeface="Clio Bold" pitchFamily="5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80510"/>
            <a:ext cx="858054" cy="5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976467" y="987998"/>
            <a:ext cx="11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Clio Bold" pitchFamily="50" charset="0"/>
              </a:rPr>
              <a:t>Partenaires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Clio Bold" pitchFamily="50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994811" y="3544155"/>
            <a:ext cx="1080886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Vous êtes citoyens écoresponsable ?</a:t>
            </a:r>
          </a:p>
          <a:p>
            <a:pPr algn="ctr"/>
            <a:endParaRPr lang="fr-FR" sz="900" dirty="0" smtClean="0">
              <a:latin typeface="Clio Bold" pitchFamily="50" charset="0"/>
            </a:endParaRPr>
          </a:p>
          <a:p>
            <a:pPr algn="ctr"/>
            <a:r>
              <a:rPr lang="fr-FR" sz="900" dirty="0" smtClean="0">
                <a:latin typeface="Clio Bold" pitchFamily="50" charset="0"/>
              </a:rPr>
              <a:t>Devenez membre de l’</a:t>
            </a:r>
            <a:r>
              <a:rPr lang="fr-FR" sz="900" dirty="0" err="1" smtClean="0">
                <a:latin typeface="Clio Bold" pitchFamily="50" charset="0"/>
              </a:rPr>
              <a:t>Arddem</a:t>
            </a:r>
            <a:r>
              <a:rPr lang="fr-FR" sz="900" dirty="0" smtClean="0">
                <a:latin typeface="Clio Bold" pitchFamily="50" charset="0"/>
              </a:rPr>
              <a:t>,,vos avantages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06226" y="2041103"/>
            <a:ext cx="85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lio Bold" pitchFamily="50" charset="0"/>
              </a:rPr>
              <a:t>Arddem</a:t>
            </a:r>
            <a:endParaRPr lang="fr-FR" sz="1400" dirty="0">
              <a:latin typeface="Clio Bold" pitchFamily="50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64" y="2747297"/>
            <a:ext cx="1046580" cy="38332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804397" y="1295775"/>
            <a:ext cx="48639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Votre  centre labellisé </a:t>
            </a:r>
            <a:r>
              <a:rPr lang="fr-FR" dirty="0" err="1" smtClean="0">
                <a:solidFill>
                  <a:schemeClr val="bg1"/>
                </a:solidFill>
                <a:latin typeface="Clio Bold" pitchFamily="50" charset="0"/>
              </a:rPr>
              <a:t>Ecorop</a:t>
            </a: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 vous propose une prestation de neutralisation d’odeur.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Clio Bold" pitchFamily="50" charset="0"/>
              </a:rPr>
              <a:t>Ces produits  sont inodores et fabriqués à partir d’huile essentielles naturelles.</a:t>
            </a:r>
          </a:p>
          <a:p>
            <a:endParaRPr lang="fr-FR" dirty="0" smtClean="0">
              <a:solidFill>
                <a:schemeClr val="bg1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>
              <a:solidFill>
                <a:schemeClr val="bg1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  <a:latin typeface="Clio Bold" pitchFamily="50" charset="0"/>
              </a:rPr>
              <a:t>Neutralisation des odeurs les plus tenaces</a:t>
            </a:r>
            <a:endParaRPr lang="fr-FR" dirty="0">
              <a:solidFill>
                <a:srgbClr val="FFFF00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  <a:latin typeface="Clio Bold" pitchFamily="50" charset="0"/>
              </a:rPr>
              <a:t>Perduration assurée</a:t>
            </a:r>
            <a:endParaRPr lang="fr-FR" dirty="0">
              <a:solidFill>
                <a:srgbClr val="FFFF00"/>
              </a:solidFill>
              <a:latin typeface="Clio Bold" pitchFamily="50" charset="0"/>
            </a:endParaRPr>
          </a:p>
          <a:p>
            <a:endParaRPr lang="fr-FR" dirty="0" smtClean="0">
              <a:solidFill>
                <a:schemeClr val="bg1"/>
              </a:solidFill>
              <a:latin typeface="Clio Bold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 smtClean="0">
              <a:solidFill>
                <a:schemeClr val="bg1"/>
              </a:solidFill>
              <a:latin typeface="Clio Bold" pitchFamily="50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410300" y="4293096"/>
            <a:ext cx="3117499" cy="1798748"/>
            <a:chOff x="3826943" y="1918911"/>
            <a:chExt cx="3152522" cy="1724744"/>
          </a:xfrm>
        </p:grpSpPr>
        <p:pic>
          <p:nvPicPr>
            <p:cNvPr id="25" name="Picture 14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84"/>
            <a:stretch/>
          </p:blipFill>
          <p:spPr bwMode="auto">
            <a:xfrm>
              <a:off x="3826943" y="1918911"/>
              <a:ext cx="3152522" cy="17247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376" y="1945467"/>
              <a:ext cx="1033089" cy="1033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ZoneTexte 30"/>
          <p:cNvSpPr txBox="1"/>
          <p:nvPr/>
        </p:nvSpPr>
        <p:spPr>
          <a:xfrm>
            <a:off x="777193" y="4956173"/>
            <a:ext cx="1469396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NEUTRALISATION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32" name="Bouton d'action : Accueil 31">
            <a:hlinkClick r:id="" action="ppaction://hlinkshowjump?jump=firstslide" highlightClick="1"/>
          </p:cNvPr>
          <p:cNvSpPr/>
          <p:nvPr/>
        </p:nvSpPr>
        <p:spPr>
          <a:xfrm>
            <a:off x="8172400" y="460326"/>
            <a:ext cx="576064" cy="396577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hlinkClick r:id="rId6" action="ppaction://hlinksldjump"/>
          </p:cNvPr>
          <p:cNvSpPr txBox="1"/>
          <p:nvPr/>
        </p:nvSpPr>
        <p:spPr>
          <a:xfrm>
            <a:off x="5604919" y="5661248"/>
            <a:ext cx="2073297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PRENDRE RENDEZ-VOUS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44624"/>
            <a:ext cx="136531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ZoneTexte 26">
            <a:hlinkClick r:id="rId8" action="ppaction://hlinksldjump"/>
          </p:cNvPr>
          <p:cNvSpPr txBox="1"/>
          <p:nvPr/>
        </p:nvSpPr>
        <p:spPr>
          <a:xfrm>
            <a:off x="1356583" y="107340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smtClean="0">
                <a:latin typeface="Clio Bold" pitchFamily="50" charset="0"/>
              </a:rPr>
              <a:t>Dépollution  Hydrogène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5" name="ZoneTexte 34">
            <a:hlinkClick r:id="rId9" action="ppaction://hlinksldjump"/>
          </p:cNvPr>
          <p:cNvSpPr txBox="1"/>
          <p:nvPr/>
        </p:nvSpPr>
        <p:spPr>
          <a:xfrm>
            <a:off x="2260931" y="107340"/>
            <a:ext cx="10869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Recharge Clim’ Ecologique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6" name="ZoneTexte 35">
            <a:hlinkClick r:id="rId10" action="ppaction://hlinksldjump"/>
          </p:cNvPr>
          <p:cNvSpPr txBox="1"/>
          <p:nvPr/>
        </p:nvSpPr>
        <p:spPr>
          <a:xfrm>
            <a:off x="3389459" y="107340"/>
            <a:ext cx="1326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Carrosserie Rapide 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8" name="ZoneTexte 37">
            <a:hlinkClick r:id="rId11" action="ppaction://hlinksldjump"/>
          </p:cNvPr>
          <p:cNvSpPr txBox="1"/>
          <p:nvPr/>
        </p:nvSpPr>
        <p:spPr>
          <a:xfrm>
            <a:off x="4764491" y="107340"/>
            <a:ext cx="13196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optique minute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9" name="ZoneTexte 38">
            <a:hlinkClick r:id="rId12" action="ppaction://hlinksldjump"/>
          </p:cNvPr>
          <p:cNvSpPr txBox="1"/>
          <p:nvPr/>
        </p:nvSpPr>
        <p:spPr>
          <a:xfrm>
            <a:off x="1356582" y="512143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Produits d’entretien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40" name="ZoneTexte 39">
            <a:hlinkClick r:id="rId13" action="ppaction://hlinksldjump"/>
          </p:cNvPr>
          <p:cNvSpPr txBox="1"/>
          <p:nvPr/>
        </p:nvSpPr>
        <p:spPr>
          <a:xfrm>
            <a:off x="2260930" y="512143"/>
            <a:ext cx="1377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Neutralisation naturelle des odeurs</a:t>
            </a:r>
            <a:endParaRPr lang="fr-FR" sz="900" dirty="0">
              <a:latin typeface="Cli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4935" y="908720"/>
            <a:ext cx="7956376" cy="54452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941441" y="908721"/>
            <a:ext cx="1187624" cy="5445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668344" y="142811"/>
            <a:ext cx="1319677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Accès Pro.</a:t>
            </a:r>
            <a:endParaRPr lang="fr-FR" sz="900" dirty="0">
              <a:latin typeface="Clio Bold" pitchFamily="5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80510"/>
            <a:ext cx="858054" cy="5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976467" y="987998"/>
            <a:ext cx="11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  <a:latin typeface="Clio Bold" pitchFamily="50" charset="0"/>
              </a:rPr>
              <a:t>Partenaires</a:t>
            </a:r>
            <a:endParaRPr lang="fr-FR" sz="1400" dirty="0">
              <a:solidFill>
                <a:schemeClr val="accent6">
                  <a:lumMod val="75000"/>
                </a:schemeClr>
              </a:solidFill>
              <a:latin typeface="Clio Bold" pitchFamily="50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994811" y="3544155"/>
            <a:ext cx="1080886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Vous êtes citoyens écoresponsable ?</a:t>
            </a:r>
          </a:p>
          <a:p>
            <a:pPr algn="ctr"/>
            <a:endParaRPr lang="fr-FR" sz="900" dirty="0" smtClean="0">
              <a:latin typeface="Clio Bold" pitchFamily="50" charset="0"/>
            </a:endParaRPr>
          </a:p>
          <a:p>
            <a:pPr algn="ctr"/>
            <a:r>
              <a:rPr lang="fr-FR" sz="900" dirty="0" smtClean="0">
                <a:latin typeface="Clio Bold" pitchFamily="50" charset="0"/>
              </a:rPr>
              <a:t>Devenez membre de l’</a:t>
            </a:r>
            <a:r>
              <a:rPr lang="fr-FR" sz="900" dirty="0" err="1" smtClean="0">
                <a:latin typeface="Clio Bold" pitchFamily="50" charset="0"/>
              </a:rPr>
              <a:t>Arddem</a:t>
            </a:r>
            <a:r>
              <a:rPr lang="fr-FR" sz="900" dirty="0" smtClean="0">
                <a:latin typeface="Clio Bold" pitchFamily="50" charset="0"/>
              </a:rPr>
              <a:t>,,vos avantages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06226" y="2041103"/>
            <a:ext cx="85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Clio Bold" pitchFamily="50" charset="0"/>
              </a:rPr>
              <a:t>Arddem</a:t>
            </a:r>
            <a:endParaRPr lang="fr-FR" sz="1400" dirty="0">
              <a:latin typeface="Clio Bold" pitchFamily="50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64" y="2747297"/>
            <a:ext cx="1046580" cy="38332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319933" y="1041998"/>
            <a:ext cx="2073297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PRENDRE RENDEZ-VOUS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2108200" y="2095500"/>
          <a:ext cx="49276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000"/>
                <a:gridCol w="8636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Civilité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□ Monsieur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□ Madame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Prénom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Adresse email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Société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Adresse rue et numéro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postal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Ville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Pays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Tel mobile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Tel fixe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Marque Véhicule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Type Véhicule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motorisation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□ Diesel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□ Essence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□ autre (</a:t>
                      </a:r>
                      <a:r>
                        <a:rPr lang="fr-FR" sz="1100" u="none" strike="noStrike" dirty="0" err="1">
                          <a:effectLst/>
                        </a:rPr>
                        <a:t>preciser</a:t>
                      </a:r>
                      <a:r>
                        <a:rPr lang="fr-FR" sz="1100" u="none" strike="noStrike" dirty="0">
                          <a:effectLst/>
                        </a:rPr>
                        <a:t>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876411" y="5445224"/>
            <a:ext cx="6287877" cy="259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28F41"/>
                </a:solidFill>
                <a:latin typeface="Clio Ultra Black Ob" pitchFamily="50" charset="0"/>
              </a:rPr>
              <a:t>Un conseiller va vous rappeler</a:t>
            </a:r>
            <a:endParaRPr lang="fr-FR" sz="1200" dirty="0">
              <a:solidFill>
                <a:srgbClr val="528F41"/>
              </a:solidFill>
              <a:latin typeface="Clio Ultra Black Ob" pitchFamily="50" charset="0"/>
            </a:endParaRPr>
          </a:p>
        </p:txBody>
      </p:sp>
      <p:sp>
        <p:nvSpPr>
          <p:cNvPr id="27" name="Bouton d'action : Accueil 26">
            <a:hlinkClick r:id="" action="ppaction://hlinkshowjump?jump=firstslide" highlightClick="1"/>
          </p:cNvPr>
          <p:cNvSpPr/>
          <p:nvPr/>
        </p:nvSpPr>
        <p:spPr>
          <a:xfrm>
            <a:off x="8172400" y="460326"/>
            <a:ext cx="576064" cy="396577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" y="44624"/>
            <a:ext cx="136531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>
            <a:hlinkClick r:id="rId5" action="ppaction://hlinksldjump"/>
          </p:cNvPr>
          <p:cNvSpPr txBox="1"/>
          <p:nvPr/>
        </p:nvSpPr>
        <p:spPr>
          <a:xfrm>
            <a:off x="1356583" y="107340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smtClean="0">
                <a:latin typeface="Clio Bold" pitchFamily="50" charset="0"/>
              </a:rPr>
              <a:t>Dépollution  Hydrogène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28" name="ZoneTexte 27">
            <a:hlinkClick r:id="rId6" action="ppaction://hlinksldjump"/>
          </p:cNvPr>
          <p:cNvSpPr txBox="1"/>
          <p:nvPr/>
        </p:nvSpPr>
        <p:spPr>
          <a:xfrm>
            <a:off x="2260931" y="107340"/>
            <a:ext cx="10869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Recharge Clim’ Ecologique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1" name="ZoneTexte 30">
            <a:hlinkClick r:id="rId7" action="ppaction://hlinksldjump"/>
          </p:cNvPr>
          <p:cNvSpPr txBox="1"/>
          <p:nvPr/>
        </p:nvSpPr>
        <p:spPr>
          <a:xfrm>
            <a:off x="3389459" y="107340"/>
            <a:ext cx="1326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Carrosserie Rapide 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2" name="ZoneTexte 31">
            <a:hlinkClick r:id="rId8" action="ppaction://hlinksldjump"/>
          </p:cNvPr>
          <p:cNvSpPr txBox="1"/>
          <p:nvPr/>
        </p:nvSpPr>
        <p:spPr>
          <a:xfrm>
            <a:off x="4764491" y="107340"/>
            <a:ext cx="13196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Rénovation </a:t>
            </a:r>
            <a:r>
              <a:rPr lang="fr-FR" sz="900" dirty="0" err="1" smtClean="0">
                <a:latin typeface="Clio Bold" pitchFamily="50" charset="0"/>
              </a:rPr>
              <a:t>Ecorop</a:t>
            </a:r>
            <a:r>
              <a:rPr lang="fr-FR" sz="900" dirty="0" smtClean="0">
                <a:latin typeface="Clio Bold" pitchFamily="50" charset="0"/>
              </a:rPr>
              <a:t> optique minute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4" name="ZoneTexte 33">
            <a:hlinkClick r:id="rId9" action="ppaction://hlinksldjump"/>
          </p:cNvPr>
          <p:cNvSpPr txBox="1"/>
          <p:nvPr/>
        </p:nvSpPr>
        <p:spPr>
          <a:xfrm>
            <a:off x="1356582" y="512143"/>
            <a:ext cx="8391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Produits d’entretien</a:t>
            </a:r>
            <a:endParaRPr lang="fr-FR" sz="900" dirty="0">
              <a:latin typeface="Clio Bold" pitchFamily="50" charset="0"/>
            </a:endParaRPr>
          </a:p>
        </p:txBody>
      </p:sp>
      <p:sp>
        <p:nvSpPr>
          <p:cNvPr id="35" name="ZoneTexte 34">
            <a:hlinkClick r:id="rId10" action="ppaction://hlinksldjump"/>
          </p:cNvPr>
          <p:cNvSpPr txBox="1"/>
          <p:nvPr/>
        </p:nvSpPr>
        <p:spPr>
          <a:xfrm>
            <a:off x="2260930" y="512143"/>
            <a:ext cx="13775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Clio Bold" pitchFamily="50" charset="0"/>
              </a:rPr>
              <a:t>Neutralisation naturelle des odeurs</a:t>
            </a:r>
            <a:endParaRPr lang="fr-FR" sz="900" dirty="0">
              <a:latin typeface="Cli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1149</TotalTime>
  <Words>615</Words>
  <Application>Microsoft Office PowerPoint</Application>
  <PresentationFormat>Affichage à l'écran (4:3)</PresentationFormat>
  <Paragraphs>169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Angles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</dc:creator>
  <cp:lastModifiedBy>jm</cp:lastModifiedBy>
  <cp:revision>38</cp:revision>
  <dcterms:created xsi:type="dcterms:W3CDTF">2020-04-07T12:35:29Z</dcterms:created>
  <dcterms:modified xsi:type="dcterms:W3CDTF">2020-04-08T08:00:29Z</dcterms:modified>
</cp:coreProperties>
</file>