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8" r:id="rId3"/>
    <p:sldId id="279" r:id="rId4"/>
    <p:sldId id="260" r:id="rId5"/>
    <p:sldId id="261" r:id="rId6"/>
    <p:sldId id="262" r:id="rId7"/>
    <p:sldId id="263" r:id="rId8"/>
    <p:sldId id="275" r:id="rId9"/>
    <p:sldId id="276" r:id="rId10"/>
    <p:sldId id="277" r:id="rId11"/>
    <p:sldId id="264" r:id="rId12"/>
    <p:sldId id="265" r:id="rId13"/>
    <p:sldId id="266" r:id="rId14"/>
    <p:sldId id="267" r:id="rId15"/>
    <p:sldId id="268" r:id="rId16"/>
    <p:sldId id="269" r:id="rId17"/>
    <p:sldId id="270" r:id="rId18"/>
    <p:sldId id="271" r:id="rId19"/>
    <p:sldId id="272" r:id="rId20"/>
    <p:sldId id="273" r:id="rId21"/>
    <p:sldId id="274" r:id="rId22"/>
    <p:sldId id="258" r:id="rId23"/>
    <p:sldId id="259" r:id="rId24"/>
    <p:sldId id="257"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10/14/23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792163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57937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670168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76900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10/14/23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304859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4643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10/14/23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63183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24502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05852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10/14/23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159711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10/14/23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08118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10/14/23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79315282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lang="en-US" sz="48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Low Angle View Of Clouds In Sky">
            <a:extLst>
              <a:ext uri="{FF2B5EF4-FFF2-40B4-BE49-F238E27FC236}">
                <a16:creationId xmlns:a16="http://schemas.microsoft.com/office/drawing/2014/main" id="{8561364B-B66B-E921-D8D9-E2723C98016C}"/>
              </a:ext>
            </a:extLst>
          </p:cNvPr>
          <p:cNvPicPr>
            <a:picLocks noChangeAspect="1"/>
          </p:cNvPicPr>
          <p:nvPr/>
        </p:nvPicPr>
        <p:blipFill rotWithShape="1">
          <a:blip r:embed="rId2"/>
          <a:srcRect t="5714" b="10016"/>
          <a:stretch/>
        </p:blipFill>
        <p:spPr>
          <a:xfrm>
            <a:off x="20" y="-839"/>
            <a:ext cx="12191980" cy="6858000"/>
          </a:xfrm>
          <a:prstGeom prst="rect">
            <a:avLst/>
          </a:prstGeom>
        </p:spPr>
      </p:pic>
      <p:sp useBgFill="1">
        <p:nvSpPr>
          <p:cNvPr id="9" name="Rectangle 8">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1" name="Rectangle 10">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BBDE0C8F-B88E-632B-F9AE-9E545EB82AE0}"/>
              </a:ext>
            </a:extLst>
          </p:cNvPr>
          <p:cNvSpPr>
            <a:spLocks noGrp="1"/>
          </p:cNvSpPr>
          <p:nvPr>
            <p:ph type="ctrTitle"/>
          </p:nvPr>
        </p:nvSpPr>
        <p:spPr>
          <a:xfrm>
            <a:off x="1771132" y="2091263"/>
            <a:ext cx="8649738" cy="1309318"/>
          </a:xfrm>
        </p:spPr>
        <p:txBody>
          <a:bodyPr>
            <a:normAutofit/>
          </a:bodyPr>
          <a:lstStyle/>
          <a:p>
            <a:r>
              <a:rPr lang="en-US" dirty="0"/>
              <a:t>Tracing the arc</a:t>
            </a:r>
          </a:p>
        </p:txBody>
      </p:sp>
      <p:sp>
        <p:nvSpPr>
          <p:cNvPr id="3" name="Subtitle 2">
            <a:extLst>
              <a:ext uri="{FF2B5EF4-FFF2-40B4-BE49-F238E27FC236}">
                <a16:creationId xmlns:a16="http://schemas.microsoft.com/office/drawing/2014/main" id="{1C13DE54-2059-475C-F22C-764DD838047A}"/>
              </a:ext>
            </a:extLst>
          </p:cNvPr>
          <p:cNvSpPr>
            <a:spLocks noGrp="1"/>
          </p:cNvSpPr>
          <p:nvPr>
            <p:ph type="subTitle" idx="1"/>
          </p:nvPr>
        </p:nvSpPr>
        <p:spPr>
          <a:xfrm>
            <a:off x="1771130" y="3768810"/>
            <a:ext cx="8652788" cy="1677575"/>
          </a:xfrm>
        </p:spPr>
        <p:txBody>
          <a:bodyPr>
            <a:normAutofit/>
          </a:bodyPr>
          <a:lstStyle/>
          <a:p>
            <a:r>
              <a:rPr lang="en-US" dirty="0"/>
              <a:t>A Glimpse into the Past, Present, and Future of Artificial Intelligence</a:t>
            </a:r>
          </a:p>
          <a:p>
            <a:r>
              <a:rPr lang="en-US" dirty="0"/>
              <a:t>Dr. Edward Brash</a:t>
            </a:r>
          </a:p>
          <a:p>
            <a:r>
              <a:rPr lang="en-US" dirty="0"/>
              <a:t>A Lecture Series for the CNU Lifelong Learning Society</a:t>
            </a:r>
          </a:p>
          <a:p>
            <a:r>
              <a:rPr lang="en-US" dirty="0"/>
              <a:t>Fall 2023</a:t>
            </a:r>
          </a:p>
        </p:txBody>
      </p:sp>
      <p:sp>
        <p:nvSpPr>
          <p:cNvPr id="13" name="Rectangle 12">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5" name="Straight Connector 14">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1905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7F28-7475-FF8E-ACAD-374AF4D5E249}"/>
              </a:ext>
            </a:extLst>
          </p:cNvPr>
          <p:cNvSpPr>
            <a:spLocks noGrp="1"/>
          </p:cNvSpPr>
          <p:nvPr>
            <p:ph type="title"/>
          </p:nvPr>
        </p:nvSpPr>
        <p:spPr/>
        <p:txBody>
          <a:bodyPr/>
          <a:lstStyle/>
          <a:p>
            <a:r>
              <a:rPr lang="en-US" dirty="0"/>
              <a:t>What do you know?</a:t>
            </a:r>
          </a:p>
        </p:txBody>
      </p:sp>
      <p:sp>
        <p:nvSpPr>
          <p:cNvPr id="3" name="Content Placeholder 2">
            <a:extLst>
              <a:ext uri="{FF2B5EF4-FFF2-40B4-BE49-F238E27FC236}">
                <a16:creationId xmlns:a16="http://schemas.microsoft.com/office/drawing/2014/main" id="{6509C1F4-9392-7958-610D-EA0C86E7E260}"/>
              </a:ext>
            </a:extLst>
          </p:cNvPr>
          <p:cNvSpPr>
            <a:spLocks noGrp="1"/>
          </p:cNvSpPr>
          <p:nvPr>
            <p:ph idx="1"/>
          </p:nvPr>
        </p:nvSpPr>
        <p:spPr/>
        <p:txBody>
          <a:bodyPr>
            <a:normAutofit/>
          </a:bodyPr>
          <a:lstStyle/>
          <a:p>
            <a:r>
              <a:rPr lang="en-US" sz="2400" dirty="0"/>
              <a:t>Who are the three most important artists in the last 500 years?</a:t>
            </a:r>
          </a:p>
          <a:p>
            <a:pPr marL="0" indent="0">
              <a:buNone/>
            </a:pPr>
            <a:endParaRPr lang="en-US" sz="2400" dirty="0"/>
          </a:p>
          <a:p>
            <a:pPr marL="0" indent="0">
              <a:buNone/>
            </a:pPr>
            <a:r>
              <a:rPr lang="en-US" sz="2400" dirty="0"/>
              <a:t>(Honorable Mentions)</a:t>
            </a:r>
          </a:p>
          <a:p>
            <a:endParaRPr lang="en-US" sz="2400" dirty="0"/>
          </a:p>
          <a:p>
            <a:pPr lvl="1"/>
            <a:r>
              <a:rPr lang="en-US" sz="2200" dirty="0" err="1"/>
              <a:t>Rambrandt</a:t>
            </a:r>
            <a:endParaRPr lang="en-US" sz="2200" dirty="0"/>
          </a:p>
          <a:p>
            <a:pPr lvl="1"/>
            <a:r>
              <a:rPr lang="en-US" sz="2200" dirty="0"/>
              <a:t>Michelangelo</a:t>
            </a:r>
          </a:p>
          <a:p>
            <a:pPr lvl="1"/>
            <a:r>
              <a:rPr lang="en-US" sz="2200" dirty="0"/>
              <a:t>Frida Kahlo****</a:t>
            </a:r>
          </a:p>
        </p:txBody>
      </p:sp>
    </p:spTree>
    <p:extLst>
      <p:ext uri="{BB962C8B-B14F-4D97-AF65-F5344CB8AC3E}">
        <p14:creationId xmlns:p14="http://schemas.microsoft.com/office/powerpoint/2010/main" val="788076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7F28-7475-FF8E-ACAD-374AF4D5E249}"/>
              </a:ext>
            </a:extLst>
          </p:cNvPr>
          <p:cNvSpPr>
            <a:spLocks noGrp="1"/>
          </p:cNvSpPr>
          <p:nvPr>
            <p:ph type="title"/>
          </p:nvPr>
        </p:nvSpPr>
        <p:spPr/>
        <p:txBody>
          <a:bodyPr/>
          <a:lstStyle/>
          <a:p>
            <a:r>
              <a:rPr lang="en-US" dirty="0"/>
              <a:t>What do you know?</a:t>
            </a:r>
          </a:p>
        </p:txBody>
      </p:sp>
      <p:sp>
        <p:nvSpPr>
          <p:cNvPr id="3" name="Content Placeholder 2">
            <a:extLst>
              <a:ext uri="{FF2B5EF4-FFF2-40B4-BE49-F238E27FC236}">
                <a16:creationId xmlns:a16="http://schemas.microsoft.com/office/drawing/2014/main" id="{6509C1F4-9392-7958-610D-EA0C86E7E260}"/>
              </a:ext>
            </a:extLst>
          </p:cNvPr>
          <p:cNvSpPr>
            <a:spLocks noGrp="1"/>
          </p:cNvSpPr>
          <p:nvPr>
            <p:ph idx="1"/>
          </p:nvPr>
        </p:nvSpPr>
        <p:spPr/>
        <p:txBody>
          <a:bodyPr>
            <a:normAutofit/>
          </a:bodyPr>
          <a:lstStyle/>
          <a:p>
            <a:r>
              <a:rPr lang="en-US" sz="2400" dirty="0"/>
              <a:t>Who are the three most well-known/important physicists in the last 500 years?</a:t>
            </a:r>
            <a:endParaRPr lang="en-US" sz="2000" dirty="0"/>
          </a:p>
        </p:txBody>
      </p:sp>
    </p:spTree>
    <p:extLst>
      <p:ext uri="{BB962C8B-B14F-4D97-AF65-F5344CB8AC3E}">
        <p14:creationId xmlns:p14="http://schemas.microsoft.com/office/powerpoint/2010/main" val="4292968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7F28-7475-FF8E-ACAD-374AF4D5E249}"/>
              </a:ext>
            </a:extLst>
          </p:cNvPr>
          <p:cNvSpPr>
            <a:spLocks noGrp="1"/>
          </p:cNvSpPr>
          <p:nvPr>
            <p:ph type="title"/>
          </p:nvPr>
        </p:nvSpPr>
        <p:spPr/>
        <p:txBody>
          <a:bodyPr/>
          <a:lstStyle/>
          <a:p>
            <a:r>
              <a:rPr lang="en-US" dirty="0"/>
              <a:t>What do you know?</a:t>
            </a:r>
          </a:p>
        </p:txBody>
      </p:sp>
      <p:sp>
        <p:nvSpPr>
          <p:cNvPr id="3" name="Content Placeholder 2">
            <a:extLst>
              <a:ext uri="{FF2B5EF4-FFF2-40B4-BE49-F238E27FC236}">
                <a16:creationId xmlns:a16="http://schemas.microsoft.com/office/drawing/2014/main" id="{6509C1F4-9392-7958-610D-EA0C86E7E260}"/>
              </a:ext>
            </a:extLst>
          </p:cNvPr>
          <p:cNvSpPr>
            <a:spLocks noGrp="1"/>
          </p:cNvSpPr>
          <p:nvPr>
            <p:ph idx="1"/>
          </p:nvPr>
        </p:nvSpPr>
        <p:spPr/>
        <p:txBody>
          <a:bodyPr>
            <a:normAutofit/>
          </a:bodyPr>
          <a:lstStyle/>
          <a:p>
            <a:r>
              <a:rPr lang="en-US" sz="2400" dirty="0"/>
              <a:t>Who are the three most well-known/important physicists in the last 500 years?</a:t>
            </a:r>
          </a:p>
          <a:p>
            <a:endParaRPr lang="en-US" sz="2400" dirty="0"/>
          </a:p>
          <a:p>
            <a:pPr lvl="1"/>
            <a:r>
              <a:rPr lang="en-US" sz="1800" dirty="0"/>
              <a:t>Isaac Newton</a:t>
            </a:r>
          </a:p>
          <a:p>
            <a:pPr lvl="1"/>
            <a:r>
              <a:rPr lang="en-US" sz="1800" dirty="0"/>
              <a:t>Albert Einstein</a:t>
            </a:r>
          </a:p>
          <a:p>
            <a:pPr lvl="1"/>
            <a:r>
              <a:rPr lang="en-US" sz="1800" dirty="0"/>
              <a:t>Stephen Hawking/James Clerk Maxwell</a:t>
            </a:r>
          </a:p>
        </p:txBody>
      </p:sp>
    </p:spTree>
    <p:extLst>
      <p:ext uri="{BB962C8B-B14F-4D97-AF65-F5344CB8AC3E}">
        <p14:creationId xmlns:p14="http://schemas.microsoft.com/office/powerpoint/2010/main" val="2978054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7F28-7475-FF8E-ACAD-374AF4D5E249}"/>
              </a:ext>
            </a:extLst>
          </p:cNvPr>
          <p:cNvSpPr>
            <a:spLocks noGrp="1"/>
          </p:cNvSpPr>
          <p:nvPr>
            <p:ph type="title"/>
          </p:nvPr>
        </p:nvSpPr>
        <p:spPr/>
        <p:txBody>
          <a:bodyPr/>
          <a:lstStyle/>
          <a:p>
            <a:r>
              <a:rPr lang="en-US" dirty="0"/>
              <a:t>What do you know?</a:t>
            </a:r>
          </a:p>
        </p:txBody>
      </p:sp>
      <p:sp>
        <p:nvSpPr>
          <p:cNvPr id="3" name="Content Placeholder 2">
            <a:extLst>
              <a:ext uri="{FF2B5EF4-FFF2-40B4-BE49-F238E27FC236}">
                <a16:creationId xmlns:a16="http://schemas.microsoft.com/office/drawing/2014/main" id="{6509C1F4-9392-7958-610D-EA0C86E7E260}"/>
              </a:ext>
            </a:extLst>
          </p:cNvPr>
          <p:cNvSpPr>
            <a:spLocks noGrp="1"/>
          </p:cNvSpPr>
          <p:nvPr>
            <p:ph idx="1"/>
          </p:nvPr>
        </p:nvSpPr>
        <p:spPr/>
        <p:txBody>
          <a:bodyPr>
            <a:normAutofit/>
          </a:bodyPr>
          <a:lstStyle/>
          <a:p>
            <a:r>
              <a:rPr lang="en-US" sz="2400" dirty="0"/>
              <a:t>Who are the three most well-known/important mathematicians in the last 500 years?</a:t>
            </a:r>
            <a:endParaRPr lang="en-US" sz="1800" dirty="0"/>
          </a:p>
        </p:txBody>
      </p:sp>
    </p:spTree>
    <p:extLst>
      <p:ext uri="{BB962C8B-B14F-4D97-AF65-F5344CB8AC3E}">
        <p14:creationId xmlns:p14="http://schemas.microsoft.com/office/powerpoint/2010/main" val="549260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7F28-7475-FF8E-ACAD-374AF4D5E249}"/>
              </a:ext>
            </a:extLst>
          </p:cNvPr>
          <p:cNvSpPr>
            <a:spLocks noGrp="1"/>
          </p:cNvSpPr>
          <p:nvPr>
            <p:ph type="title"/>
          </p:nvPr>
        </p:nvSpPr>
        <p:spPr/>
        <p:txBody>
          <a:bodyPr/>
          <a:lstStyle/>
          <a:p>
            <a:r>
              <a:rPr lang="en-US" dirty="0"/>
              <a:t>What do you know?</a:t>
            </a:r>
          </a:p>
        </p:txBody>
      </p:sp>
      <p:sp>
        <p:nvSpPr>
          <p:cNvPr id="3" name="Content Placeholder 2">
            <a:extLst>
              <a:ext uri="{FF2B5EF4-FFF2-40B4-BE49-F238E27FC236}">
                <a16:creationId xmlns:a16="http://schemas.microsoft.com/office/drawing/2014/main" id="{6509C1F4-9392-7958-610D-EA0C86E7E260}"/>
              </a:ext>
            </a:extLst>
          </p:cNvPr>
          <p:cNvSpPr>
            <a:spLocks noGrp="1"/>
          </p:cNvSpPr>
          <p:nvPr>
            <p:ph idx="1"/>
          </p:nvPr>
        </p:nvSpPr>
        <p:spPr/>
        <p:txBody>
          <a:bodyPr>
            <a:normAutofit/>
          </a:bodyPr>
          <a:lstStyle/>
          <a:p>
            <a:r>
              <a:rPr lang="en-US" sz="2400" dirty="0"/>
              <a:t>Who are the three most well-known/important mathematicians in the last 500 years?</a:t>
            </a:r>
          </a:p>
          <a:p>
            <a:endParaRPr lang="en-US" sz="2400" dirty="0"/>
          </a:p>
          <a:p>
            <a:pPr lvl="1"/>
            <a:r>
              <a:rPr lang="en-US" sz="2200" dirty="0"/>
              <a:t>Isaac Newton</a:t>
            </a:r>
          </a:p>
          <a:p>
            <a:pPr lvl="1"/>
            <a:r>
              <a:rPr lang="en-US" sz="2200" dirty="0"/>
              <a:t>Carl Friedrich Gauss</a:t>
            </a:r>
          </a:p>
          <a:p>
            <a:pPr lvl="1"/>
            <a:r>
              <a:rPr lang="en-US" sz="2200" dirty="0"/>
              <a:t>Leonhard Euler</a:t>
            </a:r>
          </a:p>
        </p:txBody>
      </p:sp>
    </p:spTree>
    <p:extLst>
      <p:ext uri="{BB962C8B-B14F-4D97-AF65-F5344CB8AC3E}">
        <p14:creationId xmlns:p14="http://schemas.microsoft.com/office/powerpoint/2010/main" val="2440328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7F28-7475-FF8E-ACAD-374AF4D5E249}"/>
              </a:ext>
            </a:extLst>
          </p:cNvPr>
          <p:cNvSpPr>
            <a:spLocks noGrp="1"/>
          </p:cNvSpPr>
          <p:nvPr>
            <p:ph type="title"/>
          </p:nvPr>
        </p:nvSpPr>
        <p:spPr/>
        <p:txBody>
          <a:bodyPr/>
          <a:lstStyle/>
          <a:p>
            <a:r>
              <a:rPr lang="en-US" dirty="0"/>
              <a:t>What do you know?</a:t>
            </a:r>
          </a:p>
        </p:txBody>
      </p:sp>
      <p:sp>
        <p:nvSpPr>
          <p:cNvPr id="3" name="Content Placeholder 2">
            <a:extLst>
              <a:ext uri="{FF2B5EF4-FFF2-40B4-BE49-F238E27FC236}">
                <a16:creationId xmlns:a16="http://schemas.microsoft.com/office/drawing/2014/main" id="{6509C1F4-9392-7958-610D-EA0C86E7E260}"/>
              </a:ext>
            </a:extLst>
          </p:cNvPr>
          <p:cNvSpPr>
            <a:spLocks noGrp="1"/>
          </p:cNvSpPr>
          <p:nvPr>
            <p:ph idx="1"/>
          </p:nvPr>
        </p:nvSpPr>
        <p:spPr/>
        <p:txBody>
          <a:bodyPr>
            <a:normAutofit/>
          </a:bodyPr>
          <a:lstStyle/>
          <a:p>
            <a:r>
              <a:rPr lang="en-US" sz="2400" dirty="0"/>
              <a:t>Who are the three most well-known/important computer scientists, since the invention of computer science?</a:t>
            </a:r>
          </a:p>
        </p:txBody>
      </p:sp>
    </p:spTree>
    <p:extLst>
      <p:ext uri="{BB962C8B-B14F-4D97-AF65-F5344CB8AC3E}">
        <p14:creationId xmlns:p14="http://schemas.microsoft.com/office/powerpoint/2010/main" val="3030959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7F28-7475-FF8E-ACAD-374AF4D5E249}"/>
              </a:ext>
            </a:extLst>
          </p:cNvPr>
          <p:cNvSpPr>
            <a:spLocks noGrp="1"/>
          </p:cNvSpPr>
          <p:nvPr>
            <p:ph type="title"/>
          </p:nvPr>
        </p:nvSpPr>
        <p:spPr/>
        <p:txBody>
          <a:bodyPr/>
          <a:lstStyle/>
          <a:p>
            <a:r>
              <a:rPr lang="en-US" dirty="0"/>
              <a:t>What do you know?</a:t>
            </a:r>
          </a:p>
        </p:txBody>
      </p:sp>
      <p:sp>
        <p:nvSpPr>
          <p:cNvPr id="3" name="Content Placeholder 2">
            <a:extLst>
              <a:ext uri="{FF2B5EF4-FFF2-40B4-BE49-F238E27FC236}">
                <a16:creationId xmlns:a16="http://schemas.microsoft.com/office/drawing/2014/main" id="{6509C1F4-9392-7958-610D-EA0C86E7E260}"/>
              </a:ext>
            </a:extLst>
          </p:cNvPr>
          <p:cNvSpPr>
            <a:spLocks noGrp="1"/>
          </p:cNvSpPr>
          <p:nvPr>
            <p:ph idx="1"/>
          </p:nvPr>
        </p:nvSpPr>
        <p:spPr/>
        <p:txBody>
          <a:bodyPr>
            <a:normAutofit/>
          </a:bodyPr>
          <a:lstStyle/>
          <a:p>
            <a:r>
              <a:rPr lang="en-US" sz="2400" dirty="0"/>
              <a:t>Who are the three most well-known/important computer scientists, since the invention of computer science?</a:t>
            </a:r>
          </a:p>
          <a:p>
            <a:endParaRPr lang="en-US" sz="2400" dirty="0"/>
          </a:p>
          <a:p>
            <a:pPr lvl="1"/>
            <a:r>
              <a:rPr lang="en-US" sz="2200" dirty="0"/>
              <a:t>Alan Turing (the father of computer science – the Turing Machine laid the foundations for theoretical computer science)</a:t>
            </a:r>
          </a:p>
          <a:p>
            <a:pPr lvl="1"/>
            <a:r>
              <a:rPr lang="en-US" sz="2200" dirty="0"/>
              <a:t>Ada Lovelace (the world’s first computer programmer – wrote the first algorithm designed to be processed by a machine)</a:t>
            </a:r>
          </a:p>
          <a:p>
            <a:pPr lvl="1"/>
            <a:r>
              <a:rPr lang="en-US" sz="2200" dirty="0"/>
              <a:t>John von Neumann (the von Neumann architecture forms the basis of almost every computer in use today, worked on the Manhattan Project, mathematician and physicist)</a:t>
            </a:r>
          </a:p>
        </p:txBody>
      </p:sp>
    </p:spTree>
    <p:extLst>
      <p:ext uri="{BB962C8B-B14F-4D97-AF65-F5344CB8AC3E}">
        <p14:creationId xmlns:p14="http://schemas.microsoft.com/office/powerpoint/2010/main" val="1441668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7F28-7475-FF8E-ACAD-374AF4D5E249}"/>
              </a:ext>
            </a:extLst>
          </p:cNvPr>
          <p:cNvSpPr>
            <a:spLocks noGrp="1"/>
          </p:cNvSpPr>
          <p:nvPr>
            <p:ph type="title"/>
          </p:nvPr>
        </p:nvSpPr>
        <p:spPr/>
        <p:txBody>
          <a:bodyPr/>
          <a:lstStyle/>
          <a:p>
            <a:r>
              <a:rPr lang="en-US" dirty="0"/>
              <a:t>What do you know?</a:t>
            </a:r>
          </a:p>
        </p:txBody>
      </p:sp>
      <p:sp>
        <p:nvSpPr>
          <p:cNvPr id="3" name="Content Placeholder 2">
            <a:extLst>
              <a:ext uri="{FF2B5EF4-FFF2-40B4-BE49-F238E27FC236}">
                <a16:creationId xmlns:a16="http://schemas.microsoft.com/office/drawing/2014/main" id="{6509C1F4-9392-7958-610D-EA0C86E7E260}"/>
              </a:ext>
            </a:extLst>
          </p:cNvPr>
          <p:cNvSpPr>
            <a:spLocks noGrp="1"/>
          </p:cNvSpPr>
          <p:nvPr>
            <p:ph idx="1"/>
          </p:nvPr>
        </p:nvSpPr>
        <p:spPr/>
        <p:txBody>
          <a:bodyPr>
            <a:normAutofit/>
          </a:bodyPr>
          <a:lstStyle/>
          <a:p>
            <a:r>
              <a:rPr lang="en-US" sz="2400" dirty="0"/>
              <a:t>Who are the three most well-known/important people in the history of artificial intelligence?</a:t>
            </a:r>
            <a:endParaRPr lang="en-US" sz="2200" dirty="0"/>
          </a:p>
        </p:txBody>
      </p:sp>
    </p:spTree>
    <p:extLst>
      <p:ext uri="{BB962C8B-B14F-4D97-AF65-F5344CB8AC3E}">
        <p14:creationId xmlns:p14="http://schemas.microsoft.com/office/powerpoint/2010/main" val="1608846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7F28-7475-FF8E-ACAD-374AF4D5E249}"/>
              </a:ext>
            </a:extLst>
          </p:cNvPr>
          <p:cNvSpPr>
            <a:spLocks noGrp="1"/>
          </p:cNvSpPr>
          <p:nvPr>
            <p:ph type="title"/>
          </p:nvPr>
        </p:nvSpPr>
        <p:spPr/>
        <p:txBody>
          <a:bodyPr/>
          <a:lstStyle/>
          <a:p>
            <a:r>
              <a:rPr lang="en-US" dirty="0"/>
              <a:t>What do you know?</a:t>
            </a:r>
          </a:p>
        </p:txBody>
      </p:sp>
      <p:sp>
        <p:nvSpPr>
          <p:cNvPr id="3" name="Content Placeholder 2">
            <a:extLst>
              <a:ext uri="{FF2B5EF4-FFF2-40B4-BE49-F238E27FC236}">
                <a16:creationId xmlns:a16="http://schemas.microsoft.com/office/drawing/2014/main" id="{6509C1F4-9392-7958-610D-EA0C86E7E260}"/>
              </a:ext>
            </a:extLst>
          </p:cNvPr>
          <p:cNvSpPr>
            <a:spLocks noGrp="1"/>
          </p:cNvSpPr>
          <p:nvPr>
            <p:ph idx="1"/>
          </p:nvPr>
        </p:nvSpPr>
        <p:spPr/>
        <p:txBody>
          <a:bodyPr>
            <a:normAutofit fontScale="92500"/>
          </a:bodyPr>
          <a:lstStyle/>
          <a:p>
            <a:r>
              <a:rPr lang="en-US" sz="2400" dirty="0"/>
              <a:t>Who are the three most well-known/important people in the history of artificial intelligence?</a:t>
            </a:r>
          </a:p>
          <a:p>
            <a:endParaRPr lang="en-US" sz="2400" dirty="0"/>
          </a:p>
          <a:p>
            <a:pPr lvl="1"/>
            <a:r>
              <a:rPr lang="en-US" sz="2800" b="1" i="0" u="none" strike="noStrike" dirty="0">
                <a:effectLst/>
                <a:latin typeface="Söhne"/>
              </a:rPr>
              <a:t>Alan Turing</a:t>
            </a:r>
            <a:r>
              <a:rPr lang="en-US" sz="2800" b="0" i="0" u="none" strike="noStrike" dirty="0">
                <a:effectLst/>
                <a:latin typeface="Söhne"/>
              </a:rPr>
              <a:t>: Turing's contributions go beyond the foundational elements of computer science. His Turing Test, proposed in his paper "Computing Machinery and Intelligence" (1950), is one of the most discussed ideas in AI. The Turing Test was designed to provide a satisfactory operational definition of intelligence, sparking ongoing debates and research about machine intelligence and consciousness.</a:t>
            </a:r>
          </a:p>
        </p:txBody>
      </p:sp>
    </p:spTree>
    <p:extLst>
      <p:ext uri="{BB962C8B-B14F-4D97-AF65-F5344CB8AC3E}">
        <p14:creationId xmlns:p14="http://schemas.microsoft.com/office/powerpoint/2010/main" val="138335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7F28-7475-FF8E-ACAD-374AF4D5E249}"/>
              </a:ext>
            </a:extLst>
          </p:cNvPr>
          <p:cNvSpPr>
            <a:spLocks noGrp="1"/>
          </p:cNvSpPr>
          <p:nvPr>
            <p:ph type="title"/>
          </p:nvPr>
        </p:nvSpPr>
        <p:spPr/>
        <p:txBody>
          <a:bodyPr/>
          <a:lstStyle/>
          <a:p>
            <a:r>
              <a:rPr lang="en-US" dirty="0"/>
              <a:t>What do you know?</a:t>
            </a:r>
          </a:p>
        </p:txBody>
      </p:sp>
      <p:sp>
        <p:nvSpPr>
          <p:cNvPr id="3" name="Content Placeholder 2">
            <a:extLst>
              <a:ext uri="{FF2B5EF4-FFF2-40B4-BE49-F238E27FC236}">
                <a16:creationId xmlns:a16="http://schemas.microsoft.com/office/drawing/2014/main" id="{6509C1F4-9392-7958-610D-EA0C86E7E260}"/>
              </a:ext>
            </a:extLst>
          </p:cNvPr>
          <p:cNvSpPr>
            <a:spLocks noGrp="1"/>
          </p:cNvSpPr>
          <p:nvPr>
            <p:ph idx="1"/>
          </p:nvPr>
        </p:nvSpPr>
        <p:spPr/>
        <p:txBody>
          <a:bodyPr>
            <a:normAutofit fontScale="92500" lnSpcReduction="20000"/>
          </a:bodyPr>
          <a:lstStyle/>
          <a:p>
            <a:r>
              <a:rPr lang="en-US" sz="2400" dirty="0"/>
              <a:t>Who are the three most well-known/important people in the history of artificial intelligence?</a:t>
            </a:r>
            <a:endParaRPr lang="en-US" sz="2200" dirty="0"/>
          </a:p>
          <a:p>
            <a:pPr marL="0" indent="0">
              <a:buNone/>
            </a:pPr>
            <a:endParaRPr lang="en-US" sz="2200" dirty="0"/>
          </a:p>
          <a:p>
            <a:pPr lvl="1"/>
            <a:r>
              <a:rPr lang="en-US" sz="2800" b="1" i="0" u="none" strike="noStrike" dirty="0">
                <a:effectLst/>
                <a:latin typeface="Söhne"/>
              </a:rPr>
              <a:t>Marvin Minsky</a:t>
            </a:r>
            <a:r>
              <a:rPr lang="en-US" sz="2800" b="0" i="0" u="none" strike="noStrike" dirty="0">
                <a:effectLst/>
                <a:latin typeface="Söhne"/>
              </a:rPr>
              <a:t>: Often referred to as the "father of artificial intelligence," Minsky co-founded the Massachusetts Institute of Technology's AI laboratory and made several significant contributions to AI and cognitive psychology. His work on neural networks, artificial intelligence, and computer science theory played a pivotal role in developing and advancing the field. Minsky’s vision for AI was comprehensive, encompassing robotics, symbolic learning, and connectionism, among other aspects.</a:t>
            </a:r>
          </a:p>
        </p:txBody>
      </p:sp>
    </p:spTree>
    <p:extLst>
      <p:ext uri="{BB962C8B-B14F-4D97-AF65-F5344CB8AC3E}">
        <p14:creationId xmlns:p14="http://schemas.microsoft.com/office/powerpoint/2010/main" val="2634427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6B49-6C79-29D3-7631-AF67368A0821}"/>
              </a:ext>
            </a:extLst>
          </p:cNvPr>
          <p:cNvSpPr>
            <a:spLocks noGrp="1"/>
          </p:cNvSpPr>
          <p:nvPr>
            <p:ph type="title"/>
          </p:nvPr>
        </p:nvSpPr>
        <p:spPr/>
        <p:txBody>
          <a:bodyPr/>
          <a:lstStyle/>
          <a:p>
            <a:r>
              <a:rPr lang="en-US" dirty="0"/>
              <a:t>List of References</a:t>
            </a:r>
          </a:p>
        </p:txBody>
      </p:sp>
      <p:sp>
        <p:nvSpPr>
          <p:cNvPr id="3" name="Content Placeholder 2">
            <a:extLst>
              <a:ext uri="{FF2B5EF4-FFF2-40B4-BE49-F238E27FC236}">
                <a16:creationId xmlns:a16="http://schemas.microsoft.com/office/drawing/2014/main" id="{48112B52-3F8E-1BF3-B2F7-AE5AD1DEEFAF}"/>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490965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7F28-7475-FF8E-ACAD-374AF4D5E249}"/>
              </a:ext>
            </a:extLst>
          </p:cNvPr>
          <p:cNvSpPr>
            <a:spLocks noGrp="1"/>
          </p:cNvSpPr>
          <p:nvPr>
            <p:ph type="title"/>
          </p:nvPr>
        </p:nvSpPr>
        <p:spPr/>
        <p:txBody>
          <a:bodyPr/>
          <a:lstStyle/>
          <a:p>
            <a:r>
              <a:rPr lang="en-US" dirty="0"/>
              <a:t>What do you know?</a:t>
            </a:r>
          </a:p>
        </p:txBody>
      </p:sp>
      <p:sp>
        <p:nvSpPr>
          <p:cNvPr id="3" name="Content Placeholder 2">
            <a:extLst>
              <a:ext uri="{FF2B5EF4-FFF2-40B4-BE49-F238E27FC236}">
                <a16:creationId xmlns:a16="http://schemas.microsoft.com/office/drawing/2014/main" id="{6509C1F4-9392-7958-610D-EA0C86E7E260}"/>
              </a:ext>
            </a:extLst>
          </p:cNvPr>
          <p:cNvSpPr>
            <a:spLocks noGrp="1"/>
          </p:cNvSpPr>
          <p:nvPr>
            <p:ph idx="1"/>
          </p:nvPr>
        </p:nvSpPr>
        <p:spPr/>
        <p:txBody>
          <a:bodyPr>
            <a:normAutofit fontScale="85000" lnSpcReduction="10000"/>
          </a:bodyPr>
          <a:lstStyle/>
          <a:p>
            <a:r>
              <a:rPr lang="en-US" sz="2400" dirty="0"/>
              <a:t>Who are the three most well-known/important people in the history of artificial intelligence?</a:t>
            </a:r>
            <a:endParaRPr lang="en-US" sz="2200" dirty="0"/>
          </a:p>
          <a:p>
            <a:pPr marL="0" indent="0">
              <a:buNone/>
            </a:pPr>
            <a:endParaRPr lang="en-US" sz="2200" dirty="0"/>
          </a:p>
          <a:p>
            <a:pPr lvl="1"/>
            <a:r>
              <a:rPr lang="en-US" sz="3200" b="1" i="0" u="none" strike="noStrike" dirty="0">
                <a:effectLst/>
                <a:latin typeface="Söhne"/>
              </a:rPr>
              <a:t>John McCarthy</a:t>
            </a:r>
            <a:r>
              <a:rPr lang="en-US" sz="3200" b="0" i="0" u="none" strike="noStrike" dirty="0">
                <a:effectLst/>
                <a:latin typeface="Söhne"/>
              </a:rPr>
              <a:t>: McCarthy coined the term "artificial intelligence" in 1955 and was one of the key figures in the early development of AI. He developed Lisp, a programming language widely used in AI research, and was instrumental in instituting the Stanford Artificial Intelligence Lab. McCarthy also proposed the idea of computer time-sharing (enabling the concurrent use of computers by multiple individuals), which was foundational to the development of cloud computing.</a:t>
            </a:r>
          </a:p>
          <a:p>
            <a:pPr marL="274320" lvl="1" indent="0">
              <a:buNone/>
            </a:pPr>
            <a:endParaRPr lang="en-US" sz="2800" b="0" i="0" u="none" strike="noStrike" dirty="0">
              <a:effectLst/>
              <a:latin typeface="Söhne"/>
            </a:endParaRPr>
          </a:p>
        </p:txBody>
      </p:sp>
    </p:spTree>
    <p:extLst>
      <p:ext uri="{BB962C8B-B14F-4D97-AF65-F5344CB8AC3E}">
        <p14:creationId xmlns:p14="http://schemas.microsoft.com/office/powerpoint/2010/main" val="2183324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7F28-7475-FF8E-ACAD-374AF4D5E249}"/>
              </a:ext>
            </a:extLst>
          </p:cNvPr>
          <p:cNvSpPr>
            <a:spLocks noGrp="1"/>
          </p:cNvSpPr>
          <p:nvPr>
            <p:ph type="title"/>
          </p:nvPr>
        </p:nvSpPr>
        <p:spPr/>
        <p:txBody>
          <a:bodyPr/>
          <a:lstStyle/>
          <a:p>
            <a:r>
              <a:rPr lang="en-US" dirty="0"/>
              <a:t>What do you know?</a:t>
            </a:r>
          </a:p>
        </p:txBody>
      </p:sp>
      <p:sp>
        <p:nvSpPr>
          <p:cNvPr id="3" name="Content Placeholder 2">
            <a:extLst>
              <a:ext uri="{FF2B5EF4-FFF2-40B4-BE49-F238E27FC236}">
                <a16:creationId xmlns:a16="http://schemas.microsoft.com/office/drawing/2014/main" id="{6509C1F4-9392-7958-610D-EA0C86E7E260}"/>
              </a:ext>
            </a:extLst>
          </p:cNvPr>
          <p:cNvSpPr>
            <a:spLocks noGrp="1"/>
          </p:cNvSpPr>
          <p:nvPr>
            <p:ph idx="1"/>
          </p:nvPr>
        </p:nvSpPr>
        <p:spPr/>
        <p:txBody>
          <a:bodyPr>
            <a:normAutofit fontScale="70000" lnSpcReduction="20000"/>
          </a:bodyPr>
          <a:lstStyle/>
          <a:p>
            <a:r>
              <a:rPr lang="en-US" sz="2400" dirty="0"/>
              <a:t>Who are the three most well-known/important people in the history of artificial intelligence?</a:t>
            </a:r>
            <a:endParaRPr lang="en-US" sz="2200" dirty="0"/>
          </a:p>
          <a:p>
            <a:pPr marL="0" indent="0">
              <a:buNone/>
            </a:pPr>
            <a:endParaRPr lang="en-US" sz="2200" dirty="0"/>
          </a:p>
          <a:p>
            <a:pPr algn="l">
              <a:buFont typeface="Arial" panose="020B0604020202020204" pitchFamily="34" charset="0"/>
              <a:buChar char="•"/>
            </a:pPr>
            <a:r>
              <a:rPr lang="en-US" sz="3200" b="1" i="0" u="none" strike="noStrike" dirty="0">
                <a:effectLst/>
                <a:latin typeface="Söhne"/>
              </a:rPr>
              <a:t>Geoffrey Hinton</a:t>
            </a:r>
            <a:r>
              <a:rPr lang="en-US" sz="3200" b="0" i="0" u="none" strike="noStrike" dirty="0">
                <a:effectLst/>
                <a:latin typeface="Söhne"/>
              </a:rPr>
              <a:t>: Known as the "Godfather of Deep Learning," Hinton's work on neural networks and deep learning architectures has significantly impacted machine learning and AI.</a:t>
            </a:r>
          </a:p>
          <a:p>
            <a:pPr algn="l">
              <a:buFont typeface="Arial" panose="020B0604020202020204" pitchFamily="34" charset="0"/>
              <a:buChar char="•"/>
            </a:pPr>
            <a:r>
              <a:rPr lang="en-US" sz="3200" b="1" i="0" u="none" strike="noStrike" dirty="0">
                <a:effectLst/>
                <a:latin typeface="Söhne"/>
              </a:rPr>
              <a:t>Yann </a:t>
            </a:r>
            <a:r>
              <a:rPr lang="en-US" sz="3200" b="1" i="0" u="none" strike="noStrike" dirty="0" err="1">
                <a:effectLst/>
                <a:latin typeface="Söhne"/>
              </a:rPr>
              <a:t>LeCun</a:t>
            </a:r>
            <a:r>
              <a:rPr lang="en-US" sz="3200" b="0" i="0" u="none" strike="noStrike" dirty="0">
                <a:effectLst/>
                <a:latin typeface="Söhne"/>
              </a:rPr>
              <a:t>: </a:t>
            </a:r>
            <a:r>
              <a:rPr lang="en-US" sz="3200" b="0" i="0" u="none" strike="noStrike" dirty="0" err="1">
                <a:effectLst/>
                <a:latin typeface="Söhne"/>
              </a:rPr>
              <a:t>LeCun</a:t>
            </a:r>
            <a:r>
              <a:rPr lang="en-US" sz="3200" b="0" i="0" u="none" strike="noStrike" dirty="0">
                <a:effectLst/>
                <a:latin typeface="Söhne"/>
              </a:rPr>
              <a:t> has made notable contributions to convolutional neural networks and deep learning, with his work having applications in image and pattern recognition.</a:t>
            </a:r>
          </a:p>
          <a:p>
            <a:pPr algn="l">
              <a:buFont typeface="Arial" panose="020B0604020202020204" pitchFamily="34" charset="0"/>
              <a:buChar char="•"/>
            </a:pPr>
            <a:r>
              <a:rPr lang="en-US" sz="3200" b="1" i="0" u="none" strike="noStrike" dirty="0">
                <a:effectLst/>
                <a:latin typeface="Söhne"/>
              </a:rPr>
              <a:t>Judea Pearl</a:t>
            </a:r>
            <a:r>
              <a:rPr lang="en-US" sz="3200" b="0" i="0" u="none" strike="noStrike" dirty="0">
                <a:effectLst/>
                <a:latin typeface="Söhne"/>
              </a:rPr>
              <a:t>: Known for his work on Bayesian networks and the development of a theoretical framework for reasoning under uncertainty, Pearl’s contributions to AI are oriented towards the philosophy and theory behind understanding causality.</a:t>
            </a:r>
          </a:p>
        </p:txBody>
      </p:sp>
    </p:spTree>
    <p:extLst>
      <p:ext uri="{BB962C8B-B14F-4D97-AF65-F5344CB8AC3E}">
        <p14:creationId xmlns:p14="http://schemas.microsoft.com/office/powerpoint/2010/main" val="329760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1CF6-D4AB-DD9B-D5D1-A01D323B8D9C}"/>
              </a:ext>
            </a:extLst>
          </p:cNvPr>
          <p:cNvSpPr>
            <a:spLocks noGrp="1"/>
          </p:cNvSpPr>
          <p:nvPr>
            <p:ph type="title"/>
          </p:nvPr>
        </p:nvSpPr>
        <p:spPr/>
        <p:txBody>
          <a:bodyPr/>
          <a:lstStyle/>
          <a:p>
            <a:r>
              <a:rPr lang="en-US" dirty="0"/>
              <a:t>TL;DR</a:t>
            </a:r>
          </a:p>
        </p:txBody>
      </p:sp>
      <p:pic>
        <p:nvPicPr>
          <p:cNvPr id="5" name="Content Placeholder 4" descr="A screenshot of a computer&#10;&#10;Description automatically generated">
            <a:extLst>
              <a:ext uri="{FF2B5EF4-FFF2-40B4-BE49-F238E27FC236}">
                <a16:creationId xmlns:a16="http://schemas.microsoft.com/office/drawing/2014/main" id="{7E5B2354-67E3-CEDD-C705-74996F47F0DF}"/>
              </a:ext>
            </a:extLst>
          </p:cNvPr>
          <p:cNvPicPr>
            <a:picLocks noGrp="1" noChangeAspect="1"/>
          </p:cNvPicPr>
          <p:nvPr>
            <p:ph idx="1"/>
          </p:nvPr>
        </p:nvPicPr>
        <p:blipFill>
          <a:blip r:embed="rId2"/>
          <a:stretch>
            <a:fillRect/>
          </a:stretch>
        </p:blipFill>
        <p:spPr>
          <a:xfrm>
            <a:off x="1721819" y="2103438"/>
            <a:ext cx="8748362" cy="3849687"/>
          </a:xfrm>
        </p:spPr>
      </p:pic>
    </p:spTree>
    <p:extLst>
      <p:ext uri="{BB962C8B-B14F-4D97-AF65-F5344CB8AC3E}">
        <p14:creationId xmlns:p14="http://schemas.microsoft.com/office/powerpoint/2010/main" val="3648015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1CF6-D4AB-DD9B-D5D1-A01D323B8D9C}"/>
              </a:ext>
            </a:extLst>
          </p:cNvPr>
          <p:cNvSpPr>
            <a:spLocks noGrp="1"/>
          </p:cNvSpPr>
          <p:nvPr>
            <p:ph type="title"/>
          </p:nvPr>
        </p:nvSpPr>
        <p:spPr/>
        <p:txBody>
          <a:bodyPr/>
          <a:lstStyle/>
          <a:p>
            <a:r>
              <a:rPr lang="en-US" dirty="0"/>
              <a:t>TL;DR</a:t>
            </a:r>
          </a:p>
        </p:txBody>
      </p:sp>
      <p:pic>
        <p:nvPicPr>
          <p:cNvPr id="7" name="Content Placeholder 6" descr="A screenshot of a computer&#10;&#10;Description automatically generated">
            <a:extLst>
              <a:ext uri="{FF2B5EF4-FFF2-40B4-BE49-F238E27FC236}">
                <a16:creationId xmlns:a16="http://schemas.microsoft.com/office/drawing/2014/main" id="{645C99F2-0A33-72E2-6409-00351C799C26}"/>
              </a:ext>
            </a:extLst>
          </p:cNvPr>
          <p:cNvPicPr>
            <a:picLocks noGrp="1" noChangeAspect="1"/>
          </p:cNvPicPr>
          <p:nvPr>
            <p:ph idx="1"/>
          </p:nvPr>
        </p:nvPicPr>
        <p:blipFill>
          <a:blip r:embed="rId2"/>
          <a:stretch>
            <a:fillRect/>
          </a:stretch>
        </p:blipFill>
        <p:spPr>
          <a:xfrm>
            <a:off x="2657530" y="2103438"/>
            <a:ext cx="6876940" cy="3849687"/>
          </a:xfrm>
        </p:spPr>
      </p:pic>
    </p:spTree>
    <p:extLst>
      <p:ext uri="{BB962C8B-B14F-4D97-AF65-F5344CB8AC3E}">
        <p14:creationId xmlns:p14="http://schemas.microsoft.com/office/powerpoint/2010/main" val="2340965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75186-0928-0DE5-8A24-B503ED597E06}"/>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7F17A1ED-6611-A75B-0207-C76C76283272}"/>
              </a:ext>
            </a:extLst>
          </p:cNvPr>
          <p:cNvSpPr>
            <a:spLocks noGrp="1"/>
          </p:cNvSpPr>
          <p:nvPr>
            <p:ph idx="1"/>
          </p:nvPr>
        </p:nvSpPr>
        <p:spPr/>
        <p:txBody>
          <a:bodyPr/>
          <a:lstStyle/>
          <a:p>
            <a:r>
              <a:rPr lang="en-US" dirty="0"/>
              <a:t>Definition of Artificial Intelligence</a:t>
            </a:r>
          </a:p>
          <a:p>
            <a:pPr marL="0" indent="0">
              <a:buNone/>
            </a:pPr>
            <a:r>
              <a:rPr lang="en-US" sz="1800" dirty="0">
                <a:effectLst/>
                <a:latin typeface="Segoe UI" panose="020B0502040204020203" pitchFamily="34" charset="0"/>
                <a:ea typeface="Times New Roman" panose="02020603050405020304" pitchFamily="18" charset="0"/>
              </a:rPr>
              <a:t>Artificial Intelligence (AI) refers to the simulation of human intelligence in machines that are programmed to think like a human and mimic their actions. The term is applied to any machine that exhibits traits associated with a human mind such as </a:t>
            </a:r>
            <a:r>
              <a:rPr lang="en-US" sz="1800" dirty="0">
                <a:solidFill>
                  <a:srgbClr val="FF0000"/>
                </a:solidFill>
                <a:effectLst/>
                <a:latin typeface="Segoe UI" panose="020B0502040204020203" pitchFamily="34" charset="0"/>
                <a:ea typeface="Times New Roman" panose="02020603050405020304" pitchFamily="18" charset="0"/>
              </a:rPr>
              <a:t>learning, understanding, </a:t>
            </a:r>
            <a:r>
              <a:rPr lang="en-US" sz="1800" dirty="0">
                <a:effectLst/>
                <a:latin typeface="Segoe UI" panose="020B0502040204020203" pitchFamily="34" charset="0"/>
                <a:ea typeface="Times New Roman" panose="02020603050405020304" pitchFamily="18" charset="0"/>
              </a:rPr>
              <a:t>reasoning, problem-solving, perception, language understanding</a:t>
            </a:r>
            <a:r>
              <a:rPr lang="en-US" sz="1800" dirty="0">
                <a:solidFill>
                  <a:srgbClr val="FF0000"/>
                </a:solidFill>
                <a:effectLst/>
                <a:latin typeface="Segoe UI" panose="020B0502040204020203" pitchFamily="34" charset="0"/>
                <a:ea typeface="Times New Roman" panose="02020603050405020304" pitchFamily="18" charset="0"/>
              </a:rPr>
              <a:t>, and potentially, consciousness.</a:t>
            </a:r>
          </a:p>
          <a:p>
            <a:endParaRPr lang="en-US" dirty="0"/>
          </a:p>
          <a:p>
            <a:r>
              <a:rPr lang="en-US" dirty="0"/>
              <a:t>Explanation:</a:t>
            </a:r>
          </a:p>
          <a:p>
            <a:pPr marL="0" indent="0">
              <a:buNone/>
            </a:pPr>
            <a:r>
              <a:rPr lang="en-US" sz="1800" kern="0" dirty="0">
                <a:effectLst/>
                <a:latin typeface="Segoe UI" panose="020B0502040204020203" pitchFamily="34" charset="0"/>
                <a:ea typeface="Times New Roman" panose="02020603050405020304" pitchFamily="18" charset="0"/>
              </a:rPr>
              <a:t>The fundamental objective of AI is to create systems capable of performing tasks that would typically require human intelligence.</a:t>
            </a:r>
            <a:r>
              <a:rPr lang="en-US" dirty="0">
                <a:effectLst/>
              </a:rPr>
              <a:t> </a:t>
            </a:r>
            <a:endParaRPr lang="en-US" dirty="0">
              <a:latin typeface="Segoe UI" panose="020B0502040204020203" pitchFamily="34" charset="0"/>
              <a:ea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829448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A07A-F21D-2C4E-072F-610D87A981AA}"/>
              </a:ext>
            </a:extLst>
          </p:cNvPr>
          <p:cNvSpPr>
            <a:spLocks noGrp="1"/>
          </p:cNvSpPr>
          <p:nvPr>
            <p:ph type="title"/>
          </p:nvPr>
        </p:nvSpPr>
        <p:spPr/>
        <p:txBody>
          <a:bodyPr/>
          <a:lstStyle/>
          <a:p>
            <a:r>
              <a:rPr lang="en-US" dirty="0"/>
              <a:t>What is “learning” (in humans/animals)?</a:t>
            </a:r>
          </a:p>
        </p:txBody>
      </p:sp>
      <p:sp>
        <p:nvSpPr>
          <p:cNvPr id="3" name="Content Placeholder 2">
            <a:extLst>
              <a:ext uri="{FF2B5EF4-FFF2-40B4-BE49-F238E27FC236}">
                <a16:creationId xmlns:a16="http://schemas.microsoft.com/office/drawing/2014/main" id="{1547AFE2-EF0D-6728-FC76-DCFC34BB202F}"/>
              </a:ext>
            </a:extLst>
          </p:cNvPr>
          <p:cNvSpPr>
            <a:spLocks noGrp="1"/>
          </p:cNvSpPr>
          <p:nvPr>
            <p:ph idx="1"/>
          </p:nvPr>
        </p:nvSpPr>
        <p:spPr/>
        <p:txBody>
          <a:bodyPr>
            <a:normAutofit fontScale="92500" lnSpcReduction="20000"/>
          </a:bodyPr>
          <a:lstStyle/>
          <a:p>
            <a:r>
              <a:rPr lang="en-US" sz="2200" b="0" i="0" u="none" strike="noStrike" dirty="0">
                <a:effectLst/>
                <a:latin typeface="Söhne"/>
              </a:rPr>
              <a:t>"Learning" refers to the process of acquiring new, or modifying existing, knowledge, behaviors, skills, values, or preferences. The ability to learn is possessed by humans, animals, and some machines. Learning is not a singular process but occurs through various form:</a:t>
            </a:r>
          </a:p>
          <a:p>
            <a:endParaRPr lang="en-US" dirty="0">
              <a:latin typeface="Söhne"/>
            </a:endParaRPr>
          </a:p>
          <a:p>
            <a:pPr algn="l">
              <a:buFont typeface="+mj-lt"/>
              <a:buAutoNum type="arabicPeriod"/>
            </a:pPr>
            <a:r>
              <a:rPr lang="en-US" b="1" i="0" u="none" strike="noStrike" dirty="0">
                <a:solidFill>
                  <a:srgbClr val="FF0000"/>
                </a:solidFill>
                <a:effectLst/>
                <a:latin typeface="Söhne"/>
              </a:rPr>
              <a:t>Observational Learning</a:t>
            </a:r>
            <a:r>
              <a:rPr lang="en-US" b="0" i="0" u="none" strike="noStrike" dirty="0">
                <a:solidFill>
                  <a:srgbClr val="FF0000"/>
                </a:solidFill>
                <a:effectLst/>
                <a:latin typeface="Söhne"/>
              </a:rPr>
              <a:t>: Learning by watching others, understanding, and then imitating the behavior.</a:t>
            </a:r>
          </a:p>
          <a:p>
            <a:pPr algn="l">
              <a:buFont typeface="+mj-lt"/>
              <a:buAutoNum type="arabicPeriod"/>
            </a:pPr>
            <a:r>
              <a:rPr lang="en-US" b="1" i="0" u="none" strike="noStrike" dirty="0">
                <a:solidFill>
                  <a:srgbClr val="FF0000"/>
                </a:solidFill>
                <a:effectLst/>
                <a:latin typeface="Söhne"/>
              </a:rPr>
              <a:t>Associative Learning</a:t>
            </a:r>
            <a:r>
              <a:rPr lang="en-US" b="0" i="0" u="none" strike="noStrike" dirty="0">
                <a:solidFill>
                  <a:srgbClr val="FF0000"/>
                </a:solidFill>
                <a:effectLst/>
                <a:latin typeface="Söhne"/>
              </a:rPr>
              <a:t>: Making a new association between events in the environment, such as classical conditioning.</a:t>
            </a:r>
          </a:p>
          <a:p>
            <a:pPr algn="l">
              <a:buFont typeface="+mj-lt"/>
              <a:buAutoNum type="arabicPeriod"/>
            </a:pPr>
            <a:r>
              <a:rPr lang="en-US" b="1" i="0" u="none" strike="noStrike" dirty="0">
                <a:solidFill>
                  <a:srgbClr val="FF0000"/>
                </a:solidFill>
                <a:effectLst/>
                <a:latin typeface="Söhne"/>
              </a:rPr>
              <a:t>Reinforcement Learning</a:t>
            </a:r>
            <a:r>
              <a:rPr lang="en-US" b="0" i="0" u="none" strike="noStrike" dirty="0">
                <a:solidFill>
                  <a:srgbClr val="FF0000"/>
                </a:solidFill>
                <a:effectLst/>
                <a:latin typeface="Söhne"/>
              </a:rPr>
              <a:t>: Learning through reward or punishment after performing an action.</a:t>
            </a:r>
          </a:p>
          <a:p>
            <a:pPr algn="l">
              <a:buFont typeface="+mj-lt"/>
              <a:buAutoNum type="arabicPeriod"/>
            </a:pPr>
            <a:r>
              <a:rPr lang="en-US" b="1" i="0" u="none" strike="noStrike" dirty="0">
                <a:solidFill>
                  <a:srgbClr val="FF0000"/>
                </a:solidFill>
                <a:effectLst/>
                <a:latin typeface="Söhne"/>
              </a:rPr>
              <a:t>Implicit Learning</a:t>
            </a:r>
            <a:r>
              <a:rPr lang="en-US" b="0" i="0" u="none" strike="noStrike" dirty="0">
                <a:solidFill>
                  <a:srgbClr val="FF0000"/>
                </a:solidFill>
                <a:effectLst/>
                <a:latin typeface="Söhne"/>
              </a:rPr>
              <a:t>: Learning that takes place unconsciously or without awareness.</a:t>
            </a:r>
          </a:p>
          <a:p>
            <a:pPr algn="l">
              <a:buFont typeface="+mj-lt"/>
              <a:buAutoNum type="arabicPeriod"/>
            </a:pPr>
            <a:r>
              <a:rPr lang="en-US" b="1" i="0" u="none" strike="noStrike" dirty="0">
                <a:solidFill>
                  <a:srgbClr val="FF0000"/>
                </a:solidFill>
                <a:effectLst/>
                <a:latin typeface="Söhne"/>
              </a:rPr>
              <a:t>Explicit Learning</a:t>
            </a:r>
            <a:r>
              <a:rPr lang="en-US" b="0" i="0" u="none" strike="noStrike" dirty="0">
                <a:solidFill>
                  <a:srgbClr val="FF0000"/>
                </a:solidFill>
                <a:effectLst/>
                <a:latin typeface="Söhne"/>
              </a:rPr>
              <a:t>: Learning that is conscious, where the individual is aware of the learning process.</a:t>
            </a:r>
          </a:p>
          <a:p>
            <a:pPr algn="l">
              <a:buFont typeface="+mj-lt"/>
              <a:buAutoNum type="arabicPeriod"/>
            </a:pPr>
            <a:r>
              <a:rPr lang="en-US" b="1" i="0" u="none" strike="noStrike" dirty="0">
                <a:solidFill>
                  <a:srgbClr val="FF0000"/>
                </a:solidFill>
                <a:effectLst/>
                <a:latin typeface="Söhne"/>
              </a:rPr>
              <a:t>Motor Learning</a:t>
            </a:r>
            <a:r>
              <a:rPr lang="en-US" b="0" i="0" u="none" strike="noStrike" dirty="0">
                <a:solidFill>
                  <a:srgbClr val="FF0000"/>
                </a:solidFill>
                <a:effectLst/>
                <a:latin typeface="Söhne"/>
              </a:rPr>
              <a:t>: Acquiring and improving skills that involve movement, such as riding a bike.</a:t>
            </a:r>
          </a:p>
          <a:p>
            <a:pPr algn="l">
              <a:buFont typeface="+mj-lt"/>
              <a:buAutoNum type="arabicPeriod"/>
            </a:pPr>
            <a:r>
              <a:rPr lang="en-US" b="1" i="0" u="none" strike="noStrike" dirty="0">
                <a:solidFill>
                  <a:srgbClr val="FF0000"/>
                </a:solidFill>
                <a:effectLst/>
                <a:latin typeface="Söhne"/>
              </a:rPr>
              <a:t>Spatial Learning</a:t>
            </a:r>
            <a:r>
              <a:rPr lang="en-US" b="0" i="0" u="none" strike="noStrike" dirty="0">
                <a:solidFill>
                  <a:srgbClr val="FF0000"/>
                </a:solidFill>
                <a:effectLst/>
                <a:latin typeface="Söhne"/>
              </a:rPr>
              <a:t>: Understanding and remembering the physical environment, spatial orientation, and dynamics.</a:t>
            </a:r>
          </a:p>
        </p:txBody>
      </p:sp>
    </p:spTree>
    <p:extLst>
      <p:ext uri="{BB962C8B-B14F-4D97-AF65-F5344CB8AC3E}">
        <p14:creationId xmlns:p14="http://schemas.microsoft.com/office/powerpoint/2010/main" val="1674826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6EA0B-08C1-28C7-0A55-1B0B2106DE2E}"/>
              </a:ext>
            </a:extLst>
          </p:cNvPr>
          <p:cNvSpPr>
            <a:spLocks noGrp="1"/>
          </p:cNvSpPr>
          <p:nvPr>
            <p:ph type="title"/>
          </p:nvPr>
        </p:nvSpPr>
        <p:spPr/>
        <p:txBody>
          <a:bodyPr/>
          <a:lstStyle/>
          <a:p>
            <a:r>
              <a:rPr lang="en-US" dirty="0"/>
              <a:t>What is “understanding” (in humans)?</a:t>
            </a:r>
          </a:p>
        </p:txBody>
      </p:sp>
      <p:sp>
        <p:nvSpPr>
          <p:cNvPr id="3" name="Content Placeholder 2">
            <a:extLst>
              <a:ext uri="{FF2B5EF4-FFF2-40B4-BE49-F238E27FC236}">
                <a16:creationId xmlns:a16="http://schemas.microsoft.com/office/drawing/2014/main" id="{A2CE238E-4A77-373A-2E9B-512A83AED4D9}"/>
              </a:ext>
            </a:extLst>
          </p:cNvPr>
          <p:cNvSpPr>
            <a:spLocks noGrp="1"/>
          </p:cNvSpPr>
          <p:nvPr>
            <p:ph idx="1"/>
          </p:nvPr>
        </p:nvSpPr>
        <p:spPr/>
        <p:txBody>
          <a:bodyPr>
            <a:normAutofit fontScale="92500" lnSpcReduction="10000"/>
          </a:bodyPr>
          <a:lstStyle/>
          <a:p>
            <a:r>
              <a:rPr lang="en-US" b="0" i="0" u="none" strike="noStrike" dirty="0">
                <a:effectLst/>
                <a:latin typeface="Söhne"/>
              </a:rPr>
              <a:t>"Understanding" refers to the ability to comprehend, grasp, or make sense of information or situations. It is a cognitive process whereby an entity processes and integrates information to make sense of it in a meaningful way. Understanding can pertain to concepts, problems, patterns, emotions, language, and more, and it's a fundamental aspect of intelligent behavior.</a:t>
            </a:r>
          </a:p>
          <a:p>
            <a:endParaRPr lang="en-US" dirty="0">
              <a:latin typeface="Söhne"/>
            </a:endParaRPr>
          </a:p>
          <a:p>
            <a:pPr algn="l">
              <a:buFont typeface="+mj-lt"/>
              <a:buAutoNum type="arabicPeriod"/>
            </a:pPr>
            <a:r>
              <a:rPr lang="en-US" b="1" i="0" u="none" strike="noStrike" dirty="0">
                <a:solidFill>
                  <a:srgbClr val="FF0000"/>
                </a:solidFill>
                <a:effectLst/>
                <a:latin typeface="Söhne"/>
              </a:rPr>
              <a:t>Cognitive Understanding</a:t>
            </a:r>
            <a:r>
              <a:rPr lang="en-US" b="0" i="0" u="none" strike="noStrike" dirty="0">
                <a:solidFill>
                  <a:srgbClr val="FF0000"/>
                </a:solidFill>
                <a:effectLst/>
                <a:latin typeface="Söhne"/>
              </a:rPr>
              <a:t>: Grasping mental concepts, making sense of information, and being able to apply it to problem-solving situations.</a:t>
            </a:r>
          </a:p>
          <a:p>
            <a:pPr algn="l">
              <a:buFont typeface="+mj-lt"/>
              <a:buAutoNum type="arabicPeriod"/>
            </a:pPr>
            <a:r>
              <a:rPr lang="en-US" b="1" i="0" u="none" strike="noStrike" dirty="0">
                <a:solidFill>
                  <a:srgbClr val="FF0000"/>
                </a:solidFill>
                <a:effectLst/>
                <a:latin typeface="Söhne"/>
              </a:rPr>
              <a:t>Emotional Understanding</a:t>
            </a:r>
            <a:r>
              <a:rPr lang="en-US" b="0" i="0" u="none" strike="noStrike" dirty="0">
                <a:solidFill>
                  <a:srgbClr val="FF0000"/>
                </a:solidFill>
                <a:effectLst/>
                <a:latin typeface="Söhne"/>
              </a:rPr>
              <a:t>: Being able to perceive and comprehend one’s own and others’ emotional states, also related to empathy.</a:t>
            </a:r>
          </a:p>
          <a:p>
            <a:pPr algn="l">
              <a:buFont typeface="+mj-lt"/>
              <a:buAutoNum type="arabicPeriod"/>
            </a:pPr>
            <a:r>
              <a:rPr lang="en-US" b="1" i="0" u="none" strike="noStrike" dirty="0">
                <a:solidFill>
                  <a:srgbClr val="FF0000"/>
                </a:solidFill>
                <a:effectLst/>
                <a:latin typeface="Söhne"/>
              </a:rPr>
              <a:t>Social Understanding</a:t>
            </a:r>
            <a:r>
              <a:rPr lang="en-US" b="0" i="0" u="none" strike="noStrike" dirty="0">
                <a:solidFill>
                  <a:srgbClr val="FF0000"/>
                </a:solidFill>
                <a:effectLst/>
                <a:latin typeface="Söhne"/>
              </a:rPr>
              <a:t>: Recognizing and interpreting social cues, norms, and dynamics within a group or interaction.</a:t>
            </a:r>
          </a:p>
          <a:p>
            <a:pPr algn="l">
              <a:buFont typeface="+mj-lt"/>
              <a:buAutoNum type="arabicPeriod"/>
            </a:pPr>
            <a:r>
              <a:rPr lang="en-US" b="1" i="0" u="none" strike="noStrike" dirty="0">
                <a:solidFill>
                  <a:srgbClr val="FF0000"/>
                </a:solidFill>
                <a:effectLst/>
                <a:latin typeface="Söhne"/>
              </a:rPr>
              <a:t>Situational Understanding</a:t>
            </a:r>
            <a:r>
              <a:rPr lang="en-US" b="0" i="0" u="none" strike="noStrike" dirty="0">
                <a:solidFill>
                  <a:srgbClr val="FF0000"/>
                </a:solidFill>
                <a:effectLst/>
                <a:latin typeface="Söhne"/>
              </a:rPr>
              <a:t>: Making sense of the events, entities, and implications in a given situation or scenario.</a:t>
            </a:r>
          </a:p>
        </p:txBody>
      </p:sp>
    </p:spTree>
    <p:extLst>
      <p:ext uri="{BB962C8B-B14F-4D97-AF65-F5344CB8AC3E}">
        <p14:creationId xmlns:p14="http://schemas.microsoft.com/office/powerpoint/2010/main" val="1605596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6EA0B-08C1-28C7-0A55-1B0B2106DE2E}"/>
              </a:ext>
            </a:extLst>
          </p:cNvPr>
          <p:cNvSpPr>
            <a:spLocks noGrp="1"/>
          </p:cNvSpPr>
          <p:nvPr>
            <p:ph type="title"/>
          </p:nvPr>
        </p:nvSpPr>
        <p:spPr/>
        <p:txBody>
          <a:bodyPr/>
          <a:lstStyle/>
          <a:p>
            <a:r>
              <a:rPr lang="en-US" dirty="0"/>
              <a:t>What is “understanding” (in AI)?</a:t>
            </a:r>
          </a:p>
        </p:txBody>
      </p:sp>
      <p:sp>
        <p:nvSpPr>
          <p:cNvPr id="3" name="Content Placeholder 2">
            <a:extLst>
              <a:ext uri="{FF2B5EF4-FFF2-40B4-BE49-F238E27FC236}">
                <a16:creationId xmlns:a16="http://schemas.microsoft.com/office/drawing/2014/main" id="{A2CE238E-4A77-373A-2E9B-512A83AED4D9}"/>
              </a:ext>
            </a:extLst>
          </p:cNvPr>
          <p:cNvSpPr>
            <a:spLocks noGrp="1"/>
          </p:cNvSpPr>
          <p:nvPr>
            <p:ph idx="1"/>
          </p:nvPr>
        </p:nvSpPr>
        <p:spPr/>
        <p:txBody>
          <a:bodyPr>
            <a:normAutofit/>
          </a:bodyPr>
          <a:lstStyle/>
          <a:p>
            <a:r>
              <a:rPr lang="en-US" b="0" i="0" u="none" strike="noStrike" dirty="0">
                <a:effectLst/>
                <a:latin typeface="Söhne"/>
              </a:rPr>
              <a:t>"Understanding" refers to the ability to comprehend, grasp, or make sense of information or situations. It is a cognitive process whereby an entity processes and integrates information to make sense of it in a meaningful way. Understanding can pertain to concepts, problems, patterns, emotions, language, and more, and it's a fundamental aspect of intelligent behavior.</a:t>
            </a:r>
          </a:p>
          <a:p>
            <a:pPr algn="l">
              <a:buFont typeface="+mj-lt"/>
              <a:buAutoNum type="arabicPeriod"/>
            </a:pPr>
            <a:r>
              <a:rPr lang="en-US" b="1" i="0" u="none" strike="noStrike" dirty="0">
                <a:solidFill>
                  <a:srgbClr val="FF0000"/>
                </a:solidFill>
                <a:effectLst/>
                <a:latin typeface="Söhne"/>
              </a:rPr>
              <a:t>Semantic Understanding</a:t>
            </a:r>
            <a:r>
              <a:rPr lang="en-US" b="0" i="0" u="none" strike="noStrike" dirty="0">
                <a:solidFill>
                  <a:srgbClr val="FF0000"/>
                </a:solidFill>
                <a:effectLst/>
                <a:latin typeface="Söhne"/>
              </a:rPr>
              <a:t>: Machines processing and making sense of information at a level that goes beyond mere pattern recognition, incorporating meaning.</a:t>
            </a:r>
          </a:p>
          <a:p>
            <a:pPr algn="l">
              <a:buFont typeface="+mj-lt"/>
              <a:buAutoNum type="arabicPeriod"/>
            </a:pPr>
            <a:r>
              <a:rPr lang="en-US" b="1" i="0" u="none" strike="noStrike" dirty="0">
                <a:solidFill>
                  <a:srgbClr val="FF0000"/>
                </a:solidFill>
                <a:effectLst/>
                <a:latin typeface="Söhne"/>
              </a:rPr>
              <a:t>Contextual Understanding</a:t>
            </a:r>
            <a:r>
              <a:rPr lang="en-US" b="0" i="0" u="none" strike="noStrike" dirty="0">
                <a:solidFill>
                  <a:srgbClr val="FF0000"/>
                </a:solidFill>
                <a:effectLst/>
                <a:latin typeface="Söhne"/>
              </a:rPr>
              <a:t>: Grasping the broader, relevant context in which information or data is embedded.</a:t>
            </a:r>
          </a:p>
          <a:p>
            <a:pPr algn="l">
              <a:buFont typeface="+mj-lt"/>
              <a:buAutoNum type="arabicPeriod"/>
            </a:pPr>
            <a:r>
              <a:rPr lang="en-US" b="1" i="0" u="none" strike="noStrike" dirty="0">
                <a:solidFill>
                  <a:srgbClr val="FF0000"/>
                </a:solidFill>
                <a:effectLst/>
                <a:latin typeface="Söhne"/>
              </a:rPr>
              <a:t>Natural Language Understanding (NLU)</a:t>
            </a:r>
            <a:r>
              <a:rPr lang="en-US" b="0" i="0" u="none" strike="noStrike" dirty="0">
                <a:solidFill>
                  <a:srgbClr val="FF0000"/>
                </a:solidFill>
                <a:effectLst/>
                <a:latin typeface="Söhne"/>
              </a:rPr>
              <a:t>: Interpreting and understanding human language, including the meaning of words in context, idiomatic expressions, and grammar.</a:t>
            </a:r>
          </a:p>
          <a:p>
            <a:pPr algn="l">
              <a:buFont typeface="+mj-lt"/>
              <a:buAutoNum type="arabicPeriod"/>
            </a:pPr>
            <a:r>
              <a:rPr lang="en-US" b="1" i="0" u="none" strike="noStrike" dirty="0">
                <a:solidFill>
                  <a:srgbClr val="FF0000"/>
                </a:solidFill>
                <a:effectLst/>
                <a:latin typeface="Söhne"/>
              </a:rPr>
              <a:t>Visual Understanding</a:t>
            </a:r>
            <a:r>
              <a:rPr lang="en-US" b="0" i="0" u="none" strike="noStrike" dirty="0">
                <a:solidFill>
                  <a:srgbClr val="FF0000"/>
                </a:solidFill>
                <a:effectLst/>
                <a:latin typeface="Söhne"/>
              </a:rPr>
              <a:t>: Recognizing and interpreting visual data, understanding the relationship and significance of visual elements.</a:t>
            </a:r>
          </a:p>
        </p:txBody>
      </p:sp>
    </p:spTree>
    <p:extLst>
      <p:ext uri="{BB962C8B-B14F-4D97-AF65-F5344CB8AC3E}">
        <p14:creationId xmlns:p14="http://schemas.microsoft.com/office/powerpoint/2010/main" val="31408475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45122-5E7E-AA16-EA4E-669437907446}"/>
              </a:ext>
            </a:extLst>
          </p:cNvPr>
          <p:cNvSpPr>
            <a:spLocks noGrp="1"/>
          </p:cNvSpPr>
          <p:nvPr>
            <p:ph type="title"/>
          </p:nvPr>
        </p:nvSpPr>
        <p:spPr/>
        <p:txBody>
          <a:bodyPr>
            <a:normAutofit fontScale="90000"/>
          </a:bodyPr>
          <a:lstStyle/>
          <a:p>
            <a:r>
              <a:rPr lang="en-US" dirty="0"/>
              <a:t>My favorite example of the problem with “understanding” in AI</a:t>
            </a:r>
          </a:p>
        </p:txBody>
      </p:sp>
      <p:sp>
        <p:nvSpPr>
          <p:cNvPr id="3" name="Content Placeholder 2">
            <a:extLst>
              <a:ext uri="{FF2B5EF4-FFF2-40B4-BE49-F238E27FC236}">
                <a16:creationId xmlns:a16="http://schemas.microsoft.com/office/drawing/2014/main" id="{0C76FB19-3B7E-29B6-D7F5-385FE565D7D4}"/>
              </a:ext>
            </a:extLst>
          </p:cNvPr>
          <p:cNvSpPr>
            <a:spLocks noGrp="1"/>
          </p:cNvSpPr>
          <p:nvPr>
            <p:ph idx="1"/>
          </p:nvPr>
        </p:nvSpPr>
        <p:spPr/>
        <p:txBody>
          <a:bodyPr>
            <a:normAutofit/>
          </a:bodyPr>
          <a:lstStyle/>
          <a:p>
            <a:pPr marL="2271400" lvl="8" indent="0">
              <a:buNone/>
            </a:pPr>
            <a:endParaRPr lang="en-US" sz="3600" dirty="0">
              <a:solidFill>
                <a:srgbClr val="FF0000"/>
              </a:solidFill>
            </a:endParaRPr>
          </a:p>
          <a:p>
            <a:pPr marL="2271400" lvl="8" indent="0">
              <a:buNone/>
            </a:pPr>
            <a:r>
              <a:rPr lang="en-US" sz="3600" dirty="0">
                <a:solidFill>
                  <a:srgbClr val="FF0000"/>
                </a:solidFill>
              </a:rPr>
              <a:t>Time flies like an arrow.</a:t>
            </a:r>
          </a:p>
        </p:txBody>
      </p:sp>
    </p:spTree>
    <p:extLst>
      <p:ext uri="{BB962C8B-B14F-4D97-AF65-F5344CB8AC3E}">
        <p14:creationId xmlns:p14="http://schemas.microsoft.com/office/powerpoint/2010/main" val="12172450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45122-5E7E-AA16-EA4E-669437907446}"/>
              </a:ext>
            </a:extLst>
          </p:cNvPr>
          <p:cNvSpPr>
            <a:spLocks noGrp="1"/>
          </p:cNvSpPr>
          <p:nvPr>
            <p:ph type="title"/>
          </p:nvPr>
        </p:nvSpPr>
        <p:spPr/>
        <p:txBody>
          <a:bodyPr>
            <a:normAutofit fontScale="90000"/>
          </a:bodyPr>
          <a:lstStyle/>
          <a:p>
            <a:r>
              <a:rPr lang="en-US" dirty="0"/>
              <a:t>My favorite example of the problem with “understanding” in AI</a:t>
            </a:r>
          </a:p>
        </p:txBody>
      </p:sp>
      <p:sp>
        <p:nvSpPr>
          <p:cNvPr id="3" name="Content Placeholder 2">
            <a:extLst>
              <a:ext uri="{FF2B5EF4-FFF2-40B4-BE49-F238E27FC236}">
                <a16:creationId xmlns:a16="http://schemas.microsoft.com/office/drawing/2014/main" id="{0C76FB19-3B7E-29B6-D7F5-385FE565D7D4}"/>
              </a:ext>
            </a:extLst>
          </p:cNvPr>
          <p:cNvSpPr>
            <a:spLocks noGrp="1"/>
          </p:cNvSpPr>
          <p:nvPr>
            <p:ph idx="1"/>
          </p:nvPr>
        </p:nvSpPr>
        <p:spPr/>
        <p:txBody>
          <a:bodyPr>
            <a:normAutofit/>
          </a:bodyPr>
          <a:lstStyle/>
          <a:p>
            <a:pPr marL="2271400" lvl="8" indent="0">
              <a:buNone/>
            </a:pPr>
            <a:endParaRPr lang="en-US" sz="3600" dirty="0">
              <a:solidFill>
                <a:srgbClr val="FF0000"/>
              </a:solidFill>
            </a:endParaRPr>
          </a:p>
          <a:p>
            <a:pPr marL="2271400" lvl="8" indent="0">
              <a:buNone/>
            </a:pPr>
            <a:r>
              <a:rPr lang="en-US" sz="3600" dirty="0">
                <a:solidFill>
                  <a:srgbClr val="FF0000"/>
                </a:solidFill>
              </a:rPr>
              <a:t>Time flies like an arrow.</a:t>
            </a:r>
          </a:p>
          <a:p>
            <a:endParaRPr lang="en-US" sz="3600" dirty="0">
              <a:solidFill>
                <a:srgbClr val="FF0000"/>
              </a:solidFill>
            </a:endParaRPr>
          </a:p>
          <a:p>
            <a:pPr marL="0" indent="0">
              <a:buNone/>
            </a:pPr>
            <a:r>
              <a:rPr lang="en-US" sz="3600" dirty="0">
                <a:solidFill>
                  <a:srgbClr val="FF0000"/>
                </a:solidFill>
              </a:rPr>
              <a:t>		    Fruit flies like an apple.</a:t>
            </a:r>
          </a:p>
        </p:txBody>
      </p:sp>
    </p:spTree>
    <p:extLst>
      <p:ext uri="{BB962C8B-B14F-4D97-AF65-F5344CB8AC3E}">
        <p14:creationId xmlns:p14="http://schemas.microsoft.com/office/powerpoint/2010/main" val="3707077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6B49-6C79-29D3-7631-AF67368A0821}"/>
              </a:ext>
            </a:extLst>
          </p:cNvPr>
          <p:cNvSpPr>
            <a:spLocks noGrp="1"/>
          </p:cNvSpPr>
          <p:nvPr>
            <p:ph type="title"/>
          </p:nvPr>
        </p:nvSpPr>
        <p:spPr/>
        <p:txBody>
          <a:bodyPr/>
          <a:lstStyle/>
          <a:p>
            <a:r>
              <a:rPr lang="en-US" dirty="0"/>
              <a:t>List of References</a:t>
            </a:r>
          </a:p>
        </p:txBody>
      </p:sp>
      <p:sp>
        <p:nvSpPr>
          <p:cNvPr id="3" name="Content Placeholder 2">
            <a:extLst>
              <a:ext uri="{FF2B5EF4-FFF2-40B4-BE49-F238E27FC236}">
                <a16:creationId xmlns:a16="http://schemas.microsoft.com/office/drawing/2014/main" id="{48112B52-3F8E-1BF3-B2F7-AE5AD1DEEFAF}"/>
              </a:ext>
            </a:extLst>
          </p:cNvPr>
          <p:cNvSpPr>
            <a:spLocks noGrp="1"/>
          </p:cNvSpPr>
          <p:nvPr>
            <p:ph idx="1"/>
          </p:nvPr>
        </p:nvSpPr>
        <p:spPr/>
        <p:txBody>
          <a:bodyPr>
            <a:normAutofit/>
          </a:bodyPr>
          <a:lstStyle/>
          <a:p>
            <a:pPr marL="0" indent="0">
              <a:buNone/>
            </a:pPr>
            <a:r>
              <a:rPr lang="en-US" sz="2800" dirty="0"/>
              <a:t>1.  The sum total of all human knowledge, as embodied in ChatGPT-4</a:t>
            </a:r>
          </a:p>
        </p:txBody>
      </p:sp>
    </p:spTree>
    <p:extLst>
      <p:ext uri="{BB962C8B-B14F-4D97-AF65-F5344CB8AC3E}">
        <p14:creationId xmlns:p14="http://schemas.microsoft.com/office/powerpoint/2010/main" val="1846018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E89-E586-F36F-89F7-3DF1443C1FEE}"/>
              </a:ext>
            </a:extLst>
          </p:cNvPr>
          <p:cNvSpPr>
            <a:spLocks noGrp="1"/>
          </p:cNvSpPr>
          <p:nvPr>
            <p:ph type="title"/>
          </p:nvPr>
        </p:nvSpPr>
        <p:spPr/>
        <p:txBody>
          <a:bodyPr/>
          <a:lstStyle/>
          <a:p>
            <a:r>
              <a:rPr lang="en-US" dirty="0"/>
              <a:t>What is “understanding”?</a:t>
            </a:r>
          </a:p>
        </p:txBody>
      </p:sp>
      <p:sp>
        <p:nvSpPr>
          <p:cNvPr id="3" name="Content Placeholder 2">
            <a:extLst>
              <a:ext uri="{FF2B5EF4-FFF2-40B4-BE49-F238E27FC236}">
                <a16:creationId xmlns:a16="http://schemas.microsoft.com/office/drawing/2014/main" id="{BB53A373-70C5-5A9C-6C2D-982AF6969CC3}"/>
              </a:ext>
            </a:extLst>
          </p:cNvPr>
          <p:cNvSpPr>
            <a:spLocks noGrp="1"/>
          </p:cNvSpPr>
          <p:nvPr>
            <p:ph idx="1"/>
          </p:nvPr>
        </p:nvSpPr>
        <p:spPr/>
        <p:txBody>
          <a:bodyPr/>
          <a:lstStyle/>
          <a:p>
            <a:pPr algn="l"/>
            <a:r>
              <a:rPr lang="en-US" b="0" i="0" u="none" strike="noStrike" dirty="0">
                <a:effectLst/>
                <a:latin typeface="Söhne"/>
              </a:rPr>
              <a:t>In </a:t>
            </a:r>
            <a:r>
              <a:rPr lang="en-US" b="1" i="0" u="none" strike="noStrike" dirty="0">
                <a:effectLst/>
                <a:latin typeface="Söhne"/>
              </a:rPr>
              <a:t>educational psychology</a:t>
            </a:r>
            <a:r>
              <a:rPr lang="en-US" b="0" i="0" u="none" strike="noStrike" dirty="0">
                <a:effectLst/>
                <a:latin typeface="Söhne"/>
              </a:rPr>
              <a:t>, understanding is often related to Bloom's Taxonomy, where it is seen as the ability to explain ideas or concepts and goes beyond mere recall of facts.</a:t>
            </a:r>
          </a:p>
          <a:p>
            <a:pPr algn="l"/>
            <a:r>
              <a:rPr lang="en-US" b="0" i="0" u="none" strike="noStrike" dirty="0">
                <a:effectLst/>
                <a:latin typeface="Söhne"/>
              </a:rPr>
              <a:t>In </a:t>
            </a:r>
            <a:r>
              <a:rPr lang="en-US" b="1" i="0" u="none" strike="noStrike" dirty="0">
                <a:effectLst/>
                <a:latin typeface="Söhne"/>
              </a:rPr>
              <a:t>artificial intelligence</a:t>
            </a:r>
            <a:r>
              <a:rPr lang="en-US" b="0" i="0" u="none" strike="noStrike" dirty="0">
                <a:effectLst/>
                <a:latin typeface="Söhne"/>
              </a:rPr>
              <a:t>, true understanding remains a formidable challenge. Machines struggle with abstract thinking, common-sense reasoning, and true semantic comprehension, even though advancements in machine learning and natural language processing have enabled systems to mimic understanding to a certain degree.</a:t>
            </a:r>
          </a:p>
          <a:p>
            <a:pPr algn="l"/>
            <a:endParaRPr lang="en-US" b="0" i="0" u="none" strike="noStrike" dirty="0">
              <a:effectLst/>
              <a:latin typeface="Söhne"/>
            </a:endParaRPr>
          </a:p>
          <a:p>
            <a:pPr marL="0" indent="0" algn="l">
              <a:buNone/>
            </a:pPr>
            <a:r>
              <a:rPr lang="en-US" b="0" i="0" u="none" strike="noStrike" dirty="0">
                <a:solidFill>
                  <a:srgbClr val="FF0000"/>
                </a:solidFill>
                <a:effectLst/>
                <a:latin typeface="Söhne"/>
              </a:rPr>
              <a:t>Understanding, whether in natural or artificial systems, forms the basis for informed decision-making, problem-solving, learning, and adaptation to new information and situations. It is a multifaceted concept explored in various domains, including psychology, cognitive science, philosophy, and computer science.</a:t>
            </a:r>
          </a:p>
        </p:txBody>
      </p:sp>
    </p:spTree>
    <p:extLst>
      <p:ext uri="{BB962C8B-B14F-4D97-AF65-F5344CB8AC3E}">
        <p14:creationId xmlns:p14="http://schemas.microsoft.com/office/powerpoint/2010/main" val="360066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7F28-7475-FF8E-ACAD-374AF4D5E249}"/>
              </a:ext>
            </a:extLst>
          </p:cNvPr>
          <p:cNvSpPr>
            <a:spLocks noGrp="1"/>
          </p:cNvSpPr>
          <p:nvPr>
            <p:ph type="title"/>
          </p:nvPr>
        </p:nvSpPr>
        <p:spPr/>
        <p:txBody>
          <a:bodyPr/>
          <a:lstStyle/>
          <a:p>
            <a:r>
              <a:rPr lang="en-US" dirty="0"/>
              <a:t>What do you know?</a:t>
            </a:r>
          </a:p>
        </p:txBody>
      </p:sp>
      <p:sp>
        <p:nvSpPr>
          <p:cNvPr id="3" name="Content Placeholder 2">
            <a:extLst>
              <a:ext uri="{FF2B5EF4-FFF2-40B4-BE49-F238E27FC236}">
                <a16:creationId xmlns:a16="http://schemas.microsoft.com/office/drawing/2014/main" id="{6509C1F4-9392-7958-610D-EA0C86E7E260}"/>
              </a:ext>
            </a:extLst>
          </p:cNvPr>
          <p:cNvSpPr>
            <a:spLocks noGrp="1"/>
          </p:cNvSpPr>
          <p:nvPr>
            <p:ph idx="1"/>
          </p:nvPr>
        </p:nvSpPr>
        <p:spPr/>
        <p:txBody>
          <a:bodyPr>
            <a:normAutofit/>
          </a:bodyPr>
          <a:lstStyle/>
          <a:p>
            <a:r>
              <a:rPr lang="en-US" sz="2400" dirty="0"/>
              <a:t>Who are the three most important composers of the last 500 years, in Western music?</a:t>
            </a:r>
          </a:p>
        </p:txBody>
      </p:sp>
    </p:spTree>
    <p:extLst>
      <p:ext uri="{BB962C8B-B14F-4D97-AF65-F5344CB8AC3E}">
        <p14:creationId xmlns:p14="http://schemas.microsoft.com/office/powerpoint/2010/main" val="1352543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7F28-7475-FF8E-ACAD-374AF4D5E249}"/>
              </a:ext>
            </a:extLst>
          </p:cNvPr>
          <p:cNvSpPr>
            <a:spLocks noGrp="1"/>
          </p:cNvSpPr>
          <p:nvPr>
            <p:ph type="title"/>
          </p:nvPr>
        </p:nvSpPr>
        <p:spPr/>
        <p:txBody>
          <a:bodyPr/>
          <a:lstStyle/>
          <a:p>
            <a:r>
              <a:rPr lang="en-US" dirty="0"/>
              <a:t>What do you know?</a:t>
            </a:r>
          </a:p>
        </p:txBody>
      </p:sp>
      <p:sp>
        <p:nvSpPr>
          <p:cNvPr id="3" name="Content Placeholder 2">
            <a:extLst>
              <a:ext uri="{FF2B5EF4-FFF2-40B4-BE49-F238E27FC236}">
                <a16:creationId xmlns:a16="http://schemas.microsoft.com/office/drawing/2014/main" id="{6509C1F4-9392-7958-610D-EA0C86E7E260}"/>
              </a:ext>
            </a:extLst>
          </p:cNvPr>
          <p:cNvSpPr>
            <a:spLocks noGrp="1"/>
          </p:cNvSpPr>
          <p:nvPr>
            <p:ph idx="1"/>
          </p:nvPr>
        </p:nvSpPr>
        <p:spPr/>
        <p:txBody>
          <a:bodyPr>
            <a:normAutofit/>
          </a:bodyPr>
          <a:lstStyle/>
          <a:p>
            <a:r>
              <a:rPr lang="en-US" sz="2400" dirty="0"/>
              <a:t>Who are the three most important composers of the last 500 years, in Western music?</a:t>
            </a:r>
          </a:p>
          <a:p>
            <a:endParaRPr lang="en-US" sz="2400" dirty="0"/>
          </a:p>
          <a:p>
            <a:pPr lvl="1"/>
            <a:r>
              <a:rPr lang="en-US" sz="2200" dirty="0"/>
              <a:t>Bach</a:t>
            </a:r>
          </a:p>
          <a:p>
            <a:pPr lvl="1"/>
            <a:r>
              <a:rPr lang="en-US" sz="2200" dirty="0"/>
              <a:t>Mozart</a:t>
            </a:r>
          </a:p>
          <a:p>
            <a:pPr lvl="1"/>
            <a:r>
              <a:rPr lang="en-US" sz="2200" dirty="0"/>
              <a:t>Beethoven</a:t>
            </a:r>
          </a:p>
          <a:p>
            <a:pPr lvl="1"/>
            <a:endParaRPr lang="en-US" sz="2200" dirty="0"/>
          </a:p>
        </p:txBody>
      </p:sp>
    </p:spTree>
    <p:extLst>
      <p:ext uri="{BB962C8B-B14F-4D97-AF65-F5344CB8AC3E}">
        <p14:creationId xmlns:p14="http://schemas.microsoft.com/office/powerpoint/2010/main" val="1893571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7F28-7475-FF8E-ACAD-374AF4D5E249}"/>
              </a:ext>
            </a:extLst>
          </p:cNvPr>
          <p:cNvSpPr>
            <a:spLocks noGrp="1"/>
          </p:cNvSpPr>
          <p:nvPr>
            <p:ph type="title"/>
          </p:nvPr>
        </p:nvSpPr>
        <p:spPr/>
        <p:txBody>
          <a:bodyPr/>
          <a:lstStyle/>
          <a:p>
            <a:r>
              <a:rPr lang="en-US" dirty="0"/>
              <a:t>What do you know?</a:t>
            </a:r>
          </a:p>
        </p:txBody>
      </p:sp>
      <p:sp>
        <p:nvSpPr>
          <p:cNvPr id="3" name="Content Placeholder 2">
            <a:extLst>
              <a:ext uri="{FF2B5EF4-FFF2-40B4-BE49-F238E27FC236}">
                <a16:creationId xmlns:a16="http://schemas.microsoft.com/office/drawing/2014/main" id="{6509C1F4-9392-7958-610D-EA0C86E7E260}"/>
              </a:ext>
            </a:extLst>
          </p:cNvPr>
          <p:cNvSpPr>
            <a:spLocks noGrp="1"/>
          </p:cNvSpPr>
          <p:nvPr>
            <p:ph idx="1"/>
          </p:nvPr>
        </p:nvSpPr>
        <p:spPr/>
        <p:txBody>
          <a:bodyPr>
            <a:normAutofit/>
          </a:bodyPr>
          <a:lstStyle/>
          <a:p>
            <a:r>
              <a:rPr lang="en-US" sz="2400" dirty="0"/>
              <a:t>Who are the three most important authors in the West in the last 500 years?</a:t>
            </a:r>
          </a:p>
        </p:txBody>
      </p:sp>
    </p:spTree>
    <p:extLst>
      <p:ext uri="{BB962C8B-B14F-4D97-AF65-F5344CB8AC3E}">
        <p14:creationId xmlns:p14="http://schemas.microsoft.com/office/powerpoint/2010/main" val="3576082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7F28-7475-FF8E-ACAD-374AF4D5E249}"/>
              </a:ext>
            </a:extLst>
          </p:cNvPr>
          <p:cNvSpPr>
            <a:spLocks noGrp="1"/>
          </p:cNvSpPr>
          <p:nvPr>
            <p:ph type="title"/>
          </p:nvPr>
        </p:nvSpPr>
        <p:spPr/>
        <p:txBody>
          <a:bodyPr/>
          <a:lstStyle/>
          <a:p>
            <a:r>
              <a:rPr lang="en-US" dirty="0"/>
              <a:t>What do you know?</a:t>
            </a:r>
          </a:p>
        </p:txBody>
      </p:sp>
      <p:sp>
        <p:nvSpPr>
          <p:cNvPr id="3" name="Content Placeholder 2">
            <a:extLst>
              <a:ext uri="{FF2B5EF4-FFF2-40B4-BE49-F238E27FC236}">
                <a16:creationId xmlns:a16="http://schemas.microsoft.com/office/drawing/2014/main" id="{6509C1F4-9392-7958-610D-EA0C86E7E260}"/>
              </a:ext>
            </a:extLst>
          </p:cNvPr>
          <p:cNvSpPr>
            <a:spLocks noGrp="1"/>
          </p:cNvSpPr>
          <p:nvPr>
            <p:ph idx="1"/>
          </p:nvPr>
        </p:nvSpPr>
        <p:spPr/>
        <p:txBody>
          <a:bodyPr>
            <a:normAutofit/>
          </a:bodyPr>
          <a:lstStyle/>
          <a:p>
            <a:r>
              <a:rPr lang="en-US" sz="2400" dirty="0"/>
              <a:t>Who are the three most important authors in the West in the last 500 years?</a:t>
            </a:r>
          </a:p>
          <a:p>
            <a:endParaRPr lang="en-US" sz="2400" dirty="0"/>
          </a:p>
          <a:p>
            <a:pPr lvl="1"/>
            <a:r>
              <a:rPr lang="en-US" sz="2000" dirty="0"/>
              <a:t>William Shakespeare</a:t>
            </a:r>
          </a:p>
          <a:p>
            <a:pPr lvl="1"/>
            <a:r>
              <a:rPr lang="en-US" sz="2000" dirty="0"/>
              <a:t>Leo Tolstoy</a:t>
            </a:r>
          </a:p>
          <a:p>
            <a:pPr lvl="1"/>
            <a:r>
              <a:rPr lang="en-US" sz="2000"/>
              <a:t>James Joyce</a:t>
            </a:r>
            <a:endParaRPr lang="en-US" sz="2000" dirty="0"/>
          </a:p>
        </p:txBody>
      </p:sp>
    </p:spTree>
    <p:extLst>
      <p:ext uri="{BB962C8B-B14F-4D97-AF65-F5344CB8AC3E}">
        <p14:creationId xmlns:p14="http://schemas.microsoft.com/office/powerpoint/2010/main" val="399621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7F28-7475-FF8E-ACAD-374AF4D5E249}"/>
              </a:ext>
            </a:extLst>
          </p:cNvPr>
          <p:cNvSpPr>
            <a:spLocks noGrp="1"/>
          </p:cNvSpPr>
          <p:nvPr>
            <p:ph type="title"/>
          </p:nvPr>
        </p:nvSpPr>
        <p:spPr/>
        <p:txBody>
          <a:bodyPr/>
          <a:lstStyle/>
          <a:p>
            <a:r>
              <a:rPr lang="en-US" dirty="0"/>
              <a:t>What do you know?</a:t>
            </a:r>
          </a:p>
        </p:txBody>
      </p:sp>
      <p:sp>
        <p:nvSpPr>
          <p:cNvPr id="3" name="Content Placeholder 2">
            <a:extLst>
              <a:ext uri="{FF2B5EF4-FFF2-40B4-BE49-F238E27FC236}">
                <a16:creationId xmlns:a16="http://schemas.microsoft.com/office/drawing/2014/main" id="{6509C1F4-9392-7958-610D-EA0C86E7E260}"/>
              </a:ext>
            </a:extLst>
          </p:cNvPr>
          <p:cNvSpPr>
            <a:spLocks noGrp="1"/>
          </p:cNvSpPr>
          <p:nvPr>
            <p:ph idx="1"/>
          </p:nvPr>
        </p:nvSpPr>
        <p:spPr/>
        <p:txBody>
          <a:bodyPr>
            <a:normAutofit/>
          </a:bodyPr>
          <a:lstStyle/>
          <a:p>
            <a:r>
              <a:rPr lang="en-US" sz="2400" dirty="0"/>
              <a:t>Who are the three most important artists in the last 500 years?</a:t>
            </a:r>
          </a:p>
        </p:txBody>
      </p:sp>
    </p:spTree>
    <p:extLst>
      <p:ext uri="{BB962C8B-B14F-4D97-AF65-F5344CB8AC3E}">
        <p14:creationId xmlns:p14="http://schemas.microsoft.com/office/powerpoint/2010/main" val="171989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7F28-7475-FF8E-ACAD-374AF4D5E249}"/>
              </a:ext>
            </a:extLst>
          </p:cNvPr>
          <p:cNvSpPr>
            <a:spLocks noGrp="1"/>
          </p:cNvSpPr>
          <p:nvPr>
            <p:ph type="title"/>
          </p:nvPr>
        </p:nvSpPr>
        <p:spPr/>
        <p:txBody>
          <a:bodyPr/>
          <a:lstStyle/>
          <a:p>
            <a:r>
              <a:rPr lang="en-US" dirty="0"/>
              <a:t>What do you know?</a:t>
            </a:r>
          </a:p>
        </p:txBody>
      </p:sp>
      <p:sp>
        <p:nvSpPr>
          <p:cNvPr id="3" name="Content Placeholder 2">
            <a:extLst>
              <a:ext uri="{FF2B5EF4-FFF2-40B4-BE49-F238E27FC236}">
                <a16:creationId xmlns:a16="http://schemas.microsoft.com/office/drawing/2014/main" id="{6509C1F4-9392-7958-610D-EA0C86E7E260}"/>
              </a:ext>
            </a:extLst>
          </p:cNvPr>
          <p:cNvSpPr>
            <a:spLocks noGrp="1"/>
          </p:cNvSpPr>
          <p:nvPr>
            <p:ph idx="1"/>
          </p:nvPr>
        </p:nvSpPr>
        <p:spPr/>
        <p:txBody>
          <a:bodyPr>
            <a:normAutofit/>
          </a:bodyPr>
          <a:lstStyle/>
          <a:p>
            <a:r>
              <a:rPr lang="en-US" sz="2400" dirty="0"/>
              <a:t>Who are the three most important artists in the last 500 years?</a:t>
            </a:r>
          </a:p>
          <a:p>
            <a:endParaRPr lang="en-US" sz="2400" dirty="0"/>
          </a:p>
          <a:p>
            <a:pPr lvl="1"/>
            <a:r>
              <a:rPr lang="en-US" sz="2200" dirty="0"/>
              <a:t>Leonardo da Vinci</a:t>
            </a:r>
          </a:p>
          <a:p>
            <a:pPr lvl="1"/>
            <a:r>
              <a:rPr lang="en-US" sz="2200" dirty="0"/>
              <a:t>Pablo Picasso</a:t>
            </a:r>
          </a:p>
          <a:p>
            <a:pPr lvl="1"/>
            <a:r>
              <a:rPr lang="en-US" sz="2200" dirty="0"/>
              <a:t>Vincent van Gogh</a:t>
            </a:r>
          </a:p>
        </p:txBody>
      </p:sp>
    </p:spTree>
    <p:extLst>
      <p:ext uri="{BB962C8B-B14F-4D97-AF65-F5344CB8AC3E}">
        <p14:creationId xmlns:p14="http://schemas.microsoft.com/office/powerpoint/2010/main" val="39297334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LeftStep">
      <a:dk1>
        <a:srgbClr val="000000"/>
      </a:dk1>
      <a:lt1>
        <a:srgbClr val="FFFFFF"/>
      </a:lt1>
      <a:dk2>
        <a:srgbClr val="243241"/>
      </a:dk2>
      <a:lt2>
        <a:srgbClr val="E2E5E8"/>
      </a:lt2>
      <a:accent1>
        <a:srgbClr val="BA9C80"/>
      </a:accent1>
      <a:accent2>
        <a:srgbClr val="BA827F"/>
      </a:accent2>
      <a:accent3>
        <a:srgbClr val="C594A6"/>
      </a:accent3>
      <a:accent4>
        <a:srgbClr val="BA7FAD"/>
      </a:accent4>
      <a:accent5>
        <a:srgbClr val="BC94C5"/>
      </a:accent5>
      <a:accent6>
        <a:srgbClr val="967FBA"/>
      </a:accent6>
      <a:hlink>
        <a:srgbClr val="5E85A8"/>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212</TotalTime>
  <Words>1622</Words>
  <Application>Microsoft Macintosh PowerPoint</Application>
  <PresentationFormat>Widescreen</PresentationFormat>
  <Paragraphs>128</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Garamond</vt:lpstr>
      <vt:lpstr>Segoe UI</vt:lpstr>
      <vt:lpstr>Söhne</vt:lpstr>
      <vt:lpstr>Times New Roman</vt:lpstr>
      <vt:lpstr>SavonVTI</vt:lpstr>
      <vt:lpstr>Tracing the arc</vt:lpstr>
      <vt:lpstr>List of References</vt:lpstr>
      <vt:lpstr>List of References</vt:lpstr>
      <vt:lpstr>What do you know?</vt:lpstr>
      <vt:lpstr>What do you know?</vt:lpstr>
      <vt:lpstr>What do you know?</vt:lpstr>
      <vt:lpstr>What do you know?</vt:lpstr>
      <vt:lpstr>What do you know?</vt:lpstr>
      <vt:lpstr>What do you know?</vt:lpstr>
      <vt:lpstr>What do you know?</vt:lpstr>
      <vt:lpstr>What do you know?</vt:lpstr>
      <vt:lpstr>What do you know?</vt:lpstr>
      <vt:lpstr>What do you know?</vt:lpstr>
      <vt:lpstr>What do you know?</vt:lpstr>
      <vt:lpstr>What do you know?</vt:lpstr>
      <vt:lpstr>What do you know?</vt:lpstr>
      <vt:lpstr>What do you know?</vt:lpstr>
      <vt:lpstr>What do you know?</vt:lpstr>
      <vt:lpstr>What do you know?</vt:lpstr>
      <vt:lpstr>What do you know?</vt:lpstr>
      <vt:lpstr>What do you know?</vt:lpstr>
      <vt:lpstr>TL;DR</vt:lpstr>
      <vt:lpstr>TL;DR</vt:lpstr>
      <vt:lpstr>1. Introduction</vt:lpstr>
      <vt:lpstr>What is “learning” (in humans/animals)?</vt:lpstr>
      <vt:lpstr>What is “understanding” (in humans)?</vt:lpstr>
      <vt:lpstr>What is “understanding” (in AI)?</vt:lpstr>
      <vt:lpstr>My favorite example of the problem with “understanding” in AI</vt:lpstr>
      <vt:lpstr>My favorite example of the problem with “understanding” in AI</vt:lpstr>
      <vt:lpstr>What is “understanding”?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Tracing the arc</dc:title>
  <dc:creator>Edward Brash</dc:creator>
  <cp:lastModifiedBy>Edward Brash</cp:lastModifiedBy>
  <cp:revision>4</cp:revision>
  <dcterms:created xsi:type="dcterms:W3CDTF">2023-10-14T18:04:06Z</dcterms:created>
  <dcterms:modified xsi:type="dcterms:W3CDTF">2023-10-14T21:36:51Z</dcterms:modified>
</cp:coreProperties>
</file>