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4" r:id="rId28"/>
    <p:sldId id="335" r:id="rId29"/>
    <p:sldId id="336" r:id="rId30"/>
    <p:sldId id="340" r:id="rId31"/>
    <p:sldId id="338" r:id="rId32"/>
    <p:sldId id="339" r:id="rId33"/>
    <p:sldId id="337" r:id="rId34"/>
    <p:sldId id="34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21</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xmlns="">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xmlns="">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xmlns="">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xmlns="">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xmlns="">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xmlns="">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xmlns="">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xmlns="">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xmlns="">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xmlns="">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xmlns="">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xmlns="">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xmlns="">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xmlns="">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xmlns="">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xmlns="">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xmlns="">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xmlns="">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xmlns="">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xmlns="">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xmlns="">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xmlns="">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xmlns="">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xmlns="">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xmlns="">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xmlns="">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xmlns="">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xmlns="">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xmlns="">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xmlns="">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xmlns="">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xmlns="">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xmlns="">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xmlns="">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xmlns="">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xmlns="">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xmlns="">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xmlns:p14="http://schemas.microsoft.com/office/powerpoint/2010/main">
          <mc:Choice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xmlns="">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xmlns="">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xmlns="">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xmlns="">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xmlns="">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xmlns:p14="http://schemas.microsoft.com/office/powerpoint/2010/main">
          <mc:Choice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xmlns="">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xmlns="">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xmlns:p14="http://schemas.microsoft.com/office/powerpoint/2010/main">
          <mc:Choice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xmlns="">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xmlns="">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xmlns="">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xmlns:p14="http://schemas.microsoft.com/office/powerpoint/2010/main">
          <mc:Choice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xmlns="">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xmlns="">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xmlns="">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xmlns:p14="http://schemas.microsoft.com/office/powerpoint/2010/main">
          <mc:Choice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xmlns="">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xmlns="">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xmlns="">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xmlns:p14="http://schemas.microsoft.com/office/powerpoint/2010/main">
          <mc:Choice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xmlns="">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xmlns="">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xmlns:p14="http://schemas.microsoft.com/office/powerpoint/2010/main">
          <mc:Choice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xmlns="">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xmlns="">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xmlns:p14="http://schemas.microsoft.com/office/powerpoint/2010/main">
          <mc:Choice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xmlns="">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xmlns="">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xmlns="">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xmlns="">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xmlns="">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xmlns:p14="http://schemas.microsoft.com/office/powerpoint/2010/main">
          <mc:Choice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xmlns="">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xmlns="">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xmlns="">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xmlns="">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xmlns="">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r>
              <a:rPr lang="en-US" sz="1800" dirty="0">
                <a:effectLst/>
                <a:latin typeface="Segoe UI" panose="020B0502040204020203" pitchFamily="34" charset="0"/>
                <a:ea typeface="Times New Roman" panose="02020603050405020304" pitchFamily="18" charset="0"/>
              </a:rPr>
              <a:t>The conference took place at Dartmouth College, New Hampshire, in </a:t>
            </a:r>
            <a:r>
              <a:rPr lang="en-US" dirty="0">
                <a:latin typeface="Segoe UI" panose="020B0502040204020203" pitchFamily="34" charset="0"/>
                <a:ea typeface="Times New Roman" panose="02020603050405020304" pitchFamily="18" charset="0"/>
              </a:rPr>
              <a:t>the summer of 1956 </a:t>
            </a:r>
            <a:r>
              <a:rPr lang="en-US" sz="1800" dirty="0">
                <a:effectLst/>
                <a:latin typeface="Segoe UI" panose="020B0502040204020203" pitchFamily="34" charset="0"/>
                <a:ea typeface="Times New Roman" panose="02020603050405020304" pitchFamily="18" charset="0"/>
              </a:rPr>
              <a:t>and gathered a small group of scientists with the goal of discussing and exploring the potential of machines to mimic various forms of human intelligence.</a:t>
            </a:r>
          </a:p>
          <a:p>
            <a:pPr marL="0" indent="0">
              <a:buNone/>
            </a:pPr>
            <a:endParaRPr lang="en-US" sz="1800" dirty="0">
              <a:effectLst/>
              <a:latin typeface="Segoe UI" panose="020B0502040204020203" pitchFamily="34" charset="0"/>
              <a:ea typeface="Times New Roman" panose="02020603050405020304" pitchFamily="18" charset="0"/>
            </a:endParaRP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Foundational Goals and Beliefs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Simulation of Human Intelligence:</a:t>
            </a:r>
            <a:r>
              <a:rPr lang="en-US" sz="1800" dirty="0">
                <a:effectLst/>
                <a:latin typeface="Segoe UI" panose="020B0502040204020203" pitchFamily="34" charset="0"/>
                <a:ea typeface="Times New Roman" panose="02020603050405020304" pitchFamily="18" charset="0"/>
              </a:rPr>
              <a:t> A central belief was that </a:t>
            </a:r>
            <a:r>
              <a:rPr lang="en-US" sz="1800" dirty="0">
                <a:solidFill>
                  <a:srgbClr val="FF0000"/>
                </a:solidFill>
                <a:effectLst/>
                <a:latin typeface="Segoe UI" panose="020B0502040204020203" pitchFamily="34" charset="0"/>
                <a:ea typeface="Times New Roman" panose="02020603050405020304" pitchFamily="18" charset="0"/>
              </a:rPr>
              <a:t>machines could be made to simulate human intelligence</a:t>
            </a:r>
            <a:r>
              <a:rPr lang="en-US" sz="1800" dirty="0">
                <a:effectLst/>
                <a:latin typeface="Segoe UI" panose="020B0502040204020203" pitchFamily="34" charset="0"/>
                <a:ea typeface="Times New Roman" panose="02020603050405020304" pitchFamily="18" charset="0"/>
              </a:rPr>
              <a:t> and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Problem Solving:</a:t>
            </a:r>
            <a:r>
              <a:rPr lang="en-US" sz="1800" dirty="0">
                <a:effectLst/>
                <a:latin typeface="Segoe UI" panose="020B0502040204020203" pitchFamily="34" charset="0"/>
                <a:ea typeface="Times New Roman" panose="02020603050405020304" pitchFamily="18" charset="0"/>
              </a:rPr>
              <a:t> A focus was placed on creating machines that could handle problems reserved for </a:t>
            </a:r>
            <a:r>
              <a:rPr lang="en-US" sz="1800" dirty="0">
                <a:solidFill>
                  <a:srgbClr val="FF0000"/>
                </a:solidFill>
                <a:effectLst/>
                <a:latin typeface="Segoe UI" panose="020B0502040204020203" pitchFamily="34" charset="0"/>
                <a:ea typeface="Times New Roman" panose="02020603050405020304" pitchFamily="18" charset="0"/>
              </a:rPr>
              <a:t>human intellect, </a:t>
            </a:r>
            <a:r>
              <a:rPr lang="en-US" sz="1800" dirty="0">
                <a:effectLst/>
                <a:latin typeface="Segoe UI" panose="020B0502040204020203" pitchFamily="34" charset="0"/>
                <a:ea typeface="Times New Roman" panose="02020603050405020304" pitchFamily="18" charset="0"/>
              </a:rPr>
              <a:t>such as </a:t>
            </a:r>
            <a:r>
              <a:rPr lang="en-US" sz="1800" dirty="0">
                <a:solidFill>
                  <a:srgbClr val="00B050"/>
                </a:solidFill>
                <a:effectLst/>
                <a:latin typeface="Segoe UI" panose="020B0502040204020203" pitchFamily="34" charset="0"/>
                <a:ea typeface="Times New Roman" panose="02020603050405020304" pitchFamily="18" charset="0"/>
              </a:rPr>
              <a:t>symbolic reasoning and problem-solving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Machines:</a:t>
            </a:r>
            <a:r>
              <a:rPr lang="en-US" sz="1800" dirty="0">
                <a:effectLst/>
                <a:latin typeface="Segoe UI" panose="020B0502040204020203" pitchFamily="34" charset="0"/>
                <a:ea typeface="Times New Roman" panose="02020603050405020304" pitchFamily="18" charset="0"/>
              </a:rPr>
              <a:t> The conference acknowledged the potential of creating machines capable of </a:t>
            </a:r>
            <a:r>
              <a:rPr lang="en-US" sz="1800" dirty="0">
                <a:solidFill>
                  <a:srgbClr val="00B050"/>
                </a:solidFill>
                <a:effectLst/>
                <a:latin typeface="Segoe UI" panose="020B0502040204020203" pitchFamily="34" charset="0"/>
                <a:ea typeface="Times New Roman" panose="02020603050405020304" pitchFamily="18" charset="0"/>
              </a:rPr>
              <a:t>self-improvement and learning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Language Understanding:</a:t>
            </a:r>
            <a:r>
              <a:rPr lang="en-US" sz="1800" dirty="0">
                <a:effectLst/>
                <a:latin typeface="Segoe UI" panose="020B0502040204020203" pitchFamily="34" charset="0"/>
                <a:ea typeface="Times New Roman" panose="02020603050405020304" pitchFamily="18" charset="0"/>
              </a:rPr>
              <a:t> Developing the ability of machines to comprehend and utilize </a:t>
            </a:r>
            <a:r>
              <a:rPr lang="en-US" sz="1800" dirty="0">
                <a:solidFill>
                  <a:srgbClr val="FF0000"/>
                </a:solidFill>
                <a:effectLst/>
                <a:latin typeface="Segoe UI" panose="020B0502040204020203" pitchFamily="34" charset="0"/>
                <a:ea typeface="Times New Roman" panose="02020603050405020304" pitchFamily="18" charset="0"/>
              </a:rPr>
              <a:t>natural language </a:t>
            </a:r>
            <a:r>
              <a:rPr lang="en-US" sz="1800" dirty="0">
                <a:effectLst/>
                <a:latin typeface="Segoe UI" panose="020B0502040204020203" pitchFamily="34" charset="0"/>
                <a:ea typeface="Times New Roman" panose="02020603050405020304" pitchFamily="18" charset="0"/>
              </a:rPr>
              <a:t>was identified as a critical dimension of AI.</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025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Legacy and Criticisms</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Dartmouth Conference undeniably cast </a:t>
            </a:r>
            <a:r>
              <a:rPr lang="en-US" sz="1800" dirty="0">
                <a:solidFill>
                  <a:srgbClr val="FF0000"/>
                </a:solidFill>
                <a:effectLst/>
                <a:latin typeface="Segoe UI" panose="020B0502040204020203" pitchFamily="34" charset="0"/>
                <a:ea typeface="Times New Roman" panose="02020603050405020304" pitchFamily="18" charset="0"/>
              </a:rPr>
              <a:t>foundational</a:t>
            </a:r>
            <a:r>
              <a:rPr lang="en-US" sz="1800" dirty="0">
                <a:effectLst/>
                <a:latin typeface="Segoe UI" panose="020B0502040204020203" pitchFamily="34" charset="0"/>
                <a:ea typeface="Times New Roman" panose="02020603050405020304" pitchFamily="18" charset="0"/>
              </a:rPr>
              <a:t> stones for the formalization of artificial intelligence as a field. </a:t>
            </a:r>
          </a:p>
          <a:p>
            <a:pPr marL="0" marR="0">
              <a:spcBef>
                <a:spcPts val="0"/>
              </a:spcBef>
              <a:spcAft>
                <a:spcPts val="1500"/>
              </a:spcAft>
            </a:pPr>
            <a:r>
              <a:rPr lang="en-US" kern="0" dirty="0">
                <a:latin typeface="Segoe UI" panose="020B0502040204020203" pitchFamily="34" charset="0"/>
                <a:ea typeface="Times New Roman" panose="02020603050405020304" pitchFamily="18" charset="0"/>
              </a:rPr>
              <a:t>It l</a:t>
            </a:r>
            <a:r>
              <a:rPr lang="en-US" sz="1800" kern="0" dirty="0">
                <a:effectLst/>
                <a:latin typeface="Segoe UI" panose="020B0502040204020203" pitchFamily="34" charset="0"/>
                <a:ea typeface="Times New Roman" panose="02020603050405020304" pitchFamily="18" charset="0"/>
              </a:rPr>
              <a:t>aid critical groundwork, propelling forward a multitude of research areas within artificial intelligence, from </a:t>
            </a:r>
            <a:r>
              <a:rPr lang="en-US" sz="1800" kern="0" dirty="0">
                <a:solidFill>
                  <a:srgbClr val="FF0000"/>
                </a:solidFill>
                <a:effectLst/>
                <a:latin typeface="Segoe UI" panose="020B0502040204020203" pitchFamily="34" charset="0"/>
                <a:ea typeface="Times New Roman" panose="02020603050405020304" pitchFamily="18" charset="0"/>
              </a:rPr>
              <a:t>machine learning to robotics</a:t>
            </a:r>
            <a:r>
              <a:rPr lang="en-US" dirty="0">
                <a:solidFill>
                  <a:srgbClr val="FF0000"/>
                </a:solidFill>
                <a:effectLst/>
              </a:rPr>
              <a:t> </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optimism embedded in the original proposal, which suggested that </a:t>
            </a:r>
            <a:r>
              <a:rPr lang="en-US" sz="1800" dirty="0">
                <a:solidFill>
                  <a:srgbClr val="FF0000"/>
                </a:solidFill>
                <a:effectLst/>
                <a:latin typeface="Segoe UI" panose="020B0502040204020203" pitchFamily="34" charset="0"/>
                <a:ea typeface="Times New Roman" panose="02020603050405020304" pitchFamily="18" charset="0"/>
              </a:rPr>
              <a:t>significant advances in machine intelligence could be achieved over a single summer</a:t>
            </a:r>
            <a:r>
              <a:rPr lang="en-US" sz="1800" dirty="0">
                <a:effectLst/>
                <a:latin typeface="Segoe UI" panose="020B0502040204020203" pitchFamily="34" charset="0"/>
                <a:ea typeface="Times New Roman" panose="02020603050405020304" pitchFamily="18" charset="0"/>
              </a:rPr>
              <a:t>, was perhaps overly ambitious, as the challenges and complexities inherent in mimicking human intelligence proved to be significantly deeper and more nuanced than initially comprehended.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4612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t>~(P v Q) = ~P * ~Q</a:t>
            </a:r>
          </a:p>
        </p:txBody>
      </p:sp>
    </p:spTree>
    <p:extLst>
      <p:ext uri="{BB962C8B-B14F-4D97-AF65-F5344CB8AC3E}">
        <p14:creationId xmlns:p14="http://schemas.microsoft.com/office/powerpoint/2010/main" val="225320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4643</TotalTime>
  <Words>3519</Words>
  <Application>Microsoft Macintosh PowerPoint</Application>
  <PresentationFormat>Widescreen</PresentationFormat>
  <Paragraphs>345</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Calibri Light</vt:lpstr>
      <vt:lpstr>Garamond</vt:lpstr>
      <vt:lpstr>Segoe UI</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lpstr>The Darthmouth Conference (1956)</vt:lpstr>
      <vt:lpstr>The Darthmouth Conference (1956)</vt:lpstr>
      <vt:lpstr>Early Successes in AI</vt:lpstr>
      <vt:lpstr>Logical Reasoning</vt:lpstr>
      <vt:lpstr>Logical Reasoning</vt:lpstr>
      <vt:lpstr>Logical Reasoning</vt:lpstr>
      <vt:lpstr>Logical Reasoning</vt:lpstr>
      <vt:lpstr>Logical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22</cp:revision>
  <dcterms:created xsi:type="dcterms:W3CDTF">2023-10-14T18:04:06Z</dcterms:created>
  <dcterms:modified xsi:type="dcterms:W3CDTF">2023-10-31T15:37:37Z</dcterms:modified>
</cp:coreProperties>
</file>