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7" r:id="rId21"/>
    <p:sldId id="288" r:id="rId22"/>
    <p:sldId id="274" r:id="rId23"/>
    <p:sldId id="275" r:id="rId24"/>
    <p:sldId id="280" r:id="rId25"/>
    <p:sldId id="281" r:id="rId26"/>
    <p:sldId id="282" r:id="rId27"/>
    <p:sldId id="276" r:id="rId28"/>
    <p:sldId id="289" r:id="rId29"/>
    <p:sldId id="290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6"/>
    <p:restoredTop sz="94588"/>
  </p:normalViewPr>
  <p:slideViewPr>
    <p:cSldViewPr snapToGrid="0" snapToObjects="1">
      <p:cViewPr varScale="1">
        <p:scale>
          <a:sx n="188" d="100"/>
          <a:sy n="188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C79D-F207-A64F-8814-3A38DF57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C275D-E0C2-3D4E-8BB0-0CDFB7589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5F9C-4DEF-0B4E-A288-37FC57D6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2FBC-CD24-714A-BFDE-35EC8AE3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6ADC-FE49-A848-B7C0-A84BC748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9FC5-0E49-584C-B652-8FD08FE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3E691-E21B-E543-B804-C7D18CCE4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9759-2223-8F41-9C9A-AE3758E4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B137-2A11-B947-B7FB-F254F8DC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2BBA-4BF9-F640-93E1-7E674642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90C9F-AC7E-DF48-AC76-998BCE5E5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83565-9D9B-344A-8434-A0A32B7D4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7F65-82BD-CC4E-9186-6FF3B010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8B75-C758-FF45-B35C-EBCBB039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6118-778F-9B41-AF3A-E1F73038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99EB-D363-0247-BF73-9284336A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834A-6DA0-2840-B2C0-7A821E00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6CF6-1D2D-9C4C-97C8-4000F5DB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03FB-3259-F046-BA78-4AF93086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053E-2C72-754D-9DFC-98C69711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C84-5431-4C42-A228-1D4B9BA6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5DC6-409F-2E4A-8371-C9119644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3840-4FC2-5F43-B0D7-7BE47ED9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B7EA-4AB4-714B-9D78-FA0A61D1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C37C-032C-DB4E-8339-6A720010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4E2E-F090-1444-9929-334CFA72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60F2-15B6-5B4A-872E-DE1768773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C028F-FB17-064E-9716-CC5D31EDB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7413E-65EF-F54C-BD47-242763FA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C33F3-F302-734C-8B7E-CF828770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0A013-99EC-3D48-9462-29C983E8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52E3-2DA3-9F4A-AB06-EC58F7F2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06DB9-11A7-924A-A02F-4BFAD967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754C-0B3C-5E43-B035-FB8036C8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7B62F-5083-CF46-AE8F-8412CA4E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E1E79-81BE-E44B-B40E-D8A8CEBCB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705A0-0107-2940-A359-1AC9CE69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108F9-CBB1-404E-9C65-F43FE348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B867F-D34B-3E42-BF35-511D7706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E480-1276-AB40-9856-6AC7D0E1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AB133-444C-FD47-94DE-17F34DB7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DF22B-D5F3-4A4D-801F-A92908AC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E1B98-303D-B647-BC21-F82A84CA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6F44F-7534-ED4D-B4A6-0E9F336F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549CD-596A-F947-B313-98EE77BE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21CE-EB4E-3342-A5BA-8C091A2C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F6E6-6333-D548-87AC-A98103ED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42D0-779A-864C-8FFF-7AD1B39A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8702-DA71-C14E-B227-7BB43924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CCCA-5E6D-B14B-A1C7-40A5F2CC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3CB5F-6C19-5844-8F74-882368E9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9E869-D965-3845-90BC-1EA1268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7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F0BD-DE83-DF41-9ED9-03AA396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11374-4D1B-4141-A9B7-639FCFF04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C00F5-923A-3841-9265-4F4E2D84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437E8-34CD-324E-A0DB-F9A8221C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D2238-4AA1-8B43-A78A-5E599394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43AC-0450-A54C-AD0A-B99CDC3C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BFA42-BB24-1547-A6F0-C4B2720D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88D12-8DAF-674D-B8B2-C104046F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38C0-6F30-A646-BD80-2A6C60CD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D096-EBA8-F54E-8ECE-CAED43A6CB9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0FAF-FDE4-B043-8823-32F4A1FC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5CD7-2B29-8540-808E-A9DAE17C2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DE93-CB56-964E-A1CB-AF01219F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6C331-8301-5F45-8CC2-C83D602E8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Chaos:  The Intersection of Physics, Computer Science, and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768D3-E8AA-B741-903B-82C8BDAD9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Dr. Edward Brash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PCSE 699 Mini-Talk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September 1, 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3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Choose a starting point: </a:t>
            </a:r>
          </a:p>
          <a:p>
            <a:pPr lvl="1"/>
            <a:r>
              <a:rPr lang="en-US" sz="1400">
                <a:solidFill>
                  <a:schemeClr val="bg1"/>
                </a:solidFill>
              </a:rPr>
              <a:t>x</a:t>
            </a:r>
            <a:r>
              <a:rPr lang="en-US" sz="1400" baseline="-25000">
                <a:solidFill>
                  <a:schemeClr val="bg1"/>
                </a:solidFill>
              </a:rPr>
              <a:t>0</a:t>
            </a:r>
            <a:r>
              <a:rPr lang="en-US" sz="1400">
                <a:solidFill>
                  <a:schemeClr val="bg1"/>
                </a:solidFill>
              </a:rPr>
              <a:t> = 0.5</a:t>
            </a:r>
          </a:p>
          <a:p>
            <a:r>
              <a:rPr lang="en-US" sz="1400">
                <a:solidFill>
                  <a:schemeClr val="bg1"/>
                </a:solidFill>
              </a:rPr>
              <a:t>Clearly, if the growth rate is less than 1, the population will eventually die out</a:t>
            </a:r>
          </a:p>
          <a:p>
            <a:r>
              <a:rPr lang="en-US" sz="1400">
                <a:solidFill>
                  <a:schemeClr val="bg1"/>
                </a:solidFill>
              </a:rPr>
              <a:t>This is true for all 0 &lt;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 &lt; 1 , and all x</a:t>
            </a:r>
            <a:r>
              <a:rPr lang="en-US" sz="1400" baseline="-25000">
                <a:solidFill>
                  <a:schemeClr val="bg1"/>
                </a:solidFill>
              </a:rPr>
              <a:t>0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For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 </a:t>
            </a:r>
            <a:r>
              <a:rPr lang="en-US" sz="1400">
                <a:solidFill>
                  <a:schemeClr val="bg1"/>
                </a:solidFill>
              </a:rPr>
              <a:t>&gt; 1, one starts to see a trend of reaching an equilibrium population … the increase due to growth is exactly balanced by the death factor</a:t>
            </a:r>
          </a:p>
          <a:p>
            <a:r>
              <a:rPr lang="en-US" sz="1400">
                <a:solidFill>
                  <a:schemeClr val="bg1"/>
                </a:solidFill>
              </a:rPr>
              <a:t>Equilibrium:  x</a:t>
            </a:r>
            <a:r>
              <a:rPr lang="en-US" sz="1400" baseline="-25000">
                <a:solidFill>
                  <a:schemeClr val="bg1"/>
                </a:solidFill>
              </a:rPr>
              <a:t>n+1</a:t>
            </a:r>
            <a:r>
              <a:rPr lang="en-US" sz="1400">
                <a:solidFill>
                  <a:schemeClr val="bg1"/>
                </a:solidFill>
              </a:rPr>
              <a:t> = x</a:t>
            </a:r>
            <a:r>
              <a:rPr lang="en-US" sz="1400" baseline="-25000">
                <a:solidFill>
                  <a:schemeClr val="bg1"/>
                </a:solidFill>
              </a:rPr>
              <a:t>n</a:t>
            </a:r>
          </a:p>
          <a:p>
            <a:r>
              <a:rPr lang="en-US" sz="1400">
                <a:solidFill>
                  <a:schemeClr val="bg1"/>
                </a:solidFill>
              </a:rPr>
              <a:t>Solve to get x</a:t>
            </a:r>
            <a:r>
              <a:rPr lang="en-US" sz="1400" baseline="-25000">
                <a:solidFill>
                  <a:schemeClr val="bg1"/>
                </a:solidFill>
              </a:rPr>
              <a:t>large</a:t>
            </a:r>
            <a:r>
              <a:rPr lang="en-US" sz="1400">
                <a:solidFill>
                  <a:schemeClr val="bg1"/>
                </a:solidFill>
              </a:rPr>
              <a:t> = 1 – 1/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06B6E-7702-4143-B709-3F03083F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068" y="191404"/>
            <a:ext cx="5294558" cy="64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Choose a starting point: </a:t>
            </a:r>
          </a:p>
          <a:p>
            <a:pPr lvl="1"/>
            <a:r>
              <a:rPr lang="en-US" sz="1400">
                <a:solidFill>
                  <a:schemeClr val="bg1"/>
                </a:solidFill>
              </a:rPr>
              <a:t>x</a:t>
            </a:r>
            <a:r>
              <a:rPr lang="en-US" sz="1400" baseline="-25000">
                <a:solidFill>
                  <a:schemeClr val="bg1"/>
                </a:solidFill>
              </a:rPr>
              <a:t>0</a:t>
            </a:r>
            <a:r>
              <a:rPr lang="en-US" sz="1400">
                <a:solidFill>
                  <a:schemeClr val="bg1"/>
                </a:solidFill>
              </a:rPr>
              <a:t> = 0.5</a:t>
            </a:r>
          </a:p>
          <a:p>
            <a:r>
              <a:rPr lang="en-US" sz="1400">
                <a:solidFill>
                  <a:schemeClr val="bg1"/>
                </a:solidFill>
              </a:rPr>
              <a:t>Clearly, if the growth rate is less than 1, the population will eventually die out</a:t>
            </a:r>
          </a:p>
          <a:p>
            <a:r>
              <a:rPr lang="en-US" sz="1400">
                <a:solidFill>
                  <a:schemeClr val="bg1"/>
                </a:solidFill>
              </a:rPr>
              <a:t>This is true for all 0 &lt;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 &lt; 1 , and all x</a:t>
            </a:r>
            <a:r>
              <a:rPr lang="en-US" sz="1400" baseline="-25000">
                <a:solidFill>
                  <a:schemeClr val="bg1"/>
                </a:solidFill>
              </a:rPr>
              <a:t>0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For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 </a:t>
            </a:r>
            <a:r>
              <a:rPr lang="en-US" sz="1400">
                <a:solidFill>
                  <a:schemeClr val="bg1"/>
                </a:solidFill>
              </a:rPr>
              <a:t>&gt; 1, one starts to see a trend of reaching an equilibrium population … the increase due to growth is exactly balanced by the death factor</a:t>
            </a:r>
          </a:p>
          <a:p>
            <a:r>
              <a:rPr lang="en-US" sz="1400">
                <a:solidFill>
                  <a:schemeClr val="bg1"/>
                </a:solidFill>
              </a:rPr>
              <a:t>Equilibrium:  x</a:t>
            </a:r>
            <a:r>
              <a:rPr lang="en-US" sz="1400" baseline="-25000">
                <a:solidFill>
                  <a:schemeClr val="bg1"/>
                </a:solidFill>
              </a:rPr>
              <a:t>n+1</a:t>
            </a:r>
            <a:r>
              <a:rPr lang="en-US" sz="1400">
                <a:solidFill>
                  <a:schemeClr val="bg1"/>
                </a:solidFill>
              </a:rPr>
              <a:t> = x</a:t>
            </a:r>
            <a:r>
              <a:rPr lang="en-US" sz="1400" baseline="-25000">
                <a:solidFill>
                  <a:schemeClr val="bg1"/>
                </a:solidFill>
              </a:rPr>
              <a:t>n</a:t>
            </a:r>
          </a:p>
          <a:p>
            <a:r>
              <a:rPr lang="en-US" sz="1400">
                <a:solidFill>
                  <a:schemeClr val="bg1"/>
                </a:solidFill>
              </a:rPr>
              <a:t>Solve to get x</a:t>
            </a:r>
            <a:r>
              <a:rPr lang="en-US" sz="1400" baseline="-25000">
                <a:solidFill>
                  <a:schemeClr val="bg1"/>
                </a:solidFill>
              </a:rPr>
              <a:t>large</a:t>
            </a:r>
            <a:r>
              <a:rPr lang="en-US" sz="1400">
                <a:solidFill>
                  <a:schemeClr val="bg1"/>
                </a:solidFill>
              </a:rPr>
              <a:t> = 1 – 1/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</a:p>
          <a:p>
            <a:r>
              <a:rPr lang="en-US" sz="1400">
                <a:solidFill>
                  <a:schemeClr val="bg1"/>
                </a:solidFill>
              </a:rPr>
              <a:t>Independent of starting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DFD2D-DB2C-DE4F-9E46-858AD393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43" y="181130"/>
            <a:ext cx="5295327" cy="6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2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For larger values of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, interesting things start to happen … try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= 3.0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51F46-1A3C-414B-9DE6-405068A7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01" y="191403"/>
            <a:ext cx="5305602" cy="64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For larger values of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, interesting things start to happen … try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= 3.0</a:t>
            </a:r>
          </a:p>
          <a:p>
            <a:r>
              <a:rPr lang="en-US" sz="2000">
                <a:solidFill>
                  <a:schemeClr val="bg1"/>
                </a:solidFill>
              </a:rPr>
              <a:t>Oscillations, but still approaching a single equilibrium value</a:t>
            </a:r>
          </a:p>
          <a:p>
            <a:r>
              <a:rPr lang="en-US" sz="2000">
                <a:solidFill>
                  <a:schemeClr val="bg1"/>
                </a:solidFill>
              </a:rPr>
              <a:t>Now … try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= 3.2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51F46-1A3C-414B-9DE6-405068A7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72" y="232501"/>
            <a:ext cx="5264505" cy="64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For larger values of </a:t>
            </a:r>
            <a:r>
              <a:rPr lang="en-US" sz="17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700">
                <a:solidFill>
                  <a:schemeClr val="bg1"/>
                </a:solidFill>
              </a:rPr>
              <a:t>, interesting things start to happen … try </a:t>
            </a:r>
            <a:r>
              <a:rPr lang="en-US" sz="17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700">
                <a:solidFill>
                  <a:schemeClr val="bg1"/>
                </a:solidFill>
              </a:rPr>
              <a:t> = 3.0</a:t>
            </a:r>
          </a:p>
          <a:p>
            <a:r>
              <a:rPr lang="en-US" sz="1700">
                <a:solidFill>
                  <a:schemeClr val="bg1"/>
                </a:solidFill>
              </a:rPr>
              <a:t>Oscillations, but still approaching a single equilibrium value</a:t>
            </a:r>
          </a:p>
          <a:p>
            <a:r>
              <a:rPr lang="en-US" sz="1700">
                <a:solidFill>
                  <a:schemeClr val="bg1"/>
                </a:solidFill>
              </a:rPr>
              <a:t>Now … try </a:t>
            </a:r>
            <a:r>
              <a:rPr lang="en-US" sz="17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700">
                <a:solidFill>
                  <a:schemeClr val="bg1"/>
                </a:solidFill>
              </a:rPr>
              <a:t> = 3.2 </a:t>
            </a:r>
          </a:p>
          <a:p>
            <a:r>
              <a:rPr lang="en-US" sz="1700">
                <a:solidFill>
                  <a:schemeClr val="bg1"/>
                </a:solidFill>
                <a:highlight>
                  <a:srgbClr val="FF0000"/>
                </a:highlight>
              </a:rPr>
              <a:t>We see now TWO possible equilibrium values!!!</a:t>
            </a:r>
          </a:p>
          <a:p>
            <a:r>
              <a:rPr lang="en-US" sz="1700">
                <a:solidFill>
                  <a:schemeClr val="bg1"/>
                </a:solidFill>
              </a:rPr>
              <a:t>The population oscillates from one time period to the next between these two values … FOREVER!!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5EDBE-B425-B846-888B-F3D6F6EB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246" y="201679"/>
            <a:ext cx="5254231" cy="64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For larger values of </a:t>
            </a:r>
            <a:r>
              <a:rPr lang="en-US" sz="17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700">
                <a:solidFill>
                  <a:schemeClr val="bg1"/>
                </a:solidFill>
              </a:rPr>
              <a:t>, interesting things start to happen … try </a:t>
            </a:r>
            <a:r>
              <a:rPr lang="en-US" sz="17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700">
                <a:solidFill>
                  <a:schemeClr val="bg1"/>
                </a:solidFill>
              </a:rPr>
              <a:t> = 3.0</a:t>
            </a:r>
          </a:p>
          <a:p>
            <a:r>
              <a:rPr lang="en-US" sz="1700">
                <a:solidFill>
                  <a:schemeClr val="bg1"/>
                </a:solidFill>
              </a:rPr>
              <a:t>Oscillations, but still approaching a single equilibrium value</a:t>
            </a:r>
          </a:p>
          <a:p>
            <a:r>
              <a:rPr lang="en-US" sz="1700">
                <a:solidFill>
                  <a:schemeClr val="bg1"/>
                </a:solidFill>
              </a:rPr>
              <a:t>Now … try </a:t>
            </a:r>
            <a:r>
              <a:rPr lang="en-US" sz="17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700">
                <a:solidFill>
                  <a:schemeClr val="bg1"/>
                </a:solidFill>
              </a:rPr>
              <a:t> = 3.2 </a:t>
            </a:r>
          </a:p>
          <a:p>
            <a:r>
              <a:rPr lang="en-US" sz="1700">
                <a:solidFill>
                  <a:schemeClr val="bg1"/>
                </a:solidFill>
                <a:highlight>
                  <a:srgbClr val="FF0000"/>
                </a:highlight>
              </a:rPr>
              <a:t>We see now TWO possible equilibrium values!!!</a:t>
            </a:r>
          </a:p>
          <a:p>
            <a:r>
              <a:rPr lang="en-US" sz="1700">
                <a:solidFill>
                  <a:schemeClr val="bg1"/>
                </a:solidFill>
              </a:rPr>
              <a:t>The population oscillates from one time period to the next between these two values … FOREVER!!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5EDBE-B425-B846-888B-F3D6F6EB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01" y="222227"/>
            <a:ext cx="5254231" cy="64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8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For larger values of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, interesting things start to happen … try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 = 3.0</a:t>
            </a:r>
          </a:p>
          <a:p>
            <a:r>
              <a:rPr lang="en-US" sz="1400">
                <a:solidFill>
                  <a:schemeClr val="bg1"/>
                </a:solidFill>
              </a:rPr>
              <a:t>Oscillations, but still approaching a single equilibrium value</a:t>
            </a:r>
          </a:p>
          <a:p>
            <a:r>
              <a:rPr lang="en-US" sz="1400">
                <a:solidFill>
                  <a:schemeClr val="bg1"/>
                </a:solidFill>
              </a:rPr>
              <a:t>Now … try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 = 3.2 </a:t>
            </a:r>
          </a:p>
          <a:p>
            <a:r>
              <a:rPr lang="en-US" sz="1400">
                <a:solidFill>
                  <a:schemeClr val="bg1"/>
                </a:solidFill>
                <a:highlight>
                  <a:srgbClr val="FF0000"/>
                </a:highlight>
              </a:rPr>
              <a:t>We see now TWO possible equilibrium values!!!</a:t>
            </a:r>
          </a:p>
          <a:p>
            <a:r>
              <a:rPr lang="en-US" sz="1400">
                <a:solidFill>
                  <a:schemeClr val="bg1"/>
                </a:solidFill>
              </a:rPr>
              <a:t>The population oscillates from one time period to the next between these two values … FOREVER!!</a:t>
            </a:r>
          </a:p>
          <a:p>
            <a:r>
              <a:rPr lang="en-US" sz="1400">
                <a:solidFill>
                  <a:schemeClr val="bg1"/>
                </a:solidFill>
              </a:rPr>
              <a:t>Now … try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 = 3.5</a:t>
            </a:r>
          </a:p>
          <a:p>
            <a:r>
              <a:rPr lang="en-US" sz="1400">
                <a:solidFill>
                  <a:schemeClr val="bg1"/>
                </a:solidFill>
              </a:rPr>
              <a:t>FOUR possible equilibrium values!!!</a:t>
            </a:r>
          </a:p>
          <a:p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F96AEA-F7DC-A14F-B480-AFD0308C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75" y="211952"/>
            <a:ext cx="5254231" cy="64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1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For larger values of </a:t>
            </a:r>
            <a:r>
              <a:rPr lang="en-US" sz="13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300">
                <a:solidFill>
                  <a:schemeClr val="bg1"/>
                </a:solidFill>
              </a:rPr>
              <a:t>, interesting things start to happen … try </a:t>
            </a:r>
            <a:r>
              <a:rPr lang="en-US" sz="13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300">
                <a:solidFill>
                  <a:schemeClr val="bg1"/>
                </a:solidFill>
              </a:rPr>
              <a:t> = 3.0</a:t>
            </a:r>
          </a:p>
          <a:p>
            <a:r>
              <a:rPr lang="en-US" sz="1300">
                <a:solidFill>
                  <a:schemeClr val="bg1"/>
                </a:solidFill>
              </a:rPr>
              <a:t>Oscillations, but still approaching a single equilibrium value</a:t>
            </a:r>
          </a:p>
          <a:p>
            <a:r>
              <a:rPr lang="en-US" sz="1300">
                <a:solidFill>
                  <a:schemeClr val="bg1"/>
                </a:solidFill>
              </a:rPr>
              <a:t>Now … try </a:t>
            </a:r>
            <a:r>
              <a:rPr lang="en-US" sz="13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300">
                <a:solidFill>
                  <a:schemeClr val="bg1"/>
                </a:solidFill>
              </a:rPr>
              <a:t> = 3.2 </a:t>
            </a:r>
          </a:p>
          <a:p>
            <a:r>
              <a:rPr lang="en-US" sz="1300">
                <a:solidFill>
                  <a:schemeClr val="bg1"/>
                </a:solidFill>
                <a:highlight>
                  <a:srgbClr val="FF0000"/>
                </a:highlight>
              </a:rPr>
              <a:t>We see now TWO possible equilibrium values!!!</a:t>
            </a:r>
          </a:p>
          <a:p>
            <a:r>
              <a:rPr lang="en-US" sz="1300">
                <a:solidFill>
                  <a:schemeClr val="bg1"/>
                </a:solidFill>
              </a:rPr>
              <a:t>The population oscillates from one time period to the next between these two values … FOREVER!!</a:t>
            </a:r>
          </a:p>
          <a:p>
            <a:r>
              <a:rPr lang="en-US" sz="1300">
                <a:solidFill>
                  <a:schemeClr val="bg1"/>
                </a:solidFill>
              </a:rPr>
              <a:t>Now … try </a:t>
            </a:r>
            <a:r>
              <a:rPr lang="en-US" sz="13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300">
                <a:solidFill>
                  <a:schemeClr val="bg1"/>
                </a:solidFill>
              </a:rPr>
              <a:t> = 3.5</a:t>
            </a:r>
          </a:p>
          <a:p>
            <a:r>
              <a:rPr lang="en-US" sz="1300">
                <a:solidFill>
                  <a:schemeClr val="bg1"/>
                </a:solidFill>
              </a:rPr>
              <a:t>FOUR possible equilibrium values!!!</a:t>
            </a:r>
          </a:p>
          <a:p>
            <a:r>
              <a:rPr lang="en-US" sz="1300">
                <a:solidFill>
                  <a:schemeClr val="bg1"/>
                </a:solidFill>
              </a:rPr>
              <a:t>The values are independent of x</a:t>
            </a:r>
            <a:r>
              <a:rPr lang="en-US" sz="1300" baseline="-25000">
                <a:solidFill>
                  <a:schemeClr val="bg1"/>
                </a:solidFill>
              </a:rPr>
              <a:t>0</a:t>
            </a:r>
            <a:r>
              <a:rPr lang="en-US" sz="1300">
                <a:solidFill>
                  <a:schemeClr val="bg1"/>
                </a:solidFill>
              </a:rPr>
              <a:t>!!!</a:t>
            </a: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F96AEA-F7DC-A14F-B480-AFD0308C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27" y="232500"/>
            <a:ext cx="5244164" cy="64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For larger values of </a:t>
            </a:r>
            <a:r>
              <a:rPr lang="en-US" sz="13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300">
                <a:solidFill>
                  <a:schemeClr val="bg1"/>
                </a:solidFill>
              </a:rPr>
              <a:t>, interesting things start to happen … try </a:t>
            </a:r>
            <a:r>
              <a:rPr lang="en-US" sz="13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300">
                <a:solidFill>
                  <a:schemeClr val="bg1"/>
                </a:solidFill>
              </a:rPr>
              <a:t> = 3.0</a:t>
            </a:r>
          </a:p>
          <a:p>
            <a:r>
              <a:rPr lang="en-US" sz="1300">
                <a:solidFill>
                  <a:schemeClr val="bg1"/>
                </a:solidFill>
              </a:rPr>
              <a:t>Oscillations, but still approaching a single equilibrium value</a:t>
            </a:r>
          </a:p>
          <a:p>
            <a:r>
              <a:rPr lang="en-US" sz="1300">
                <a:solidFill>
                  <a:schemeClr val="bg1"/>
                </a:solidFill>
              </a:rPr>
              <a:t>Now … try </a:t>
            </a:r>
            <a:r>
              <a:rPr lang="en-US" sz="13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300">
                <a:solidFill>
                  <a:schemeClr val="bg1"/>
                </a:solidFill>
              </a:rPr>
              <a:t> = 3.2 </a:t>
            </a:r>
          </a:p>
          <a:p>
            <a:r>
              <a:rPr lang="en-US" sz="1300">
                <a:solidFill>
                  <a:schemeClr val="bg1"/>
                </a:solidFill>
                <a:highlight>
                  <a:srgbClr val="FF0000"/>
                </a:highlight>
              </a:rPr>
              <a:t>We see now TWO possible equilibrium values!!!</a:t>
            </a:r>
          </a:p>
          <a:p>
            <a:r>
              <a:rPr lang="en-US" sz="1300">
                <a:solidFill>
                  <a:schemeClr val="bg1"/>
                </a:solidFill>
              </a:rPr>
              <a:t>The population oscillates from one time period to the next between these two values … FOREVER!!</a:t>
            </a:r>
          </a:p>
          <a:p>
            <a:r>
              <a:rPr lang="en-US" sz="1300">
                <a:solidFill>
                  <a:schemeClr val="bg1"/>
                </a:solidFill>
              </a:rPr>
              <a:t>Now … try </a:t>
            </a:r>
            <a:r>
              <a:rPr lang="en-US" sz="13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300">
                <a:solidFill>
                  <a:schemeClr val="bg1"/>
                </a:solidFill>
              </a:rPr>
              <a:t> = 3.5</a:t>
            </a:r>
          </a:p>
          <a:p>
            <a:r>
              <a:rPr lang="en-US" sz="1300">
                <a:solidFill>
                  <a:schemeClr val="bg1"/>
                </a:solidFill>
              </a:rPr>
              <a:t>FOUR possible equilibrium values!!!</a:t>
            </a:r>
          </a:p>
          <a:p>
            <a:r>
              <a:rPr lang="en-US" sz="1300">
                <a:solidFill>
                  <a:schemeClr val="bg1"/>
                </a:solidFill>
              </a:rPr>
              <a:t>The values are independent of x</a:t>
            </a:r>
            <a:r>
              <a:rPr lang="en-US" sz="1300" baseline="-25000">
                <a:solidFill>
                  <a:schemeClr val="bg1"/>
                </a:solidFill>
              </a:rPr>
              <a:t>0</a:t>
            </a:r>
            <a:r>
              <a:rPr lang="en-US" sz="1300">
                <a:solidFill>
                  <a:schemeClr val="bg1"/>
                </a:solidFill>
              </a:rPr>
              <a:t>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78794-A9A0-9C4E-88FA-9EDA98F3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052" y="222226"/>
            <a:ext cx="5264504" cy="64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0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 </a:t>
            </a:r>
            <a:r>
              <a:rPr lang="en-US" sz="2800">
                <a:solidFill>
                  <a:schemeClr val="bg1"/>
                </a:solidFill>
                <a:latin typeface="+mn-lt"/>
              </a:rPr>
              <a:t>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The final outcome (equilibrium) is extremely sensitive to the initial conditions of the system (</a:t>
            </a:r>
            <a:r>
              <a:rPr lang="en-US" sz="16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600">
                <a:solidFill>
                  <a:schemeClr val="bg1"/>
                </a:solidFill>
              </a:rPr>
              <a:t>)</a:t>
            </a:r>
          </a:p>
          <a:p>
            <a:r>
              <a:rPr lang="en-US" sz="1600">
                <a:solidFill>
                  <a:schemeClr val="bg1"/>
                </a:solidFill>
              </a:rPr>
              <a:t>This is, in many senses, the definition of </a:t>
            </a:r>
            <a:r>
              <a:rPr lang="en-US" sz="1600">
                <a:solidFill>
                  <a:schemeClr val="bg1"/>
                </a:solidFill>
                <a:highlight>
                  <a:srgbClr val="FF0000"/>
                </a:highlight>
              </a:rPr>
              <a:t>chaotic behavior </a:t>
            </a:r>
            <a:r>
              <a:rPr lang="en-US" sz="1600">
                <a:solidFill>
                  <a:schemeClr val="bg1"/>
                </a:solidFill>
              </a:rPr>
              <a:t>in physical systems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“butterfly effect”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Fractals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Self-organizing systems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Feedback loops</a:t>
            </a:r>
          </a:p>
          <a:p>
            <a:r>
              <a:rPr lang="en-US" sz="1600">
                <a:solidFill>
                  <a:schemeClr val="bg1"/>
                </a:solidFill>
              </a:rPr>
              <a:t>Many applications in cryptography, robotics, and other areas</a:t>
            </a:r>
          </a:p>
          <a:p>
            <a:pPr lvl="1"/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8C7EF-A273-C247-BC75-1E585816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06" y="201678"/>
            <a:ext cx="5295326" cy="64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7D69679F-0C6E-2A4C-8C53-8FB9D0FE2AE0}"/>
              </a:ext>
            </a:extLst>
          </p:cNvPr>
          <p:cNvSpPr/>
          <p:nvPr/>
        </p:nvSpPr>
        <p:spPr>
          <a:xfrm>
            <a:off x="3804835" y="650802"/>
            <a:ext cx="3859078" cy="3711844"/>
          </a:xfrm>
          <a:prstGeom prst="donut">
            <a:avLst>
              <a:gd name="adj" fmla="val 3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7ED44-80ED-724B-AA7C-69B539A5472B}"/>
              </a:ext>
            </a:extLst>
          </p:cNvPr>
          <p:cNvSpPr txBox="1"/>
          <p:nvPr/>
        </p:nvSpPr>
        <p:spPr>
          <a:xfrm>
            <a:off x="5323668" y="968643"/>
            <a:ext cx="175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43679-7796-E742-ABA8-87410CAF1447}"/>
              </a:ext>
            </a:extLst>
          </p:cNvPr>
          <p:cNvSpPr txBox="1"/>
          <p:nvPr/>
        </p:nvSpPr>
        <p:spPr>
          <a:xfrm>
            <a:off x="4905213" y="2386739"/>
            <a:ext cx="239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 in the Natural Universe</a:t>
            </a:r>
          </a:p>
        </p:txBody>
      </p:sp>
    </p:spTree>
    <p:extLst>
      <p:ext uri="{BB962C8B-B14F-4D97-AF65-F5344CB8AC3E}">
        <p14:creationId xmlns:p14="http://schemas.microsoft.com/office/powerpoint/2010/main" val="33098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 </a:t>
            </a:r>
            <a:r>
              <a:rPr lang="en-US" sz="2800">
                <a:solidFill>
                  <a:schemeClr val="bg1"/>
                </a:solidFill>
                <a:latin typeface="+mn-lt"/>
              </a:rPr>
              <a:t>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points where the curve “branches” are called bifurcation points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8C7EF-A273-C247-BC75-1E585816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30" y="191404"/>
            <a:ext cx="5315875" cy="65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4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 </a:t>
            </a:r>
            <a:r>
              <a:rPr lang="en-US" sz="2800">
                <a:solidFill>
                  <a:schemeClr val="bg1"/>
                </a:solidFill>
                <a:latin typeface="+mn-lt"/>
              </a:rPr>
              <a:t>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points where the curve “branches” are called bifurcation points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x</a:t>
            </a:r>
            <a:r>
              <a:rPr lang="en-US" sz="2000" baseline="-25000" dirty="0">
                <a:solidFill>
                  <a:schemeClr val="bg1"/>
                </a:solidFill>
              </a:rPr>
              <a:t>n+1</a:t>
            </a:r>
            <a:r>
              <a:rPr lang="en-US" sz="2000" dirty="0">
                <a:solidFill>
                  <a:schemeClr val="bg1"/>
                </a:solidFill>
              </a:rPr>
              <a:t> = f(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 dirty="0">
                <a:solidFill>
                  <a:schemeClr val="bg1"/>
                </a:solidFill>
              </a:rPr>
              <a:t>), a bifurcation will occur at (x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) if the Jacobian matrix </a:t>
            </a:r>
            <a:r>
              <a:rPr lang="en-US" sz="2000" dirty="0" err="1">
                <a:solidFill>
                  <a:schemeClr val="bg1"/>
                </a:solidFill>
              </a:rPr>
              <a:t>Df</a:t>
            </a:r>
            <a:r>
              <a:rPr lang="en-US" sz="2000" dirty="0">
                <a:solidFill>
                  <a:schemeClr val="bg1"/>
                </a:solidFill>
              </a:rPr>
              <a:t>(x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) has an eigenvalue with zero real part!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Henri </a:t>
            </a:r>
            <a:r>
              <a:rPr lang="en-US" sz="2000" dirty="0" err="1">
                <a:solidFill>
                  <a:schemeClr val="bg1"/>
                </a:solidFill>
              </a:rPr>
              <a:t>Poincaré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8C7EF-A273-C247-BC75-1E585816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08" y="201679"/>
            <a:ext cx="5285052" cy="64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 </a:t>
            </a:r>
            <a:r>
              <a:rPr lang="en-US" sz="2800">
                <a:solidFill>
                  <a:schemeClr val="bg1"/>
                </a:solidFill>
                <a:latin typeface="+mn-lt"/>
              </a:rPr>
              <a:t>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But what happens if we push this a bit further?</a:t>
            </a:r>
          </a:p>
          <a:p>
            <a:r>
              <a:rPr lang="en-US" sz="2000">
                <a:solidFill>
                  <a:schemeClr val="bg1"/>
                </a:solidFill>
              </a:rPr>
              <a:t>Do we see continued “doubling” of the number of final equilibrium values?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8C7EF-A273-C247-BC75-1E585816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59" y="211953"/>
            <a:ext cx="5302957" cy="64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 </a:t>
            </a:r>
            <a:r>
              <a:rPr lang="en-US" sz="2800">
                <a:solidFill>
                  <a:schemeClr val="bg1"/>
                </a:solidFill>
                <a:latin typeface="+mn-lt"/>
              </a:rPr>
              <a:t>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But what happens if we push this a bit further?</a:t>
            </a:r>
          </a:p>
          <a:p>
            <a:r>
              <a:rPr lang="en-US" sz="2000">
                <a:solidFill>
                  <a:schemeClr val="bg1"/>
                </a:solidFill>
              </a:rPr>
              <a:t>Do we see continued “doubling” of the number of final equilibrium values?</a:t>
            </a:r>
          </a:p>
          <a:p>
            <a:r>
              <a:rPr lang="en-US" sz="2000">
                <a:solidFill>
                  <a:schemeClr val="bg1"/>
                </a:solidFill>
              </a:rPr>
              <a:t>Uhh … yes and no.</a:t>
            </a:r>
          </a:p>
          <a:p>
            <a:r>
              <a:rPr lang="en-US" sz="2000">
                <a:solidFill>
                  <a:schemeClr val="bg1"/>
                </a:solidFill>
              </a:rPr>
              <a:t>At some point, we get very bizarre behavior indeed!</a:t>
            </a:r>
          </a:p>
          <a:p>
            <a:r>
              <a:rPr lang="en-US" sz="2000">
                <a:solidFill>
                  <a:schemeClr val="bg1"/>
                </a:solidFill>
              </a:rPr>
              <a:t>Remember, this is a REALLY simple recurrence relation!!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9A0FF-DDE0-B347-92AF-8592AF19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08" y="222227"/>
            <a:ext cx="5305601" cy="649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+mn-lt"/>
              </a:rPr>
              <a:t>Distribution of Attractors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For a given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, the possible values of the series at large n are called “attractors”.</a:t>
            </a:r>
          </a:p>
          <a:p>
            <a:r>
              <a:rPr lang="en-US" sz="2000">
                <a:solidFill>
                  <a:schemeClr val="bg1"/>
                </a:solidFill>
              </a:rPr>
              <a:t>E.g. at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= 3.5, there are four possible attractors</a:t>
            </a:r>
          </a:p>
          <a:p>
            <a:r>
              <a:rPr lang="en-US" sz="2000">
                <a:solidFill>
                  <a:schemeClr val="bg1"/>
                </a:solidFill>
              </a:rPr>
              <a:t>What about at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~ 3.99, 3.999, 3.9999, etc.?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0062B-E0F3-B649-BCDF-A500019B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29" y="170856"/>
            <a:ext cx="5326150" cy="65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16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+mn-lt"/>
              </a:rPr>
              <a:t>Distribution of Attractors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For a given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, the possible values of the series at large n are called “attractors”.</a:t>
            </a:r>
          </a:p>
          <a:p>
            <a:r>
              <a:rPr lang="en-US" sz="2000">
                <a:solidFill>
                  <a:schemeClr val="bg1"/>
                </a:solidFill>
              </a:rPr>
              <a:t>E.g. at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= 3.5, there are four possible attractors</a:t>
            </a:r>
          </a:p>
          <a:p>
            <a:r>
              <a:rPr lang="en-US" sz="2000">
                <a:solidFill>
                  <a:schemeClr val="bg1"/>
                </a:solidFill>
              </a:rPr>
              <a:t>What about at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~ 3.9, 3.99, 3.999, 3.9999, etc.?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6C8B6-D7B6-734F-86C1-69B33D71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12" y="304419"/>
            <a:ext cx="5446111" cy="633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34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+mn-lt"/>
              </a:rPr>
              <a:t>Distribution of Attractors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For a given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, the possible values of the series at large n are called “attractors”.</a:t>
            </a:r>
          </a:p>
          <a:p>
            <a:r>
              <a:rPr lang="en-US" sz="1400">
                <a:solidFill>
                  <a:schemeClr val="bg1"/>
                </a:solidFill>
              </a:rPr>
              <a:t>E.g. at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 = 3.5, there are four possible attractors</a:t>
            </a:r>
          </a:p>
          <a:p>
            <a:r>
              <a:rPr lang="en-US" sz="1400">
                <a:solidFill>
                  <a:schemeClr val="bg1"/>
                </a:solidFill>
              </a:rPr>
              <a:t>What about at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 ~ 3.9, 3.99, 3.999, 3.9999, etc.?</a:t>
            </a:r>
          </a:p>
          <a:p>
            <a:r>
              <a:rPr lang="en-US" sz="1400">
                <a:solidFill>
                  <a:schemeClr val="bg1"/>
                </a:solidFill>
              </a:rPr>
              <a:t>At </a:t>
            </a:r>
            <a:r>
              <a:rPr lang="en-US" sz="14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400">
                <a:solidFill>
                  <a:schemeClr val="bg1"/>
                </a:solidFill>
              </a:rPr>
              <a:t> = 3.999999, the distribution is quite well-behaved (although of course not uniform)</a:t>
            </a:r>
          </a:p>
          <a:p>
            <a:r>
              <a:rPr lang="en-US" sz="1400">
                <a:solidFill>
                  <a:schemeClr val="bg1"/>
                </a:solidFill>
              </a:rPr>
              <a:t>On the up side, it is SUPER fast (because the generating function is so incredibly simple)!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B9FEA-2054-CC46-93B9-66460B2E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12" y="222226"/>
            <a:ext cx="5560976" cy="64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X</a:t>
            </a:r>
            <a:r>
              <a:rPr lang="en-US" sz="2800" baseline="-250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What if we compared the results of 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 = 0.50 and 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 = 0.51 in more detail.</a:t>
            </a:r>
          </a:p>
          <a:p>
            <a:r>
              <a:rPr lang="en-US" sz="1400" dirty="0">
                <a:solidFill>
                  <a:schemeClr val="bg1"/>
                </a:solidFill>
              </a:rPr>
              <a:t>For the more well-behaved values of </a:t>
            </a:r>
            <a:r>
              <a:rPr lang="en-US" sz="1400" dirty="0">
                <a:solidFill>
                  <a:schemeClr val="bg1"/>
                </a:solidFill>
                <a:latin typeface="Symbol" pitchFamily="2" charset="2"/>
              </a:rPr>
              <a:t>l, </a:t>
            </a:r>
            <a:r>
              <a:rPr lang="en-US" sz="1400" dirty="0">
                <a:solidFill>
                  <a:schemeClr val="bg1"/>
                </a:solidFill>
              </a:rPr>
              <a:t>we get more or less what we expect – the final values are independent of 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</a:pPr>
            <a:endParaRPr lang="en-US" sz="1400" baseline="-25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FA8F4-EAE0-D746-A1FC-AB00DEAF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05" y="246873"/>
            <a:ext cx="5709610" cy="66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X</a:t>
            </a:r>
            <a:r>
              <a:rPr lang="en-US" sz="2800" baseline="-250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What if we compared the results of 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 = 0.50 and 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 = 0.51 in more detail.</a:t>
            </a:r>
          </a:p>
          <a:p>
            <a:r>
              <a:rPr lang="en-US" sz="1400" dirty="0">
                <a:solidFill>
                  <a:schemeClr val="bg1"/>
                </a:solidFill>
              </a:rPr>
              <a:t>For the more well-behaved values of </a:t>
            </a:r>
            <a:r>
              <a:rPr lang="en-US" sz="1400" dirty="0">
                <a:solidFill>
                  <a:schemeClr val="bg1"/>
                </a:solidFill>
                <a:latin typeface="Symbol" pitchFamily="2" charset="2"/>
              </a:rPr>
              <a:t>l, </a:t>
            </a:r>
            <a:r>
              <a:rPr lang="en-US" sz="1400" dirty="0">
                <a:solidFill>
                  <a:schemeClr val="bg1"/>
                </a:solidFill>
              </a:rPr>
              <a:t>we get more or less what we expect – the final values are independent of 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</a:pPr>
            <a:endParaRPr lang="en-US" sz="1400" baseline="-250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74E6F-67DC-B44E-9767-33B3C63C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150" y="0"/>
            <a:ext cx="592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90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X</a:t>
            </a:r>
            <a:r>
              <a:rPr lang="en-US" sz="2800" baseline="-250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What if we compared the results of 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 = 0.50 and 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r>
              <a:rPr lang="en-US" sz="1400" dirty="0">
                <a:solidFill>
                  <a:schemeClr val="bg1"/>
                </a:solidFill>
              </a:rPr>
              <a:t> = 0.51 in more detail.</a:t>
            </a:r>
          </a:p>
          <a:p>
            <a:r>
              <a:rPr lang="en-US" sz="1400" dirty="0">
                <a:solidFill>
                  <a:schemeClr val="bg1"/>
                </a:solidFill>
              </a:rPr>
              <a:t>For the more well-behaved values of </a:t>
            </a:r>
            <a:r>
              <a:rPr lang="en-US" sz="1400" dirty="0">
                <a:solidFill>
                  <a:schemeClr val="bg1"/>
                </a:solidFill>
                <a:latin typeface="Symbol" pitchFamily="2" charset="2"/>
              </a:rPr>
              <a:t>l, </a:t>
            </a:r>
            <a:r>
              <a:rPr lang="en-US" sz="1400" dirty="0">
                <a:solidFill>
                  <a:schemeClr val="bg1"/>
                </a:solidFill>
              </a:rPr>
              <a:t>we get more or less what we expect – the final values are independent of x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</a:p>
          <a:p>
            <a:endParaRPr lang="en-US" sz="1400" baseline="-25000" dirty="0">
              <a:solidFill>
                <a:schemeClr val="bg1"/>
              </a:solidFill>
            </a:endParaRPr>
          </a:p>
          <a:p>
            <a:endParaRPr lang="en-US" sz="1400" baseline="-250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However, for larger values of l, the final values of the two similar initial start values are highly uncorrelated!!!</a:t>
            </a:r>
          </a:p>
          <a:p>
            <a:pPr marL="0" indent="0">
              <a:buNone/>
            </a:pPr>
            <a:endParaRPr lang="en-US" sz="1400" baseline="-25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C33A5-A0AC-0142-9E1F-87B60801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13" y="68283"/>
            <a:ext cx="5792337" cy="67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7D69679F-0C6E-2A4C-8C53-8FB9D0FE2AE0}"/>
              </a:ext>
            </a:extLst>
          </p:cNvPr>
          <p:cNvSpPr/>
          <p:nvPr/>
        </p:nvSpPr>
        <p:spPr>
          <a:xfrm>
            <a:off x="3804835" y="650802"/>
            <a:ext cx="3859078" cy="3711844"/>
          </a:xfrm>
          <a:prstGeom prst="donut">
            <a:avLst>
              <a:gd name="adj" fmla="val 3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76E4090-383A-9941-8B84-512B08B74953}"/>
              </a:ext>
            </a:extLst>
          </p:cNvPr>
          <p:cNvSpPr/>
          <p:nvPr/>
        </p:nvSpPr>
        <p:spPr>
          <a:xfrm>
            <a:off x="2461003" y="2548328"/>
            <a:ext cx="3859078" cy="3711844"/>
          </a:xfrm>
          <a:prstGeom prst="donut">
            <a:avLst>
              <a:gd name="adj" fmla="val 3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7ED44-80ED-724B-AA7C-69B539A5472B}"/>
              </a:ext>
            </a:extLst>
          </p:cNvPr>
          <p:cNvSpPr txBox="1"/>
          <p:nvPr/>
        </p:nvSpPr>
        <p:spPr>
          <a:xfrm>
            <a:off x="5323668" y="968643"/>
            <a:ext cx="175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F87F7-36C1-F84B-A79E-A66FE70BF471}"/>
              </a:ext>
            </a:extLst>
          </p:cNvPr>
          <p:cNvSpPr txBox="1"/>
          <p:nvPr/>
        </p:nvSpPr>
        <p:spPr>
          <a:xfrm>
            <a:off x="3272726" y="5051267"/>
            <a:ext cx="175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09F9-0621-BD47-B4D6-4FC0B4A3A5ED}"/>
              </a:ext>
            </a:extLst>
          </p:cNvPr>
          <p:cNvSpPr txBox="1"/>
          <p:nvPr/>
        </p:nvSpPr>
        <p:spPr>
          <a:xfrm>
            <a:off x="4152255" y="2848625"/>
            <a:ext cx="813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EEEF5-9A3F-E749-9BEA-9E5776A3477D}"/>
              </a:ext>
            </a:extLst>
          </p:cNvPr>
          <p:cNvSpPr txBox="1"/>
          <p:nvPr/>
        </p:nvSpPr>
        <p:spPr>
          <a:xfrm>
            <a:off x="4768313" y="3063917"/>
            <a:ext cx="813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Algebra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6347E-3FED-C24F-A865-6955734CDB6D}"/>
              </a:ext>
            </a:extLst>
          </p:cNvPr>
          <p:cNvSpPr txBox="1"/>
          <p:nvPr/>
        </p:nvSpPr>
        <p:spPr>
          <a:xfrm>
            <a:off x="5031784" y="3391447"/>
            <a:ext cx="95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Geometry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F3702-A452-7A42-9991-5884919D35C3}"/>
              </a:ext>
            </a:extLst>
          </p:cNvPr>
          <p:cNvSpPr txBox="1"/>
          <p:nvPr/>
        </p:nvSpPr>
        <p:spPr>
          <a:xfrm>
            <a:off x="5389535" y="3670291"/>
            <a:ext cx="813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 Theory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C5275-AFDE-B149-A513-41697857F478}"/>
              </a:ext>
            </a:extLst>
          </p:cNvPr>
          <p:cNvSpPr txBox="1"/>
          <p:nvPr/>
        </p:nvSpPr>
        <p:spPr>
          <a:xfrm>
            <a:off x="4631411" y="3586987"/>
            <a:ext cx="95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Tensors</a:t>
            </a:r>
          </a:p>
        </p:txBody>
      </p:sp>
    </p:spTree>
    <p:extLst>
      <p:ext uri="{BB962C8B-B14F-4D97-AF65-F5344CB8AC3E}">
        <p14:creationId xmlns:p14="http://schemas.microsoft.com/office/powerpoint/2010/main" val="24986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4424E-A713-2441-B0B1-3B323BB5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000000"/>
                </a:solidFill>
              </a:rPr>
              <a:t>But wait, that generating function is too simple … it’s not realistic!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75C25-6372-9940-9792-F8408765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34898"/>
            <a:ext cx="3661831" cy="12084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3AA2-805F-E84A-B790-E378A26B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Maybe that’s true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Another generating function that has been shown to describe biological systems very accurately is the Ricker series: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Here, r is the birthrate, and k is the “carrying capacity” of the system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 can normalize this function by choosing </a:t>
            </a:r>
            <a:r>
              <a:rPr lang="en-US" sz="2400" dirty="0" err="1">
                <a:solidFill>
                  <a:srgbClr val="000000"/>
                </a:solidFill>
              </a:rPr>
              <a:t>x</a:t>
            </a:r>
            <a:r>
              <a:rPr lang="en-US" sz="2400" baseline="-25000" dirty="0" err="1">
                <a:solidFill>
                  <a:srgbClr val="000000"/>
                </a:solidFill>
              </a:rPr>
              <a:t>n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dirty="0" err="1">
                <a:solidFill>
                  <a:srgbClr val="000000"/>
                </a:solidFill>
              </a:rPr>
              <a:t>N</a:t>
            </a:r>
            <a:r>
              <a:rPr lang="en-US" sz="2400" baseline="-25000" dirty="0" err="1">
                <a:solidFill>
                  <a:srgbClr val="000000"/>
                </a:solidFill>
              </a:rPr>
              <a:t>t</a:t>
            </a:r>
            <a:r>
              <a:rPr lang="en-US" sz="2400" dirty="0">
                <a:solidFill>
                  <a:srgbClr val="000000"/>
                </a:solidFill>
              </a:rPr>
              <a:t> / k</a:t>
            </a:r>
          </a:p>
        </p:txBody>
      </p:sp>
    </p:spTree>
    <p:extLst>
      <p:ext uri="{BB962C8B-B14F-4D97-AF65-F5344CB8AC3E}">
        <p14:creationId xmlns:p14="http://schemas.microsoft.com/office/powerpoint/2010/main" val="37627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+mn-lt"/>
              </a:rPr>
              <a:t>Ricker Series –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800">
                <a:solidFill>
                  <a:schemeClr val="bg1"/>
                </a:solidFill>
                <a:latin typeface="+mn-lt"/>
              </a:rPr>
              <a:t>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For small values of </a:t>
            </a:r>
            <a:r>
              <a:rPr lang="en-US" sz="19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900">
                <a:solidFill>
                  <a:schemeClr val="bg1"/>
                </a:solidFill>
              </a:rPr>
              <a:t>, the equilibrium population is equal to the carrying capacity of the ecosystem (k = 1 here due to normalization)</a:t>
            </a:r>
          </a:p>
          <a:p>
            <a:r>
              <a:rPr lang="en-US" sz="1900">
                <a:solidFill>
                  <a:schemeClr val="bg1"/>
                </a:solidFill>
              </a:rPr>
              <a:t>However, at larger values of </a:t>
            </a:r>
            <a:r>
              <a:rPr lang="en-US" sz="19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1900">
                <a:solidFill>
                  <a:schemeClr val="bg1"/>
                </a:solidFill>
              </a:rPr>
              <a:t>, we observe chaotic behavior!!!</a:t>
            </a:r>
          </a:p>
          <a:p>
            <a:r>
              <a:rPr lang="en-US" sz="1900">
                <a:solidFill>
                  <a:schemeClr val="bg1"/>
                </a:solidFill>
              </a:rPr>
              <a:t>Thus, the chaotic behavior is NOT at artifact of a simplistic generating function!!!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5F317-E620-EA4E-B6BF-7D0A2AA8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5" y="242776"/>
            <a:ext cx="5513036" cy="64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1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16CB9-28E0-604C-9215-90C6B208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Random Number Generation in the ”Real World”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9808-D884-514E-8A4A-47BADCAE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/>
              <a:t>One of the most important considerations for PRNGs is the period after which the series repeats itself</a:t>
            </a:r>
          </a:p>
          <a:p>
            <a:r>
              <a:rPr lang="en-US" sz="2000"/>
              <a:t>The modern standard for PRNGs uses something called the Mersenne Twister algorithm</a:t>
            </a:r>
          </a:p>
          <a:p>
            <a:r>
              <a:rPr lang="en-US" sz="2000"/>
              <a:t>The period of repeatability in this algorithm is chosen to be a Mersenne prime number: 2</a:t>
            </a:r>
            <a:r>
              <a:rPr lang="en-US" sz="2000" baseline="30000"/>
              <a:t>19937</a:t>
            </a:r>
            <a:r>
              <a:rPr lang="en-US" sz="2000"/>
              <a:t> -1 is the most common </a:t>
            </a:r>
          </a:p>
          <a:p>
            <a:r>
              <a:rPr lang="en-US" sz="2000"/>
              <a:t>This algorithm is used by:</a:t>
            </a:r>
          </a:p>
          <a:p>
            <a:pPr lvl="1"/>
            <a:r>
              <a:rPr lang="en-US" sz="2000">
                <a:highlight>
                  <a:srgbClr val="FFFF00"/>
                </a:highlight>
              </a:rPr>
              <a:t>MS Excel, Common LISP, Maple, MATLAB, PHP, Ruby, Python, Apache Commons, GNU C++ (after C++-11), and SPSS, among many others</a:t>
            </a:r>
          </a:p>
          <a:p>
            <a:pPr lvl="1"/>
            <a:endParaRPr lang="en-US" sz="2000">
              <a:highlight>
                <a:srgbClr val="FFFF00"/>
              </a:highlight>
            </a:endParaRPr>
          </a:p>
          <a:p>
            <a:pPr lvl="1"/>
            <a:r>
              <a:rPr lang="en-US" sz="2000">
                <a:highlight>
                  <a:srgbClr val="FFFF00"/>
                </a:highlight>
              </a:rPr>
              <a:t>N.B.  It’s not cryptographically secure – 624 observations allows one to predict all future values … but, there is a version called CryptMT that fixes this.</a:t>
            </a:r>
          </a:p>
        </p:txBody>
      </p:sp>
    </p:spTree>
    <p:extLst>
      <p:ext uri="{BB962C8B-B14F-4D97-AF65-F5344CB8AC3E}">
        <p14:creationId xmlns:p14="http://schemas.microsoft.com/office/powerpoint/2010/main" val="776074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16CB9-28E0-604C-9215-90C6B208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Mersenne Twister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10B8F-D882-F34E-8A45-03336A1FA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45617"/>
            <a:ext cx="10905066" cy="30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59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A54B6-E6B5-2C4E-A8DE-F364F5B3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6862-B857-984C-9AB1-00E42675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Chaotic behavior is observed in simple recurrence relations for some values of the initial conditions (MATHEMATICS)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This chaotic behavior is naturally occurring, and is observed in many dynamical systems (PHYSICS)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 chaotic behavior can be exploited for applications in cryptography and large system complex simulations, among many others (COMPUTER SCIENCE)</a:t>
            </a:r>
          </a:p>
        </p:txBody>
      </p:sp>
    </p:spTree>
    <p:extLst>
      <p:ext uri="{BB962C8B-B14F-4D97-AF65-F5344CB8AC3E}">
        <p14:creationId xmlns:p14="http://schemas.microsoft.com/office/powerpoint/2010/main" val="37774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7D69679F-0C6E-2A4C-8C53-8FB9D0FE2AE0}"/>
              </a:ext>
            </a:extLst>
          </p:cNvPr>
          <p:cNvSpPr/>
          <p:nvPr/>
        </p:nvSpPr>
        <p:spPr>
          <a:xfrm>
            <a:off x="3804835" y="650802"/>
            <a:ext cx="3859078" cy="3711844"/>
          </a:xfrm>
          <a:prstGeom prst="donut">
            <a:avLst>
              <a:gd name="adj" fmla="val 3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ED377D28-C186-FA45-85A5-2A80BAF4842B}"/>
              </a:ext>
            </a:extLst>
          </p:cNvPr>
          <p:cNvSpPr/>
          <p:nvPr/>
        </p:nvSpPr>
        <p:spPr>
          <a:xfrm>
            <a:off x="4976249" y="2548328"/>
            <a:ext cx="3859078" cy="3711844"/>
          </a:xfrm>
          <a:prstGeom prst="donut">
            <a:avLst>
              <a:gd name="adj" fmla="val 3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7ED44-80ED-724B-AA7C-69B539A5472B}"/>
              </a:ext>
            </a:extLst>
          </p:cNvPr>
          <p:cNvSpPr txBox="1"/>
          <p:nvPr/>
        </p:nvSpPr>
        <p:spPr>
          <a:xfrm>
            <a:off x="5323668" y="968643"/>
            <a:ext cx="175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046FC-655C-7648-A717-DE8444B33185}"/>
              </a:ext>
            </a:extLst>
          </p:cNvPr>
          <p:cNvSpPr txBox="1"/>
          <p:nvPr/>
        </p:nvSpPr>
        <p:spPr>
          <a:xfrm>
            <a:off x="7235125" y="4926668"/>
            <a:ext cx="175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Science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6BB61-3564-8E41-8884-35CFDF5217CF}"/>
              </a:ext>
            </a:extLst>
          </p:cNvPr>
          <p:cNvSpPr txBox="1"/>
          <p:nvPr/>
        </p:nvSpPr>
        <p:spPr>
          <a:xfrm>
            <a:off x="6421465" y="2796427"/>
            <a:ext cx="113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Mod/Sim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3E179-95D3-AD45-AAAB-5F1472D75BB0}"/>
              </a:ext>
            </a:extLst>
          </p:cNvPr>
          <p:cNvSpPr txBox="1"/>
          <p:nvPr/>
        </p:nvSpPr>
        <p:spPr>
          <a:xfrm>
            <a:off x="5693046" y="3080941"/>
            <a:ext cx="113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28225-AD4B-7D4F-9862-F52DF8DA312C}"/>
              </a:ext>
            </a:extLst>
          </p:cNvPr>
          <p:cNvSpPr txBox="1"/>
          <p:nvPr/>
        </p:nvSpPr>
        <p:spPr>
          <a:xfrm>
            <a:off x="5411493" y="3450273"/>
            <a:ext cx="111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Comp.</a:t>
            </a:r>
          </a:p>
        </p:txBody>
      </p:sp>
    </p:spTree>
    <p:extLst>
      <p:ext uri="{BB962C8B-B14F-4D97-AF65-F5344CB8AC3E}">
        <p14:creationId xmlns:p14="http://schemas.microsoft.com/office/powerpoint/2010/main" val="25508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7D69679F-0C6E-2A4C-8C53-8FB9D0FE2AE0}"/>
              </a:ext>
            </a:extLst>
          </p:cNvPr>
          <p:cNvSpPr/>
          <p:nvPr/>
        </p:nvSpPr>
        <p:spPr>
          <a:xfrm>
            <a:off x="3804835" y="650802"/>
            <a:ext cx="3859078" cy="3711844"/>
          </a:xfrm>
          <a:prstGeom prst="donut">
            <a:avLst>
              <a:gd name="adj" fmla="val 3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ED377D28-C186-FA45-85A5-2A80BAF4842B}"/>
              </a:ext>
            </a:extLst>
          </p:cNvPr>
          <p:cNvSpPr/>
          <p:nvPr/>
        </p:nvSpPr>
        <p:spPr>
          <a:xfrm>
            <a:off x="4976249" y="2548328"/>
            <a:ext cx="3859078" cy="3711844"/>
          </a:xfrm>
          <a:prstGeom prst="donut">
            <a:avLst>
              <a:gd name="adj" fmla="val 3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76E4090-383A-9941-8B84-512B08B74953}"/>
              </a:ext>
            </a:extLst>
          </p:cNvPr>
          <p:cNvSpPr/>
          <p:nvPr/>
        </p:nvSpPr>
        <p:spPr>
          <a:xfrm>
            <a:off x="2461003" y="2548328"/>
            <a:ext cx="3859078" cy="3711844"/>
          </a:xfrm>
          <a:prstGeom prst="donut">
            <a:avLst>
              <a:gd name="adj" fmla="val 3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7ED44-80ED-724B-AA7C-69B539A5472B}"/>
              </a:ext>
            </a:extLst>
          </p:cNvPr>
          <p:cNvSpPr txBox="1"/>
          <p:nvPr/>
        </p:nvSpPr>
        <p:spPr>
          <a:xfrm>
            <a:off x="5323668" y="968643"/>
            <a:ext cx="175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046FC-655C-7648-A717-DE8444B33185}"/>
              </a:ext>
            </a:extLst>
          </p:cNvPr>
          <p:cNvSpPr txBox="1"/>
          <p:nvPr/>
        </p:nvSpPr>
        <p:spPr>
          <a:xfrm>
            <a:off x="7235125" y="4926668"/>
            <a:ext cx="175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F87F7-36C1-F84B-A79E-A66FE70BF471}"/>
              </a:ext>
            </a:extLst>
          </p:cNvPr>
          <p:cNvSpPr txBox="1"/>
          <p:nvPr/>
        </p:nvSpPr>
        <p:spPr>
          <a:xfrm>
            <a:off x="3272726" y="5051267"/>
            <a:ext cx="175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64463-C987-874D-B5F5-E93D8E25D821}"/>
              </a:ext>
            </a:extLst>
          </p:cNvPr>
          <p:cNvSpPr txBox="1"/>
          <p:nvPr/>
        </p:nvSpPr>
        <p:spPr>
          <a:xfrm>
            <a:off x="5408908" y="3259662"/>
            <a:ext cx="526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612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D605E-0E54-4046-83B4-BAB20856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The Logistic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78DE-B403-F549-9FB9-9395E658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The logistic map is a polynomial mapping (i.e. a recurrence relation) of degree 2:</a:t>
            </a:r>
          </a:p>
          <a:p>
            <a:pPr marL="0" indent="0">
              <a:buNone/>
            </a:pPr>
            <a:r>
              <a:rPr lang="en-US" sz="2400" dirty="0"/>
              <a:t>				x</a:t>
            </a:r>
            <a:r>
              <a:rPr lang="en-US" sz="2400" baseline="-25000" dirty="0"/>
              <a:t>n+1</a:t>
            </a:r>
            <a:r>
              <a:rPr lang="en-US" sz="2400" dirty="0"/>
              <a:t> = </a:t>
            </a:r>
            <a:r>
              <a:rPr lang="en-US" sz="2400" dirty="0">
                <a:latin typeface="Symbol" pitchFamily="2" charset="2"/>
              </a:rPr>
              <a:t>l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(1 –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Popularized in a 1976 paper by biologist </a:t>
            </a:r>
            <a:r>
              <a:rPr lang="en-US" sz="2400" dirty="0">
                <a:solidFill>
                  <a:srgbClr val="FF0000"/>
                </a:solidFill>
              </a:rPr>
              <a:t>Robert May</a:t>
            </a:r>
          </a:p>
          <a:p>
            <a:pPr>
              <a:buFontTx/>
              <a:buChar char="-"/>
            </a:pPr>
            <a:r>
              <a:rPr lang="en-US" sz="2400" dirty="0"/>
              <a:t>It is a discrete time series closely related to the logistic equation, first created by mathematician </a:t>
            </a:r>
            <a:r>
              <a:rPr lang="en-US" sz="2400" dirty="0">
                <a:solidFill>
                  <a:srgbClr val="FF0000"/>
                </a:solidFill>
              </a:rPr>
              <a:t>Pierre Francois </a:t>
            </a:r>
            <a:r>
              <a:rPr lang="en-US" sz="2400">
                <a:solidFill>
                  <a:srgbClr val="FF0000"/>
                </a:solidFill>
              </a:rPr>
              <a:t>Verhulst </a:t>
            </a:r>
            <a:r>
              <a:rPr lang="en-US" sz="2400"/>
              <a:t>(1825 - research </a:t>
            </a:r>
            <a:r>
              <a:rPr lang="en-US" sz="2400" dirty="0"/>
              <a:t>in number theory)</a:t>
            </a:r>
          </a:p>
          <a:p>
            <a:pPr>
              <a:buFontTx/>
              <a:buChar char="-"/>
            </a:pPr>
            <a:r>
              <a:rPr lang="en-US" sz="2400" dirty="0"/>
              <a:t>The interest in biological systems is to describe (simply) population growth and decay in systems that can be potentially resource limited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0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D605E-0E54-4046-83B4-BAB20856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The Logistic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78DE-B403-F549-9FB9-9395E658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x</a:t>
            </a:r>
            <a:r>
              <a:rPr lang="en-US" sz="2400" baseline="-25000" dirty="0"/>
              <a:t>n+1</a:t>
            </a:r>
            <a:r>
              <a:rPr lang="en-US" sz="2400" dirty="0"/>
              <a:t> = </a:t>
            </a:r>
            <a:r>
              <a:rPr lang="en-US" sz="2400" dirty="0">
                <a:latin typeface="Symbol" pitchFamily="2" charset="2"/>
              </a:rPr>
              <a:t>l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(1 –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is the current fractional occupation of the available resource space (between 0 and 1)</a:t>
            </a:r>
          </a:p>
          <a:p>
            <a:pPr>
              <a:buFontTx/>
              <a:buChar char="-"/>
            </a:pPr>
            <a:r>
              <a:rPr lang="en-US" sz="2400" dirty="0">
                <a:latin typeface="Symbol" pitchFamily="2" charset="2"/>
              </a:rPr>
              <a:t>l</a:t>
            </a:r>
            <a:r>
              <a:rPr lang="en-US" sz="2400" dirty="0"/>
              <a:t> is a reproductive growth rate between time steps</a:t>
            </a:r>
          </a:p>
          <a:p>
            <a:pPr>
              <a:buFontTx/>
              <a:buChar char="-"/>
            </a:pPr>
            <a:r>
              <a:rPr lang="en-US" sz="2400" dirty="0"/>
              <a:t>(1 –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) represents a “death rate” term which becomes more severe as the resource space becomes fully occupied</a:t>
            </a:r>
          </a:p>
        </p:txBody>
      </p:sp>
    </p:spTree>
    <p:extLst>
      <p:ext uri="{BB962C8B-B14F-4D97-AF65-F5344CB8AC3E}">
        <p14:creationId xmlns:p14="http://schemas.microsoft.com/office/powerpoint/2010/main" val="6102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Choose a starting point: 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x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  <a:r>
              <a:rPr lang="en-US" sz="2000">
                <a:solidFill>
                  <a:schemeClr val="bg1"/>
                </a:solidFill>
              </a:rPr>
              <a:t> = 0.5</a:t>
            </a:r>
          </a:p>
          <a:p>
            <a:r>
              <a:rPr lang="en-US" sz="2000">
                <a:solidFill>
                  <a:schemeClr val="bg1"/>
                </a:solidFill>
              </a:rPr>
              <a:t>Clearly, if the growth rate is less than 1, the population will eventually die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889AB-8437-3E4C-91B9-1971D36A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069" y="232501"/>
            <a:ext cx="5254230" cy="64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B0CB-D263-5D45-B7D9-17C27B4C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Limiting Values of </a:t>
            </a:r>
            <a:r>
              <a:rPr lang="en-US" sz="2800">
                <a:solidFill>
                  <a:schemeClr val="bg1"/>
                </a:solidFill>
                <a:latin typeface="Symbol" pitchFamily="2" charset="2"/>
              </a:rPr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B6D6-03D1-6E48-A67E-095EE3C3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Choose a starting point: 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x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  <a:r>
              <a:rPr lang="en-US" sz="2000">
                <a:solidFill>
                  <a:schemeClr val="bg1"/>
                </a:solidFill>
              </a:rPr>
              <a:t> = 0.5</a:t>
            </a:r>
          </a:p>
          <a:p>
            <a:r>
              <a:rPr lang="en-US" sz="2000">
                <a:solidFill>
                  <a:schemeClr val="bg1"/>
                </a:solidFill>
              </a:rPr>
              <a:t>Clearly, if the growth rate is less than 1, the population will eventually die out</a:t>
            </a:r>
          </a:p>
          <a:p>
            <a:r>
              <a:rPr lang="en-US" sz="2000">
                <a:solidFill>
                  <a:schemeClr val="bg1"/>
                </a:solidFill>
              </a:rPr>
              <a:t>This is true for all 0 &lt; </a:t>
            </a:r>
            <a:r>
              <a:rPr lang="en-US" sz="2000">
                <a:solidFill>
                  <a:schemeClr val="bg1"/>
                </a:solidFill>
                <a:latin typeface="Symbol" pitchFamily="2" charset="2"/>
              </a:rPr>
              <a:t>l</a:t>
            </a:r>
            <a:r>
              <a:rPr lang="en-US" sz="2000">
                <a:solidFill>
                  <a:schemeClr val="bg1"/>
                </a:solidFill>
              </a:rPr>
              <a:t> &lt; 1, and all x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889AB-8437-3E4C-91B9-1971D36A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42" y="191405"/>
            <a:ext cx="5315876" cy="65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8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1604</Words>
  <Application>Microsoft Macintosh PowerPoint</Application>
  <PresentationFormat>Widescreen</PresentationFormat>
  <Paragraphs>178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Office Theme</vt:lpstr>
      <vt:lpstr>Chaos:  The Intersection of Physics, Computer Science, and Mathematics</vt:lpstr>
      <vt:lpstr>PowerPoint Presentation</vt:lpstr>
      <vt:lpstr>PowerPoint Presentation</vt:lpstr>
      <vt:lpstr>PowerPoint Presentation</vt:lpstr>
      <vt:lpstr>PowerPoint Presentation</vt:lpstr>
      <vt:lpstr>The Logistic Map</vt:lpstr>
      <vt:lpstr>The Logistic Map</vt:lpstr>
      <vt:lpstr>Limiting Values of l</vt:lpstr>
      <vt:lpstr>Limiting Values of l</vt:lpstr>
      <vt:lpstr>Limiting Values of l</vt:lpstr>
      <vt:lpstr>Limiting Values of l</vt:lpstr>
      <vt:lpstr>Limiting Values of l</vt:lpstr>
      <vt:lpstr>Limiting Values of l</vt:lpstr>
      <vt:lpstr>Limiting Values of l</vt:lpstr>
      <vt:lpstr>Limiting Values of l</vt:lpstr>
      <vt:lpstr>Limiting Values of l</vt:lpstr>
      <vt:lpstr>Limiting Values of l</vt:lpstr>
      <vt:lpstr>Limiting Values of l</vt:lpstr>
      <vt:lpstr>l Dependence</vt:lpstr>
      <vt:lpstr>l Dependence</vt:lpstr>
      <vt:lpstr>l Dependence</vt:lpstr>
      <vt:lpstr>l Dependence</vt:lpstr>
      <vt:lpstr>l Dependence</vt:lpstr>
      <vt:lpstr>Distribution of Attractors</vt:lpstr>
      <vt:lpstr>Distribution of Attractors</vt:lpstr>
      <vt:lpstr>Distribution of Attractors</vt:lpstr>
      <vt:lpstr>X0 dependence</vt:lpstr>
      <vt:lpstr>X0 dependence</vt:lpstr>
      <vt:lpstr>X0 dependence</vt:lpstr>
      <vt:lpstr>But wait, that generating function is too simple … it’s not realistic!</vt:lpstr>
      <vt:lpstr>Ricker Series – l dependence</vt:lpstr>
      <vt:lpstr>Random Number Generation in the ”Real World”</vt:lpstr>
      <vt:lpstr>Mersenne Twister Algorithm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Chaos:  The Intersection of Physics, Computer Science, and Mathematics</dc:title>
  <dc:creator>Edward Brash</dc:creator>
  <cp:lastModifiedBy>Edward Brash</cp:lastModifiedBy>
  <cp:revision>29</cp:revision>
  <dcterms:created xsi:type="dcterms:W3CDTF">2018-08-30T15:26:40Z</dcterms:created>
  <dcterms:modified xsi:type="dcterms:W3CDTF">2018-09-03T15:43:41Z</dcterms:modified>
</cp:coreProperties>
</file>