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57" r:id="rId3"/>
    <p:sldId id="258" r:id="rId4"/>
    <p:sldId id="259" r:id="rId5"/>
    <p:sldId id="260" r:id="rId6"/>
    <p:sldId id="261" r:id="rId7"/>
    <p:sldId id="313" r:id="rId8"/>
    <p:sldId id="314" r:id="rId9"/>
    <p:sldId id="315" r:id="rId10"/>
    <p:sldId id="316" r:id="rId11"/>
    <p:sldId id="333"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4" r:id="rId28"/>
    <p:sldId id="335" r:id="rId29"/>
    <p:sldId id="336" r:id="rId30"/>
    <p:sldId id="340" r:id="rId31"/>
    <p:sldId id="338" r:id="rId32"/>
    <p:sldId id="339" r:id="rId33"/>
    <p:sldId id="337" r:id="rId34"/>
    <p:sldId id="341" r:id="rId35"/>
    <p:sldId id="34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21</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23</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10/31/23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3.xml"/><Relationship Id="rId63" Type="http://schemas.openxmlformats.org/officeDocument/2006/relationships/image" Target="../media/image89.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1.png"/><Relationship Id="rId11" Type="http://schemas.openxmlformats.org/officeDocument/2006/relationships/image" Target="../media/image11.png"/><Relationship Id="rId32" Type="http://schemas.openxmlformats.org/officeDocument/2006/relationships/customXml" Target="../ink/ink68.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7.png"/><Relationship Id="rId102" Type="http://schemas.openxmlformats.org/officeDocument/2006/relationships/customXml" Target="../ink/ink103.xml"/><Relationship Id="rId123" Type="http://schemas.openxmlformats.org/officeDocument/2006/relationships/image" Target="../media/image119.png"/><Relationship Id="rId128" Type="http://schemas.openxmlformats.org/officeDocument/2006/relationships/customXml" Target="../ink/ink116.xml"/><Relationship Id="rId5" Type="http://schemas.openxmlformats.org/officeDocument/2006/relationships/image" Target="../media/image8.png"/><Relationship Id="rId90" Type="http://schemas.openxmlformats.org/officeDocument/2006/relationships/customXml" Target="../ink/ink97.xml"/><Relationship Id="rId95" Type="http://schemas.openxmlformats.org/officeDocument/2006/relationships/image" Target="../media/image105.png"/><Relationship Id="rId22" Type="http://schemas.openxmlformats.org/officeDocument/2006/relationships/customXml" Target="../ink/ink63.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0.png"/><Relationship Id="rId12" Type="http://schemas.openxmlformats.org/officeDocument/2006/relationships/customXml" Target="../ink/ink58.xml"/><Relationship Id="rId17" Type="http://schemas.openxmlformats.org/officeDocument/2006/relationships/image" Target="../media/image14.png"/><Relationship Id="rId33" Type="http://schemas.openxmlformats.org/officeDocument/2006/relationships/image" Target="../media/image74.png"/><Relationship Id="rId38" Type="http://schemas.openxmlformats.org/officeDocument/2006/relationships/customXml" Target="../ink/ink71.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2.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9.png"/><Relationship Id="rId28" Type="http://schemas.openxmlformats.org/officeDocument/2006/relationships/customXml" Target="../ink/ink66.xml"/><Relationship Id="rId49" Type="http://schemas.openxmlformats.org/officeDocument/2006/relationships/image" Target="../media/image82.png"/><Relationship Id="rId114" Type="http://schemas.openxmlformats.org/officeDocument/2006/relationships/customXml" Target="../ink/ink109.xml"/><Relationship Id="rId119" Type="http://schemas.openxmlformats.org/officeDocument/2006/relationships/image" Target="../media/image117.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5.png"/><Relationship Id="rId13" Type="http://schemas.openxmlformats.org/officeDocument/2006/relationships/image" Target="../media/image12.png"/><Relationship Id="rId18" Type="http://schemas.openxmlformats.org/officeDocument/2006/relationships/customXml" Target="../ink/ink61.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5.png"/><Relationship Id="rId76" Type="http://schemas.openxmlformats.org/officeDocument/2006/relationships/customXml" Target="../ink/ink90.xml"/><Relationship Id="rId97" Type="http://schemas.openxmlformats.org/officeDocument/2006/relationships/image" Target="../media/image106.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0.png"/><Relationship Id="rId7" Type="http://schemas.openxmlformats.org/officeDocument/2006/relationships/image" Target="../media/image9.png"/><Relationship Id="rId71" Type="http://schemas.openxmlformats.org/officeDocument/2006/relationships/image" Target="../media/image93.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2.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0.png"/><Relationship Id="rId66" Type="http://schemas.openxmlformats.org/officeDocument/2006/relationships/customXml" Target="../ink/ink85.xml"/><Relationship Id="rId87" Type="http://schemas.openxmlformats.org/officeDocument/2006/relationships/image" Target="../media/image101.png"/><Relationship Id="rId110" Type="http://schemas.openxmlformats.org/officeDocument/2006/relationships/customXml" Target="../ink/ink107.xml"/><Relationship Id="rId115" Type="http://schemas.openxmlformats.org/officeDocument/2006/relationships/image" Target="../media/image115.png"/><Relationship Id="rId131" Type="http://schemas.openxmlformats.org/officeDocument/2006/relationships/image" Target="../media/image123.png"/><Relationship Id="rId61" Type="http://schemas.openxmlformats.org/officeDocument/2006/relationships/image" Target="../media/image88.png"/><Relationship Id="rId82" Type="http://schemas.openxmlformats.org/officeDocument/2006/relationships/customXml" Target="../ink/ink93.xml"/><Relationship Id="rId19" Type="http://schemas.openxmlformats.org/officeDocument/2006/relationships/image" Target="../media/image67.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5.png"/><Relationship Id="rId56" Type="http://schemas.openxmlformats.org/officeDocument/2006/relationships/customXml" Target="../ink/ink80.xml"/><Relationship Id="rId77" Type="http://schemas.openxmlformats.org/officeDocument/2006/relationships/image" Target="../media/image96.png"/><Relationship Id="rId100" Type="http://schemas.openxmlformats.org/officeDocument/2006/relationships/customXml" Target="../ink/ink102.xml"/><Relationship Id="rId105" Type="http://schemas.openxmlformats.org/officeDocument/2006/relationships/image" Target="../media/image110.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3.png"/><Relationship Id="rId72" Type="http://schemas.openxmlformats.org/officeDocument/2006/relationships/customXml" Target="../ink/ink88.xml"/><Relationship Id="rId93" Type="http://schemas.openxmlformats.org/officeDocument/2006/relationships/image" Target="../media/image104.png"/><Relationship Id="rId98" Type="http://schemas.openxmlformats.org/officeDocument/2006/relationships/customXml" Target="../ink/ink101.xml"/><Relationship Id="rId121" Type="http://schemas.openxmlformats.org/officeDocument/2006/relationships/image" Target="../media/image118.png"/><Relationship Id="rId3" Type="http://schemas.openxmlformats.org/officeDocument/2006/relationships/image" Target="../media/image7.png"/><Relationship Id="rId25" Type="http://schemas.openxmlformats.org/officeDocument/2006/relationships/image" Target="../media/image70.png"/><Relationship Id="rId46" Type="http://schemas.openxmlformats.org/officeDocument/2006/relationships/customXml" Target="../ink/ink75.xml"/><Relationship Id="rId67" Type="http://schemas.openxmlformats.org/officeDocument/2006/relationships/image" Target="../media/image91.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8.png"/><Relationship Id="rId62" Type="http://schemas.openxmlformats.org/officeDocument/2006/relationships/customXml" Target="../ink/ink83.xml"/><Relationship Id="rId83" Type="http://schemas.openxmlformats.org/officeDocument/2006/relationships/image" Target="../media/image99.png"/><Relationship Id="rId88" Type="http://schemas.openxmlformats.org/officeDocument/2006/relationships/customXml" Target="../ink/ink96.xml"/><Relationship Id="rId111" Type="http://schemas.openxmlformats.org/officeDocument/2006/relationships/image" Target="../media/image113.png"/><Relationship Id="rId132" Type="http://schemas.openxmlformats.org/officeDocument/2006/relationships/customXml" Target="../ink/ink118.xml"/><Relationship Id="rId15" Type="http://schemas.openxmlformats.org/officeDocument/2006/relationships/image" Target="../media/image13.png"/><Relationship Id="rId36" Type="http://schemas.openxmlformats.org/officeDocument/2006/relationships/customXml" Target="../ink/ink70.xml"/><Relationship Id="rId57" Type="http://schemas.openxmlformats.org/officeDocument/2006/relationships/image" Target="../media/image86.png"/><Relationship Id="rId106" Type="http://schemas.openxmlformats.org/officeDocument/2006/relationships/customXml" Target="../ink/ink105.xml"/><Relationship Id="rId127" Type="http://schemas.openxmlformats.org/officeDocument/2006/relationships/image" Target="../media/image121.png"/><Relationship Id="rId10" Type="http://schemas.openxmlformats.org/officeDocument/2006/relationships/customXml" Target="../ink/ink57.xml"/><Relationship Id="rId31" Type="http://schemas.openxmlformats.org/officeDocument/2006/relationships/image" Target="../media/image73.png"/><Relationship Id="rId52" Type="http://schemas.openxmlformats.org/officeDocument/2006/relationships/customXml" Target="../ink/ink78.xml"/><Relationship Id="rId73" Type="http://schemas.openxmlformats.org/officeDocument/2006/relationships/image" Target="../media/image94.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7.png"/><Relationship Id="rId101" Type="http://schemas.openxmlformats.org/officeDocument/2006/relationships/image" Target="../media/image108.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10.png"/><Relationship Id="rId26" Type="http://schemas.openxmlformats.org/officeDocument/2006/relationships/customXml" Target="../ink/ink65.xml"/><Relationship Id="rId47" Type="http://schemas.openxmlformats.org/officeDocument/2006/relationships/image" Target="../media/image81.png"/><Relationship Id="rId68" Type="http://schemas.openxmlformats.org/officeDocument/2006/relationships/customXml" Target="../ink/ink86.xml"/><Relationship Id="rId89" Type="http://schemas.openxmlformats.org/officeDocument/2006/relationships/image" Target="../media/image102.png"/><Relationship Id="rId112" Type="http://schemas.openxmlformats.org/officeDocument/2006/relationships/customXml" Target="../ink/ink108.xml"/><Relationship Id="rId133" Type="http://schemas.openxmlformats.org/officeDocument/2006/relationships/image" Target="../media/image1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a:bodyPr>
          <a:lstStyle/>
          <a:p>
            <a:pPr marL="0" marR="0" indent="0">
              <a:lnSpc>
                <a:spcPct val="90000"/>
              </a:lnSpc>
              <a:spcBef>
                <a:spcPts val="200"/>
              </a:spcBef>
              <a:spcAft>
                <a:spcPts val="0"/>
              </a:spcAft>
              <a:buNone/>
            </a:pPr>
            <a:r>
              <a:rPr lang="en-US" sz="2000" b="0" i="1" dirty="0">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lnSpc>
                <a:spcPct val="90000"/>
              </a:lnSpc>
              <a:spcBef>
                <a:spcPts val="200"/>
              </a:spcBef>
              <a:spcAft>
                <a:spcPts val="0"/>
              </a:spcAft>
              <a:buNone/>
            </a:pPr>
            <a:endParaRPr lang="en-US" sz="2000" b="1" i="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Turing Test, initially called the Imitation Game by Turing, involves a human interrogator engaging in a natural language conversation with an unseen interlocutor, which could be either a human or a machine. </a:t>
            </a: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interrogator's task is to determine which is which, based solely on their responses to questions. If the interrogator is unable to reliably tell the machine from the human, the machine is said to have passed the test.</a:t>
            </a: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7F850C55-04CE-0EB2-D67B-84A0502628D9}"/>
              </a:ext>
            </a:extLst>
          </p:cNvPr>
          <p:cNvPicPr>
            <a:picLocks noChangeAspect="1"/>
          </p:cNvPicPr>
          <p:nvPr/>
        </p:nvPicPr>
        <p:blipFill>
          <a:blip r:embed="rId2"/>
          <a:stretch>
            <a:fillRect/>
          </a:stretch>
        </p:blipFill>
        <p:spPr>
          <a:xfrm>
            <a:off x="7689427" y="2014194"/>
            <a:ext cx="3936892" cy="2952669"/>
          </a:xfrm>
          <a:prstGeom prst="rect">
            <a:avLst/>
          </a:prstGeom>
        </p:spPr>
      </p:pic>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fontScale="85000" lnSpcReduction="10000"/>
          </a:bodyPr>
          <a:lstStyle/>
          <a:p>
            <a:pPr marL="0" marR="0" indent="0">
              <a:spcBef>
                <a:spcPts val="200"/>
              </a:spcBef>
              <a:spcAft>
                <a:spcPts val="0"/>
              </a:spcAft>
              <a:buNone/>
            </a:pPr>
            <a:r>
              <a:rPr lang="en-US" sz="20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20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Behaviorism in Intelligence:</a:t>
            </a:r>
            <a:r>
              <a:rPr lang="en-US" sz="2000" dirty="0">
                <a:effectLst/>
                <a:latin typeface="Segoe UI" panose="020B0502040204020203" pitchFamily="34" charset="0"/>
                <a:ea typeface="Times New Roman" panose="02020603050405020304" pitchFamily="18" charset="0"/>
              </a:rPr>
              <a:t> The test leans into a behaviorist perspective, implying that </a:t>
            </a:r>
            <a:r>
              <a:rPr lang="en-US" sz="20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2000" dirty="0">
                <a:effectLst/>
                <a:latin typeface="Segoe UI" panose="020B0502040204020203" pitchFamily="34" charset="0"/>
                <a:ea typeface="Times New Roman" panose="02020603050405020304" pitchFamily="18" charset="0"/>
              </a:rPr>
              <a:t>rather than internal consciousness or cognitive processes.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Functionalism:</a:t>
            </a:r>
            <a:r>
              <a:rPr lang="en-US" sz="2000" dirty="0">
                <a:effectLst/>
                <a:latin typeface="Segoe UI" panose="020B0502040204020203" pitchFamily="34" charset="0"/>
                <a:ea typeface="Times New Roman" panose="02020603050405020304" pitchFamily="18" charset="0"/>
              </a:rPr>
              <a:t> It suggests a functionalist approach to understanding the mind, positing </a:t>
            </a:r>
            <a:r>
              <a:rPr lang="en-US" sz="20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2000" dirty="0">
                <a:effectLst/>
                <a:latin typeface="Segoe UI" panose="020B0502040204020203" pitchFamily="34" charset="0"/>
                <a:ea typeface="Times New Roman" panose="02020603050405020304" pitchFamily="18" charset="0"/>
              </a:rPr>
              <a:t>without considering underlying structures or processes.</a:t>
            </a:r>
            <a:endParaRPr lang="en-US" sz="2000" dirty="0">
              <a:effectLst/>
              <a:latin typeface="Times New Roman" panose="02020603050405020304" pitchFamily="18" charset="0"/>
              <a:ea typeface="Times New Roman" panose="02020603050405020304" pitchFamily="18" charset="0"/>
            </a:endParaRP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52B5DACC-B138-6250-A1CD-99093A590F14}"/>
              </a:ext>
            </a:extLst>
          </p:cNvPr>
          <p:cNvPicPr>
            <a:picLocks noChangeAspect="1"/>
          </p:cNvPicPr>
          <p:nvPr/>
        </p:nvPicPr>
        <p:blipFill>
          <a:blip r:embed="rId2"/>
          <a:stretch>
            <a:fillRect/>
          </a:stretch>
        </p:blipFill>
        <p:spPr>
          <a:xfrm>
            <a:off x="7689427" y="2098556"/>
            <a:ext cx="3936892" cy="2952669"/>
          </a:xfrm>
          <a:prstGeom prst="rect">
            <a:avLst/>
          </a:prstGeom>
        </p:spPr>
      </p:pic>
    </p:spTree>
    <p:extLst>
      <p:ext uri="{BB962C8B-B14F-4D97-AF65-F5344CB8AC3E}">
        <p14:creationId xmlns:p14="http://schemas.microsoft.com/office/powerpoint/2010/main" val="2111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xmlns="">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xmlns="">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xmlns="">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xmlns="">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xmlns="">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xmlns="">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xmlns="">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xmlns="">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xmlns="">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xmlns="">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xmlns="">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xmlns="">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xmlns="">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xmlns="">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xmlns="">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xmlns="">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xmlns:p14="http://schemas.microsoft.com/office/powerpoint/2010/main">
          <mc:Choice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xmlns="">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xmlns="">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xmlns="">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xmlns="">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xmlns="">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xmlns="">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xmlns="">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xmlns="">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xmlns="">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xmlns="">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xmlns="">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xmlns="">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xmlns="">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xmlns="">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xmlns="">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xmlns="">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xmlns="">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xmlns="">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xmlns:p14="http://schemas.microsoft.com/office/powerpoint/2010/main">
          <mc:Choice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xmlns="">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xmlns="">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xmlns="">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xmlns:p14="http://schemas.microsoft.com/office/powerpoint/2010/main">
          <mc:Choice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xmlns="">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xmlns="">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xmlns="">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xmlns="">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xmlns="">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xmlns:p14="http://schemas.microsoft.com/office/powerpoint/2010/main">
          <mc:Choice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xmlns="">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xmlns="">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xmlns:p14="http://schemas.microsoft.com/office/powerpoint/2010/main">
          <mc:Choice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xmlns="">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xmlns="">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xmlns="">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xmlns:p14="http://schemas.microsoft.com/office/powerpoint/2010/main">
          <mc:Choice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xmlns="">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xmlns="">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xmlns="">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xmlns:p14="http://schemas.microsoft.com/office/powerpoint/2010/main">
          <mc:Choice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xmlns="">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xmlns="">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xmlns="">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xmlns:p14="http://schemas.microsoft.com/office/powerpoint/2010/main">
          <mc:Choice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xmlns="">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xmlns="">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xmlns:p14="http://schemas.microsoft.com/office/powerpoint/2010/main">
          <mc:Choice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xmlns="">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xmlns="">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xmlns:p14="http://schemas.microsoft.com/office/powerpoint/2010/main">
          <mc:Choice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xmlns="">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xmlns="">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xmlns="">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xmlns="">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xmlns="">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xmlns:p14="http://schemas.microsoft.com/office/powerpoint/2010/main">
          <mc:Choice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xmlns="">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xmlns="">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xmlns="">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xmlns="">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xmlns="">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r>
              <a:rPr lang="en-US" sz="1800" dirty="0">
                <a:effectLst/>
                <a:latin typeface="Segoe UI" panose="020B0502040204020203" pitchFamily="34" charset="0"/>
                <a:ea typeface="Times New Roman" panose="02020603050405020304" pitchFamily="18" charset="0"/>
              </a:rPr>
              <a:t>The conference took place at Dartmouth College, New Hampshire, in </a:t>
            </a:r>
            <a:r>
              <a:rPr lang="en-US" dirty="0">
                <a:latin typeface="Segoe UI" panose="020B0502040204020203" pitchFamily="34" charset="0"/>
                <a:ea typeface="Times New Roman" panose="02020603050405020304" pitchFamily="18" charset="0"/>
              </a:rPr>
              <a:t>the summer of 1956 </a:t>
            </a:r>
            <a:r>
              <a:rPr lang="en-US" sz="1800" dirty="0">
                <a:effectLst/>
                <a:latin typeface="Segoe UI" panose="020B0502040204020203" pitchFamily="34" charset="0"/>
                <a:ea typeface="Times New Roman" panose="02020603050405020304" pitchFamily="18" charset="0"/>
              </a:rPr>
              <a:t>and gathered a small group of scientists with the goal of discussing and exploring the potential of machines to mimic various forms of human intelligence.</a:t>
            </a:r>
          </a:p>
          <a:p>
            <a:pPr marL="0" indent="0">
              <a:buNone/>
            </a:pPr>
            <a:endParaRPr lang="en-US" sz="1800" dirty="0">
              <a:effectLst/>
              <a:latin typeface="Segoe UI" panose="020B0502040204020203" pitchFamily="34" charset="0"/>
              <a:ea typeface="Times New Roman" panose="02020603050405020304" pitchFamily="18" charset="0"/>
            </a:endParaRP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Foundational Goals and Beliefs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Simulation of Human Intelligence:</a:t>
            </a:r>
            <a:r>
              <a:rPr lang="en-US" sz="1800" dirty="0">
                <a:effectLst/>
                <a:latin typeface="Segoe UI" panose="020B0502040204020203" pitchFamily="34" charset="0"/>
                <a:ea typeface="Times New Roman" panose="02020603050405020304" pitchFamily="18" charset="0"/>
              </a:rPr>
              <a:t> A central belief was that </a:t>
            </a:r>
            <a:r>
              <a:rPr lang="en-US" sz="1800" dirty="0">
                <a:solidFill>
                  <a:srgbClr val="FF0000"/>
                </a:solidFill>
                <a:effectLst/>
                <a:latin typeface="Segoe UI" panose="020B0502040204020203" pitchFamily="34" charset="0"/>
                <a:ea typeface="Times New Roman" panose="02020603050405020304" pitchFamily="18" charset="0"/>
              </a:rPr>
              <a:t>machines could be made to simulate human intelligence</a:t>
            </a:r>
            <a:r>
              <a:rPr lang="en-US" sz="1800" dirty="0">
                <a:effectLst/>
                <a:latin typeface="Segoe UI" panose="020B0502040204020203" pitchFamily="34" charset="0"/>
                <a:ea typeface="Times New Roman" panose="02020603050405020304" pitchFamily="18" charset="0"/>
              </a:rPr>
              <a:t> and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Problem Solving:</a:t>
            </a:r>
            <a:r>
              <a:rPr lang="en-US" sz="1800" dirty="0">
                <a:effectLst/>
                <a:latin typeface="Segoe UI" panose="020B0502040204020203" pitchFamily="34" charset="0"/>
                <a:ea typeface="Times New Roman" panose="02020603050405020304" pitchFamily="18" charset="0"/>
              </a:rPr>
              <a:t> A focus was placed on creating machines that could handle problems reserved for </a:t>
            </a:r>
            <a:r>
              <a:rPr lang="en-US" sz="1800" dirty="0">
                <a:solidFill>
                  <a:srgbClr val="FF0000"/>
                </a:solidFill>
                <a:effectLst/>
                <a:latin typeface="Segoe UI" panose="020B0502040204020203" pitchFamily="34" charset="0"/>
                <a:ea typeface="Times New Roman" panose="02020603050405020304" pitchFamily="18" charset="0"/>
              </a:rPr>
              <a:t>human intellect, </a:t>
            </a:r>
            <a:r>
              <a:rPr lang="en-US" sz="1800" dirty="0">
                <a:effectLst/>
                <a:latin typeface="Segoe UI" panose="020B0502040204020203" pitchFamily="34" charset="0"/>
                <a:ea typeface="Times New Roman" panose="02020603050405020304" pitchFamily="18" charset="0"/>
              </a:rPr>
              <a:t>such as </a:t>
            </a:r>
            <a:r>
              <a:rPr lang="en-US" sz="1800" dirty="0">
                <a:solidFill>
                  <a:srgbClr val="00B050"/>
                </a:solidFill>
                <a:effectLst/>
                <a:latin typeface="Segoe UI" panose="020B0502040204020203" pitchFamily="34" charset="0"/>
                <a:ea typeface="Times New Roman" panose="02020603050405020304" pitchFamily="18" charset="0"/>
              </a:rPr>
              <a:t>symbolic reasoning and problem-solving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Machines:</a:t>
            </a:r>
            <a:r>
              <a:rPr lang="en-US" sz="1800" dirty="0">
                <a:effectLst/>
                <a:latin typeface="Segoe UI" panose="020B0502040204020203" pitchFamily="34" charset="0"/>
                <a:ea typeface="Times New Roman" panose="02020603050405020304" pitchFamily="18" charset="0"/>
              </a:rPr>
              <a:t> The conference acknowledged the potential of creating machines capable of </a:t>
            </a:r>
            <a:r>
              <a:rPr lang="en-US" sz="1800" dirty="0">
                <a:solidFill>
                  <a:srgbClr val="00B050"/>
                </a:solidFill>
                <a:effectLst/>
                <a:latin typeface="Segoe UI" panose="020B0502040204020203" pitchFamily="34" charset="0"/>
                <a:ea typeface="Times New Roman" panose="02020603050405020304" pitchFamily="18" charset="0"/>
              </a:rPr>
              <a:t>self-improvement and learning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Language Understanding:</a:t>
            </a:r>
            <a:r>
              <a:rPr lang="en-US" sz="1800" dirty="0">
                <a:effectLst/>
                <a:latin typeface="Segoe UI" panose="020B0502040204020203" pitchFamily="34" charset="0"/>
                <a:ea typeface="Times New Roman" panose="02020603050405020304" pitchFamily="18" charset="0"/>
              </a:rPr>
              <a:t> Developing the ability of machines to comprehend and utilize </a:t>
            </a:r>
            <a:r>
              <a:rPr lang="en-US" sz="1800" dirty="0">
                <a:solidFill>
                  <a:srgbClr val="FF0000"/>
                </a:solidFill>
                <a:effectLst/>
                <a:latin typeface="Segoe UI" panose="020B0502040204020203" pitchFamily="34" charset="0"/>
                <a:ea typeface="Times New Roman" panose="02020603050405020304" pitchFamily="18" charset="0"/>
              </a:rPr>
              <a:t>natural language </a:t>
            </a:r>
            <a:r>
              <a:rPr lang="en-US" sz="1800" dirty="0">
                <a:effectLst/>
                <a:latin typeface="Segoe UI" panose="020B0502040204020203" pitchFamily="34" charset="0"/>
                <a:ea typeface="Times New Roman" panose="02020603050405020304" pitchFamily="18" charset="0"/>
              </a:rPr>
              <a:t>was identified as a critical dimension of AI.</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0258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Legacy and Criticisms</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Dartmouth Conference undeniably cast </a:t>
            </a:r>
            <a:r>
              <a:rPr lang="en-US" sz="1800" dirty="0">
                <a:solidFill>
                  <a:srgbClr val="FF0000"/>
                </a:solidFill>
                <a:effectLst/>
                <a:latin typeface="Segoe UI" panose="020B0502040204020203" pitchFamily="34" charset="0"/>
                <a:ea typeface="Times New Roman" panose="02020603050405020304" pitchFamily="18" charset="0"/>
              </a:rPr>
              <a:t>foundational</a:t>
            </a:r>
            <a:r>
              <a:rPr lang="en-US" sz="1800" dirty="0">
                <a:effectLst/>
                <a:latin typeface="Segoe UI" panose="020B0502040204020203" pitchFamily="34" charset="0"/>
                <a:ea typeface="Times New Roman" panose="02020603050405020304" pitchFamily="18" charset="0"/>
              </a:rPr>
              <a:t> stones for the formalization of artificial intelligence as a field. </a:t>
            </a:r>
          </a:p>
          <a:p>
            <a:pPr marL="0" marR="0">
              <a:spcBef>
                <a:spcPts val="0"/>
              </a:spcBef>
              <a:spcAft>
                <a:spcPts val="1500"/>
              </a:spcAft>
            </a:pPr>
            <a:r>
              <a:rPr lang="en-US" kern="0" dirty="0">
                <a:latin typeface="Segoe UI" panose="020B0502040204020203" pitchFamily="34" charset="0"/>
                <a:ea typeface="Times New Roman" panose="02020603050405020304" pitchFamily="18" charset="0"/>
              </a:rPr>
              <a:t>It l</a:t>
            </a:r>
            <a:r>
              <a:rPr lang="en-US" sz="1800" kern="0" dirty="0">
                <a:effectLst/>
                <a:latin typeface="Segoe UI" panose="020B0502040204020203" pitchFamily="34" charset="0"/>
                <a:ea typeface="Times New Roman" panose="02020603050405020304" pitchFamily="18" charset="0"/>
              </a:rPr>
              <a:t>aid critical groundwork, propelling forward a multitude of research areas within artificial intelligence, from </a:t>
            </a:r>
            <a:r>
              <a:rPr lang="en-US" sz="1800" kern="0" dirty="0">
                <a:solidFill>
                  <a:srgbClr val="FF0000"/>
                </a:solidFill>
                <a:effectLst/>
                <a:latin typeface="Segoe UI" panose="020B0502040204020203" pitchFamily="34" charset="0"/>
                <a:ea typeface="Times New Roman" panose="02020603050405020304" pitchFamily="18" charset="0"/>
              </a:rPr>
              <a:t>machine learning to robotics</a:t>
            </a:r>
            <a:r>
              <a:rPr lang="en-US" dirty="0">
                <a:solidFill>
                  <a:srgbClr val="FF0000"/>
                </a:solidFill>
                <a:effectLst/>
              </a:rPr>
              <a:t> </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optimism embedded in the original proposal, which suggested that </a:t>
            </a:r>
            <a:r>
              <a:rPr lang="en-US" sz="1800" dirty="0">
                <a:solidFill>
                  <a:srgbClr val="FF0000"/>
                </a:solidFill>
                <a:effectLst/>
                <a:latin typeface="Segoe UI" panose="020B0502040204020203" pitchFamily="34" charset="0"/>
                <a:ea typeface="Times New Roman" panose="02020603050405020304" pitchFamily="18" charset="0"/>
              </a:rPr>
              <a:t>significant advances in machine intelligence could be achieved over a single summer</a:t>
            </a:r>
            <a:r>
              <a:rPr lang="en-US" sz="1800" dirty="0">
                <a:effectLst/>
                <a:latin typeface="Segoe UI" panose="020B0502040204020203" pitchFamily="34" charset="0"/>
                <a:ea typeface="Times New Roman" panose="02020603050405020304" pitchFamily="18" charset="0"/>
              </a:rPr>
              <a:t>, was perhaps overly ambitious, as the challenges and complexities inherent in mimicking human intelligence proved to be significantly deeper and more nuanced than initially comprehended.</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46125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23A-1DDF-7673-BE0A-20FA4C1F8D67}"/>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2835EFD9-ACD3-8161-24E4-7DF08DAB521F}"/>
              </a:ext>
            </a:extLst>
          </p:cNvPr>
          <p:cNvSpPr>
            <a:spLocks noGrp="1"/>
          </p:cNvSpPr>
          <p:nvPr>
            <p:ph idx="1"/>
          </p:nvPr>
        </p:nvSpPr>
        <p:spPr/>
        <p:txBody>
          <a:bodyPr>
            <a:normAutofit lnSpcReduction="10000"/>
          </a:bodyPr>
          <a:lstStyle/>
          <a:p>
            <a:pPr marL="0" marR="0" indent="0">
              <a:spcBef>
                <a:spcPts val="20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Logic Theorist (1955)</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Symbolic Reasoning:</a:t>
            </a:r>
            <a:r>
              <a:rPr lang="en-US" sz="1800" dirty="0">
                <a:effectLst/>
                <a:latin typeface="Segoe UI" panose="020B0502040204020203" pitchFamily="34" charset="0"/>
                <a:ea typeface="Times New Roman" panose="02020603050405020304" pitchFamily="18" charset="0"/>
              </a:rPr>
              <a:t> Developed by Allen Newell, J.C. Shaw, and Herbert A. Simon, the Logic Theorist was the first program to mimic human problem-solving skills, utilizing symbolic reasoning to solve mathematical theorems.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Proof Generation:</a:t>
            </a:r>
            <a:r>
              <a:rPr lang="en-US" sz="1800" dirty="0">
                <a:effectLst/>
                <a:latin typeface="Segoe UI" panose="020B0502040204020203" pitchFamily="34" charset="0"/>
                <a:ea typeface="Times New Roman" panose="02020603050405020304" pitchFamily="18" charset="0"/>
              </a:rPr>
              <a:t> It was capable of proving mathematical theorems by representing them as logical statements and utilizing a search tree to explore possible proofs, finding alternative solutions to the ones used by humans.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and Optimization:</a:t>
            </a:r>
            <a:r>
              <a:rPr lang="en-US" sz="1800" dirty="0">
                <a:effectLst/>
                <a:latin typeface="Segoe UI" panose="020B0502040204020203" pitchFamily="34" charset="0"/>
                <a:ea typeface="Times New Roman" panose="02020603050405020304" pitchFamily="18" charset="0"/>
              </a:rPr>
              <a:t> The Logic Theorist could learn and improve upon its previous solutions, optimizing its performance in theorem proving.</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311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fontScale="92500" lnSpcReduction="20000"/>
          </a:bodyPr>
          <a:lstStyle/>
          <a:p>
            <a:r>
              <a:rPr lang="en-US" dirty="0"/>
              <a:t>This is extremely interesting!  It is a topic at the boundary between mathematics and philosophy</a:t>
            </a:r>
          </a:p>
          <a:p>
            <a:r>
              <a:rPr lang="en-US" dirty="0"/>
              <a:t>The idea is that logical human thought processes can be expressed in terms of mathematical expressions involving True/False statements.</a:t>
            </a:r>
          </a:p>
          <a:p>
            <a:endParaRPr lang="en-US" dirty="0"/>
          </a:p>
          <a:p>
            <a:r>
              <a:rPr lang="en-US" dirty="0"/>
              <a:t>Example:  Jane is a medical doctor.  All medical doctors are human.  Therefore, Jane is a human.</a:t>
            </a:r>
          </a:p>
          <a:p>
            <a:endParaRPr lang="en-US" dirty="0"/>
          </a:p>
          <a:p>
            <a:r>
              <a:rPr lang="en-US" dirty="0"/>
              <a:t>Let the (predicate) statement “is a doctor” be represented by P</a:t>
            </a:r>
          </a:p>
          <a:p>
            <a:r>
              <a:rPr lang="en-US" dirty="0"/>
              <a:t>Let the (predicate) statement ”is human” be represented by Q</a:t>
            </a:r>
          </a:p>
          <a:p>
            <a:endParaRPr lang="en-US" dirty="0"/>
          </a:p>
          <a:p>
            <a:r>
              <a:rPr lang="en-US" dirty="0"/>
              <a:t>We can then represent the statement “All medical doctors are human” by:  P ➔ Q   (”P implies Q”)</a:t>
            </a:r>
          </a:p>
          <a:p>
            <a:r>
              <a:rPr lang="en-US" dirty="0"/>
              <a:t>We can represent the statement “Jane is a doctor” by:  P = True</a:t>
            </a:r>
          </a:p>
          <a:p>
            <a:r>
              <a:rPr lang="en-US" dirty="0"/>
              <a:t>Thus, we can infer that Q = True.  Therefore, Jane is human.</a:t>
            </a:r>
          </a:p>
        </p:txBody>
      </p:sp>
    </p:spTree>
    <p:extLst>
      <p:ext uri="{BB962C8B-B14F-4D97-AF65-F5344CB8AC3E}">
        <p14:creationId xmlns:p14="http://schemas.microsoft.com/office/powerpoint/2010/main" val="140886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2:</a:t>
            </a:r>
          </a:p>
          <a:p>
            <a:endParaRPr lang="en-US" dirty="0"/>
          </a:p>
          <a:p>
            <a:r>
              <a:rPr lang="en-US" dirty="0"/>
              <a:t>“In Newport News, sometimes it is raining, and sometimes a person is asleep.”</a:t>
            </a:r>
          </a:p>
          <a:p>
            <a:r>
              <a:rPr lang="en-US" dirty="0"/>
              <a:t>Let “is raining” be represented by P</a:t>
            </a:r>
          </a:p>
          <a:p>
            <a:r>
              <a:rPr lang="en-US" dirty="0"/>
              <a:t>Let ”is asleep” by represented by Q</a:t>
            </a:r>
          </a:p>
          <a:p>
            <a:endParaRPr lang="en-US" dirty="0"/>
          </a:p>
          <a:p>
            <a:r>
              <a:rPr lang="en-US" dirty="0"/>
              <a:t>Consider now the expression P v Q … this means “P or Q”.  We can construct a “truth table” for this: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3710638262"/>
              </p:ext>
            </p:extLst>
          </p:nvPr>
        </p:nvGraphicFramePr>
        <p:xfrm>
          <a:off x="4733160" y="4976355"/>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P=0</a:t>
                      </a:r>
                    </a:p>
                  </a:txBody>
                  <a:tcPr/>
                </a:tc>
                <a:tc>
                  <a:txBody>
                    <a:bodyPr/>
                    <a:lstStyle/>
                    <a:p>
                      <a:r>
                        <a:rPr lang="en-US" dirty="0"/>
                        <a:t>P=1</a:t>
                      </a:r>
                    </a:p>
                  </a:txBody>
                  <a:tcPr/>
                </a:tc>
                <a:extLst>
                  <a:ext uri="{0D108BD9-81ED-4DB2-BD59-A6C34878D82A}">
                    <a16:rowId xmlns:a16="http://schemas.microsoft.com/office/drawing/2014/main" val="2685495327"/>
                  </a:ext>
                </a:extLst>
              </a:tr>
              <a:tr h="457200">
                <a:tc>
                  <a:txBody>
                    <a:bodyPr/>
                    <a:lstStyle/>
                    <a:p>
                      <a:r>
                        <a:rPr lang="en-US" dirty="0"/>
                        <a:t>Q=0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Q=1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10593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a:xfrm>
            <a:off x="1066800" y="2103119"/>
            <a:ext cx="10058400" cy="4192577"/>
          </a:xfrm>
        </p:spPr>
        <p:txBody>
          <a:bodyPr>
            <a:normAutofit fontScale="62500" lnSpcReduction="20000"/>
          </a:bodyPr>
          <a:lstStyle/>
          <a:p>
            <a:pPr marL="0" indent="0">
              <a:buNone/>
            </a:pPr>
            <a:r>
              <a:rPr lang="en-US" sz="2100" dirty="0"/>
              <a:t>Now, consider now the expression Q v P … We can construct a “truth table” for this: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Of course, it’s exactly the same!  So, we can then write that:</a:t>
            </a:r>
          </a:p>
          <a:p>
            <a:pPr marL="0" indent="0">
              <a:buNone/>
            </a:pPr>
            <a:endParaRPr lang="en-US" sz="2100" dirty="0"/>
          </a:p>
          <a:p>
            <a:pPr marL="0" indent="0">
              <a:buNone/>
            </a:pPr>
            <a:r>
              <a:rPr lang="en-US" sz="2100" dirty="0"/>
              <a:t>				</a:t>
            </a:r>
            <a:r>
              <a:rPr lang="en-US" sz="4600" dirty="0"/>
              <a:t>P v Q = Q v P</a:t>
            </a:r>
          </a:p>
          <a:p>
            <a:pPr marL="0" indent="0">
              <a:buNone/>
            </a:pPr>
            <a:endParaRPr lang="en-US" sz="2100" dirty="0"/>
          </a:p>
          <a:p>
            <a:pPr marL="0" indent="0">
              <a:buNone/>
            </a:pPr>
            <a:r>
              <a:rPr lang="en-US" sz="2100" dirty="0"/>
              <a:t>This is known as an AXIOM.  We can’t really “prove” axioms, but we accept them to be true statements, and can use them as parts of proofs of other statements.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468814059"/>
              </p:ext>
            </p:extLst>
          </p:nvPr>
        </p:nvGraphicFramePr>
        <p:xfrm>
          <a:off x="4291726" y="2656332"/>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Q=0</a:t>
                      </a:r>
                    </a:p>
                  </a:txBody>
                  <a:tcPr/>
                </a:tc>
                <a:tc>
                  <a:txBody>
                    <a:bodyPr/>
                    <a:lstStyle/>
                    <a:p>
                      <a:r>
                        <a:rPr lang="en-US" dirty="0"/>
                        <a:t>Q=1</a:t>
                      </a:r>
                    </a:p>
                  </a:txBody>
                  <a:tcPr/>
                </a:tc>
                <a:extLst>
                  <a:ext uri="{0D108BD9-81ED-4DB2-BD59-A6C34878D82A}">
                    <a16:rowId xmlns:a16="http://schemas.microsoft.com/office/drawing/2014/main" val="2685495327"/>
                  </a:ext>
                </a:extLst>
              </a:tr>
              <a:tr h="457200">
                <a:tc>
                  <a:txBody>
                    <a:bodyPr/>
                    <a:lstStyle/>
                    <a:p>
                      <a:r>
                        <a:rPr lang="en-US" dirty="0"/>
                        <a:t>P=0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P=1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362937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lnSpcReduction="10000"/>
          </a:bodyPr>
          <a:lstStyle/>
          <a:p>
            <a:r>
              <a:rPr lang="en-US" dirty="0"/>
              <a:t>Example 3:</a:t>
            </a:r>
          </a:p>
          <a:p>
            <a:r>
              <a:rPr lang="en-US" dirty="0"/>
              <a:t>Consider the following conversation:</a:t>
            </a:r>
          </a:p>
          <a:p>
            <a:r>
              <a:rPr lang="en-US" dirty="0"/>
              <a:t>Alice: “It is raining or snowing.”</a:t>
            </a:r>
          </a:p>
          <a:p>
            <a:r>
              <a:rPr lang="en-US" dirty="0"/>
              <a:t>Bob:  “No, Alice, you are wrong.”</a:t>
            </a:r>
          </a:p>
          <a:p>
            <a:r>
              <a:rPr lang="en-US" dirty="0"/>
              <a:t>Charlie: “Oh, OK, I understand.  It is … ?”</a:t>
            </a:r>
          </a:p>
          <a:p>
            <a:endParaRPr lang="en-US" dirty="0"/>
          </a:p>
          <a:p>
            <a:r>
              <a:rPr lang="en-US" dirty="0"/>
              <a:t>What should Charlie say?</a:t>
            </a:r>
          </a:p>
          <a:p>
            <a:r>
              <a:rPr lang="en-US" dirty="0"/>
              <a:t>Let “is raining” be represented by P, and “is snowing” be represented by Q.</a:t>
            </a:r>
          </a:p>
          <a:p>
            <a:r>
              <a:rPr lang="en-US" dirty="0"/>
              <a:t>Alice:  P v Q.  (i.e. “is raining or snowing).”)</a:t>
            </a:r>
          </a:p>
          <a:p>
            <a:r>
              <a:rPr lang="en-US" dirty="0"/>
              <a:t>Bob:  ~(P v Q) (i.e. “is NOT (raining or snowing”)</a:t>
            </a:r>
          </a:p>
          <a:p>
            <a:pPr lvl="1"/>
            <a:endParaRPr lang="en-US" dirty="0"/>
          </a:p>
        </p:txBody>
      </p:sp>
    </p:spTree>
    <p:extLst>
      <p:ext uri="{BB962C8B-B14F-4D97-AF65-F5344CB8AC3E}">
        <p14:creationId xmlns:p14="http://schemas.microsoft.com/office/powerpoint/2010/main" val="1277985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3:</a:t>
            </a:r>
          </a:p>
          <a:p>
            <a:endParaRPr lang="en-US" dirty="0"/>
          </a:p>
          <a:p>
            <a:pPr lvl="1"/>
            <a:endParaRPr lang="en-US" dirty="0"/>
          </a:p>
          <a:p>
            <a:pPr marL="274320" lvl="1" indent="0">
              <a:buNone/>
            </a:pPr>
            <a:endParaRPr lang="en-US" dirty="0"/>
          </a:p>
          <a:p>
            <a:pPr lvl="8"/>
            <a:r>
              <a:rPr lang="en-US" dirty="0"/>
              <a:t>          Alice					Bob</a:t>
            </a:r>
          </a:p>
        </p:txBody>
      </p:sp>
      <p:graphicFrame>
        <p:nvGraphicFramePr>
          <p:cNvPr id="4" name="Table 3">
            <a:extLst>
              <a:ext uri="{FF2B5EF4-FFF2-40B4-BE49-F238E27FC236}">
                <a16:creationId xmlns:a16="http://schemas.microsoft.com/office/drawing/2014/main" id="{4B392FE2-E3F9-3E02-FC27-9A3B58600616}"/>
              </a:ext>
            </a:extLst>
          </p:cNvPr>
          <p:cNvGraphicFramePr>
            <a:graphicFrameLocks noGrp="1"/>
          </p:cNvGraphicFramePr>
          <p:nvPr>
            <p:extLst>
              <p:ext uri="{D42A27DB-BD31-4B8C-83A1-F6EECF244321}">
                <p14:modId xmlns:p14="http://schemas.microsoft.com/office/powerpoint/2010/main" val="1201335674"/>
              </p:ext>
            </p:extLst>
          </p:nvPr>
        </p:nvGraphicFramePr>
        <p:xfrm>
          <a:off x="4363546" y="3897009"/>
          <a:ext cx="4284716" cy="2475480"/>
        </p:xfrm>
        <a:graphic>
          <a:graphicData uri="http://schemas.openxmlformats.org/drawingml/2006/table">
            <a:tbl>
              <a:tblPr firstRow="1" bandRow="1">
                <a:tableStyleId>{5C22544A-7EE6-4342-B048-85BDC9FD1C3A}</a:tableStyleId>
              </a:tblPr>
              <a:tblGrid>
                <a:gridCol w="1071179">
                  <a:extLst>
                    <a:ext uri="{9D8B030D-6E8A-4147-A177-3AD203B41FA5}">
                      <a16:colId xmlns:a16="http://schemas.microsoft.com/office/drawing/2014/main" val="3515834882"/>
                    </a:ext>
                  </a:extLst>
                </a:gridCol>
                <a:gridCol w="1071179">
                  <a:extLst>
                    <a:ext uri="{9D8B030D-6E8A-4147-A177-3AD203B41FA5}">
                      <a16:colId xmlns:a16="http://schemas.microsoft.com/office/drawing/2014/main" val="423988179"/>
                    </a:ext>
                  </a:extLst>
                </a:gridCol>
                <a:gridCol w="1071179">
                  <a:extLst>
                    <a:ext uri="{9D8B030D-6E8A-4147-A177-3AD203B41FA5}">
                      <a16:colId xmlns:a16="http://schemas.microsoft.com/office/drawing/2014/main" val="851229261"/>
                    </a:ext>
                  </a:extLst>
                </a:gridCol>
                <a:gridCol w="1071179">
                  <a:extLst>
                    <a:ext uri="{9D8B030D-6E8A-4147-A177-3AD203B41FA5}">
                      <a16:colId xmlns:a16="http://schemas.microsoft.com/office/drawing/2014/main" val="983766327"/>
                    </a:ext>
                  </a:extLst>
                </a:gridCol>
              </a:tblGrid>
              <a:tr h="618870">
                <a:tc>
                  <a:txBody>
                    <a:bodyPr/>
                    <a:lstStyle/>
                    <a:p>
                      <a:endParaRPr lang="en-US"/>
                    </a:p>
                  </a:txBody>
                  <a:tcPr/>
                </a:tc>
                <a:tc>
                  <a:txBody>
                    <a:bodyPr/>
                    <a:lstStyle/>
                    <a:p>
                      <a:endParaRPr lang="en-US" dirty="0"/>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1123132895"/>
                  </a:ext>
                </a:extLst>
              </a:tr>
              <a:tr h="618870">
                <a:tc>
                  <a:txBody>
                    <a:bodyPr/>
                    <a:lstStyle/>
                    <a:p>
                      <a:endParaRPr lang="en-US" dirty="0"/>
                    </a:p>
                  </a:txBody>
                  <a:tcPr/>
                </a:tc>
                <a:tc>
                  <a:txBody>
                    <a:bodyPr/>
                    <a:lstStyle/>
                    <a:p>
                      <a:endParaRPr lang="en-US" dirty="0"/>
                    </a:p>
                  </a:txBody>
                  <a:tcPr/>
                </a:tc>
                <a:tc>
                  <a:txBody>
                    <a:bodyPr/>
                    <a:lstStyle/>
                    <a:p>
                      <a:r>
                        <a:rPr lang="en-US" dirty="0"/>
                        <a:t>~P = 1</a:t>
                      </a:r>
                    </a:p>
                  </a:txBody>
                  <a:tcPr/>
                </a:tc>
                <a:tc>
                  <a:txBody>
                    <a:bodyPr/>
                    <a:lstStyle/>
                    <a:p>
                      <a:r>
                        <a:rPr lang="en-US" dirty="0"/>
                        <a:t>~P = 0</a:t>
                      </a:r>
                    </a:p>
                  </a:txBody>
                  <a:tcPr/>
                </a:tc>
                <a:extLst>
                  <a:ext uri="{0D108BD9-81ED-4DB2-BD59-A6C34878D82A}">
                    <a16:rowId xmlns:a16="http://schemas.microsoft.com/office/drawing/2014/main" val="3555492024"/>
                  </a:ext>
                </a:extLst>
              </a:tr>
              <a:tr h="618870">
                <a:tc>
                  <a:txBody>
                    <a:bodyPr/>
                    <a:lstStyle/>
                    <a:p>
                      <a:r>
                        <a:rPr lang="en-US" dirty="0"/>
                        <a:t>Q = 0</a:t>
                      </a:r>
                    </a:p>
                  </a:txBody>
                  <a:tcPr/>
                </a:tc>
                <a:tc>
                  <a:txBody>
                    <a:bodyPr/>
                    <a:lstStyle/>
                    <a:p>
                      <a:r>
                        <a:rPr lang="en-US" dirty="0"/>
                        <a:t>~Q = 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08894833"/>
                  </a:ext>
                </a:extLst>
              </a:tr>
              <a:tr h="618870">
                <a:tc>
                  <a:txBody>
                    <a:bodyPr/>
                    <a:lstStyle/>
                    <a:p>
                      <a:r>
                        <a:rPr lang="en-US" dirty="0"/>
                        <a:t>Q = 1</a:t>
                      </a:r>
                    </a:p>
                  </a:txBody>
                  <a:tcPr/>
                </a:tc>
                <a:tc>
                  <a:txBody>
                    <a:bodyPr/>
                    <a:lstStyle/>
                    <a:p>
                      <a:r>
                        <a:rPr lang="en-US" dirty="0"/>
                        <a:t>~Q =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91111720"/>
                  </a:ext>
                </a:extLst>
              </a:tr>
            </a:tbl>
          </a:graphicData>
        </a:graphic>
      </p:graphicFrame>
      <p:graphicFrame>
        <p:nvGraphicFramePr>
          <p:cNvPr id="7" name="Table 6">
            <a:extLst>
              <a:ext uri="{FF2B5EF4-FFF2-40B4-BE49-F238E27FC236}">
                <a16:creationId xmlns:a16="http://schemas.microsoft.com/office/drawing/2014/main" id="{16ACCF71-ED2F-B840-0450-BA316ED8526A}"/>
              </a:ext>
            </a:extLst>
          </p:cNvPr>
          <p:cNvGraphicFramePr>
            <a:graphicFrameLocks noGrp="1"/>
          </p:cNvGraphicFramePr>
          <p:nvPr>
            <p:extLst>
              <p:ext uri="{D42A27DB-BD31-4B8C-83A1-F6EECF244321}">
                <p14:modId xmlns:p14="http://schemas.microsoft.com/office/powerpoint/2010/main" val="3255572988"/>
              </p:ext>
            </p:extLst>
          </p:nvPr>
        </p:nvGraphicFramePr>
        <p:xfrm>
          <a:off x="3062016"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3555564645"/>
                    </a:ext>
                  </a:extLst>
                </a:gridCol>
                <a:gridCol w="962280">
                  <a:extLst>
                    <a:ext uri="{9D8B030D-6E8A-4147-A177-3AD203B41FA5}">
                      <a16:colId xmlns:a16="http://schemas.microsoft.com/office/drawing/2014/main" val="2319811787"/>
                    </a:ext>
                  </a:extLst>
                </a:gridCol>
                <a:gridCol w="962280">
                  <a:extLst>
                    <a:ext uri="{9D8B030D-6E8A-4147-A177-3AD203B41FA5}">
                      <a16:colId xmlns:a16="http://schemas.microsoft.com/office/drawing/2014/main" val="422772927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3900086757"/>
                  </a:ext>
                </a:extLst>
              </a:tr>
              <a:tr h="569171">
                <a:tc>
                  <a:txBody>
                    <a:bodyPr/>
                    <a:lstStyle/>
                    <a:p>
                      <a:r>
                        <a:rPr lang="en-US" dirty="0"/>
                        <a:t>Q = 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19882806"/>
                  </a:ext>
                </a:extLst>
              </a:tr>
              <a:tr h="569171">
                <a:tc>
                  <a:txBody>
                    <a:bodyPr/>
                    <a:lstStyle/>
                    <a:p>
                      <a:r>
                        <a:rPr lang="en-US" dirty="0"/>
                        <a:t>Q =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85766246"/>
                  </a:ext>
                </a:extLst>
              </a:tr>
            </a:tbl>
          </a:graphicData>
        </a:graphic>
      </p:graphicFrame>
      <p:graphicFrame>
        <p:nvGraphicFramePr>
          <p:cNvPr id="8" name="Table 7">
            <a:extLst>
              <a:ext uri="{FF2B5EF4-FFF2-40B4-BE49-F238E27FC236}">
                <a16:creationId xmlns:a16="http://schemas.microsoft.com/office/drawing/2014/main" id="{BEA0B7EC-6C40-BA94-8178-E1E7F8A65B64}"/>
              </a:ext>
            </a:extLst>
          </p:cNvPr>
          <p:cNvGraphicFramePr>
            <a:graphicFrameLocks noGrp="1"/>
          </p:cNvGraphicFramePr>
          <p:nvPr>
            <p:extLst>
              <p:ext uri="{D42A27DB-BD31-4B8C-83A1-F6EECF244321}">
                <p14:modId xmlns:p14="http://schemas.microsoft.com/office/powerpoint/2010/main" val="3417852361"/>
              </p:ext>
            </p:extLst>
          </p:nvPr>
        </p:nvGraphicFramePr>
        <p:xfrm>
          <a:off x="7204842"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1657160738"/>
                    </a:ext>
                  </a:extLst>
                </a:gridCol>
                <a:gridCol w="962280">
                  <a:extLst>
                    <a:ext uri="{9D8B030D-6E8A-4147-A177-3AD203B41FA5}">
                      <a16:colId xmlns:a16="http://schemas.microsoft.com/office/drawing/2014/main" val="4177012632"/>
                    </a:ext>
                  </a:extLst>
                </a:gridCol>
                <a:gridCol w="962280">
                  <a:extLst>
                    <a:ext uri="{9D8B030D-6E8A-4147-A177-3AD203B41FA5}">
                      <a16:colId xmlns:a16="http://schemas.microsoft.com/office/drawing/2014/main" val="147105234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2232656076"/>
                  </a:ext>
                </a:extLst>
              </a:tr>
              <a:tr h="569171">
                <a:tc>
                  <a:txBody>
                    <a:bodyPr/>
                    <a:lstStyle/>
                    <a:p>
                      <a:r>
                        <a:rPr lang="en-US" dirty="0"/>
                        <a:t>Q = 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86473312"/>
                  </a:ext>
                </a:extLst>
              </a:tr>
              <a:tr h="569171">
                <a:tc>
                  <a:txBody>
                    <a:bodyPr/>
                    <a:lstStyle/>
                    <a:p>
                      <a:r>
                        <a:rPr lang="en-US" dirty="0"/>
                        <a:t>Q =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53326949"/>
                  </a:ext>
                </a:extLst>
              </a:tr>
            </a:tbl>
          </a:graphicData>
        </a:graphic>
      </p:graphicFrame>
      <p:sp>
        <p:nvSpPr>
          <p:cNvPr id="9" name="TextBox 8">
            <a:extLst>
              <a:ext uri="{FF2B5EF4-FFF2-40B4-BE49-F238E27FC236}">
                <a16:creationId xmlns:a16="http://schemas.microsoft.com/office/drawing/2014/main" id="{19DD6E15-6EE6-ADA0-F1C8-1BA36A447C67}"/>
              </a:ext>
            </a:extLst>
          </p:cNvPr>
          <p:cNvSpPr txBox="1"/>
          <p:nvPr/>
        </p:nvSpPr>
        <p:spPr>
          <a:xfrm>
            <a:off x="455740" y="4474474"/>
            <a:ext cx="3674826" cy="1292662"/>
          </a:xfrm>
          <a:prstGeom prst="rect">
            <a:avLst/>
          </a:prstGeom>
          <a:noFill/>
        </p:spPr>
        <p:txBody>
          <a:bodyPr wrap="square" rtlCol="0">
            <a:spAutoFit/>
          </a:bodyPr>
          <a:lstStyle/>
          <a:p>
            <a:r>
              <a:rPr lang="en-US" dirty="0"/>
              <a:t>Charlie:  ”It is not raining and it is not snowing.”</a:t>
            </a:r>
          </a:p>
          <a:p>
            <a:endParaRPr lang="en-US" dirty="0"/>
          </a:p>
          <a:p>
            <a:r>
              <a:rPr lang="en-US" sz="2400" dirty="0">
                <a:solidFill>
                  <a:srgbClr val="FF0000"/>
                </a:solidFill>
              </a:rPr>
              <a:t>~(P v Q) = ~P * ~Q</a:t>
            </a:r>
          </a:p>
        </p:txBody>
      </p:sp>
    </p:spTree>
    <p:extLst>
      <p:ext uri="{BB962C8B-B14F-4D97-AF65-F5344CB8AC3E}">
        <p14:creationId xmlns:p14="http://schemas.microsoft.com/office/powerpoint/2010/main" val="2253203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B810-1334-A52C-4795-E23FF8B1FF89}"/>
              </a:ext>
            </a:extLst>
          </p:cNvPr>
          <p:cNvSpPr>
            <a:spLocks noGrp="1"/>
          </p:cNvSpPr>
          <p:nvPr>
            <p:ph type="title"/>
          </p:nvPr>
        </p:nvSpPr>
        <p:spPr/>
        <p:txBody>
          <a:bodyPr/>
          <a:lstStyle/>
          <a:p>
            <a:r>
              <a:rPr lang="en-US" dirty="0"/>
              <a:t>So, what’s the point?</a:t>
            </a:r>
          </a:p>
        </p:txBody>
      </p:sp>
      <p:sp>
        <p:nvSpPr>
          <p:cNvPr id="3" name="Content Placeholder 2">
            <a:extLst>
              <a:ext uri="{FF2B5EF4-FFF2-40B4-BE49-F238E27FC236}">
                <a16:creationId xmlns:a16="http://schemas.microsoft.com/office/drawing/2014/main" id="{6BF6E168-EBD0-2C7A-F6E4-637DAD23AEFC}"/>
              </a:ext>
            </a:extLst>
          </p:cNvPr>
          <p:cNvSpPr>
            <a:spLocks noGrp="1"/>
          </p:cNvSpPr>
          <p:nvPr>
            <p:ph idx="1"/>
          </p:nvPr>
        </p:nvSpPr>
        <p:spPr/>
        <p:txBody>
          <a:bodyPr/>
          <a:lstStyle/>
          <a:p>
            <a:r>
              <a:rPr lang="en-US" dirty="0"/>
              <a:t>In 1910, Whitehead and Russell published Principia Mathematica, where they developed a series of logical PROOFS,  starting from a set of six basic axioms</a:t>
            </a:r>
          </a:p>
          <a:p>
            <a:r>
              <a:rPr lang="en-US" dirty="0"/>
              <a:t>The two guys that wrote Logic Theorist set out to write a computer program that could  figure out these proofs, using only the </a:t>
            </a:r>
            <a:r>
              <a:rPr lang="en-US"/>
              <a:t>six axioms:</a:t>
            </a:r>
            <a:endParaRPr lang="en-US" dirty="0"/>
          </a:p>
          <a:p>
            <a:endParaRPr lang="en-US" dirty="0"/>
          </a:p>
        </p:txBody>
      </p:sp>
    </p:spTree>
    <p:extLst>
      <p:ext uri="{BB962C8B-B14F-4D97-AF65-F5344CB8AC3E}">
        <p14:creationId xmlns:p14="http://schemas.microsoft.com/office/powerpoint/2010/main" val="277447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4658</TotalTime>
  <Words>3579</Words>
  <Application>Microsoft Macintosh PowerPoint</Application>
  <PresentationFormat>Widescreen</PresentationFormat>
  <Paragraphs>348</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Calibri Light</vt:lpstr>
      <vt:lpstr>Garamond</vt:lpstr>
      <vt:lpstr>Segoe UI</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lpstr>The Darthmouth Conference (1956)</vt:lpstr>
      <vt:lpstr>The Darthmouth Conference (1956)</vt:lpstr>
      <vt:lpstr>Early Successes in AI</vt:lpstr>
      <vt:lpstr>Logical Reasoning</vt:lpstr>
      <vt:lpstr>Logical Reasoning</vt:lpstr>
      <vt:lpstr>Logical Reasoning</vt:lpstr>
      <vt:lpstr>Logical Reasoning</vt:lpstr>
      <vt:lpstr>Logical Reasoning</vt:lpstr>
      <vt:lpstr>So, what’s the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23</cp:revision>
  <dcterms:created xsi:type="dcterms:W3CDTF">2023-10-14T18:04:06Z</dcterms:created>
  <dcterms:modified xsi:type="dcterms:W3CDTF">2023-10-31T15:53:14Z</dcterms:modified>
</cp:coreProperties>
</file>