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Uncial Antiqua"/>
      <p:regular r:id="rId25"/>
    </p:embeddedFont>
    <p:embeddedFont>
      <p:font typeface="Roboto"/>
      <p:regular r:id="rId26"/>
      <p:bold r:id="rId27"/>
      <p:italic r:id="rId28"/>
      <p:boldItalic r:id="rId29"/>
    </p:embeddedFont>
    <p:embeddedFont>
      <p:font typeface="Libre Baskerville"/>
      <p:regular r:id="rId30"/>
      <p:bold r:id="rId31"/>
      <p:italic r:id="rId32"/>
    </p:embeddedFont>
    <p:embeddedFont>
      <p:font typeface="Cinzel"/>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UncialAntiqua-regular.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7.xml"/><Relationship Id="rId33" Type="http://schemas.openxmlformats.org/officeDocument/2006/relationships/font" Target="fonts/Cinzel-regular.fntdata"/><Relationship Id="rId10" Type="http://schemas.openxmlformats.org/officeDocument/2006/relationships/slide" Target="slides/slide6.xml"/><Relationship Id="rId32" Type="http://schemas.openxmlformats.org/officeDocument/2006/relationships/font" Target="fonts/LibreBaskerville-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inzel-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exilogos.com/english/english_old.htm" TargetMode="External"/><Relationship Id="rId3" Type="http://schemas.openxmlformats.org/officeDocument/2006/relationships/hyperlink" Target="https://en.wikipedia.org/wiki/Old_English_grammar#Definite_articles_and_demonstratives" TargetMode="External"/><Relationship Id="rId4" Type="http://schemas.openxmlformats.org/officeDocument/2006/relationships/hyperlink" Target="https://en.wiktionary.org/wiki/wesan#Old_English"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5d61d0b3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5d61d0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dual, </a:t>
            </a:r>
            <a:r>
              <a:rPr lang="en" sz="1050">
                <a:solidFill>
                  <a:srgbClr val="222222"/>
                </a:solidFill>
                <a:highlight>
                  <a:srgbClr val="FFFFFF"/>
                </a:highlight>
              </a:rPr>
              <a:t>ċ, </a:t>
            </a:r>
            <a:r>
              <a:rPr lang="en"/>
              <a:t>wynn, and yogh. Oversimplify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5d61d0b3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5d61d0b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2"/>
                </a:solidFill>
                <a:highlight>
                  <a:srgbClr val="FFFFFF"/>
                </a:highlight>
                <a:latin typeface="Roboto"/>
                <a:ea typeface="Roboto"/>
                <a:cs typeface="Roboto"/>
                <a:sym typeface="Roboto"/>
              </a:rPr>
              <a:t>Leorningcildru, endemes!</a:t>
            </a:r>
            <a:endParaRPr sz="115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rPr lang="en"/>
              <a:t>Talk about sindt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5ec98335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ec9833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some practice. There wasn’t an indefinite article. Mention genders. Se Cyng is Sw</a:t>
            </a:r>
            <a:r>
              <a:rPr lang="en"/>
              <a:t>ī</a:t>
            </a:r>
            <a:r>
              <a:rPr lang="en"/>
              <a:t>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c810d086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810d08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5ec983358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ec98335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I’m sure by now all of you have some sort of an idea of what flyting is. It comes from and Old English word </a:t>
            </a:r>
            <a:r>
              <a:rPr i="1" lang="en">
                <a:solidFill>
                  <a:srgbClr val="222222"/>
                </a:solidFill>
                <a:highlight>
                  <a:srgbClr val="FFFFFF"/>
                </a:highlight>
              </a:rPr>
              <a:t>flītan</a:t>
            </a:r>
            <a:r>
              <a:rPr i="1" lang="en" sz="1050">
                <a:solidFill>
                  <a:srgbClr val="222222"/>
                </a:solidFill>
                <a:highlight>
                  <a:srgbClr val="FFFFFF"/>
                </a:highlight>
              </a:rPr>
              <a:t> </a:t>
            </a:r>
            <a:r>
              <a:rPr lang="en"/>
              <a:t>meaning quarrel. It’s medieval Nordic cultural ritual where two people or groups would insult each other in </a:t>
            </a:r>
            <a:r>
              <a:rPr lang="en"/>
              <a:t>provocative</a:t>
            </a:r>
            <a:r>
              <a:rPr lang="en"/>
              <a:t> ways. Talk about the word Aergr, how people tended to insult each 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it would commence in a bar fight or before a duel, but in Old England, it was just often all fun and games. Two people would flyte, and the winner got the loudest reactions from the crowd. Then the winner would get a large stein of mead, and if he or she (will explain in sec) was kind and permitted it, the looser would also get a drink.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the picture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Fun fact: in late medieval England, a noble would get fined 20 shillings if he used profanity and servants would get whipped. Unless if they were flyting, then even the king would have bards flyte during a feast as entertainment.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5ec983358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ec98335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in verse, played on words and made up words (called kennings)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Boast: Here the challenger will stand and boast about himself, then the challenged gets a chance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Defense: Both sides insult each other (don’t have time for rebuttal)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Conclusion: The final slam for both sides starting with the challenger. Completes why they’re the best or while the other person is simply worse.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5ec983358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ec9833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an example of the sort of thing you can find online when you’re studying Old English and Viking history, cool eh? This is actually the Anglish, which is English with all of the Romance language words taken out, but you’re going to find the same sort of people who are into that who are into Old English. Now obviously it’s not everyone, but many of the people are racists. Anglish is a form of English linguistic puritanism, where everything which isn’t considered part that pure, Aryan tongue is taken out. Anglish is interesting to look at </a:t>
            </a:r>
            <a:r>
              <a:rPr lang="en"/>
              <a:t>linguistically</a:t>
            </a:r>
            <a:r>
              <a:rPr lang="en"/>
              <a:t> speaking, but most of the people who were on it are racists. Nordic mythology, Old English, Vikings, all of these are the kind of things racists from the Soldiers of Odin (An anti-</a:t>
            </a:r>
            <a:r>
              <a:rPr lang="en"/>
              <a:t>immigrant</a:t>
            </a:r>
            <a:r>
              <a:rPr lang="en"/>
              <a:t> white </a:t>
            </a:r>
            <a:r>
              <a:rPr lang="en"/>
              <a:t>supremacist Canadian and Scandanavian group) to Heinrich Himmler. Watch out for these people when researching, I’ve seen them myself, and don’t fall into their traps.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5ec983358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ec98335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5ec983358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ec98335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back to that to that tavern in 1019 England. After that short exchange of words concerning Cnut Cyng by the Angle and the Jute, they agree to flyte. They crowd roars in excitement as the two large drunk men roll up their </a:t>
            </a:r>
            <a:r>
              <a:rPr lang="en"/>
              <a:t>sleeves</a:t>
            </a:r>
            <a:r>
              <a:rPr lang="en"/>
              <a:t>. The crowd starts to chant “flyte flyte flyte.”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split them up into two groups, and have them split themselves into three subgroups for the boast, defense and conclusion. They’ll have whatever time is left minus five minutes to work together to write down their prepared flytes. Then, skald(s) will represent both groups and they will flyte. I’ll decide the winner and they get the stein for a bit.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bf3ca47a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bf3ca47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https://www.lexilogos.com/english/english_old.htm</a:t>
            </a:r>
            <a:endParaRPr/>
          </a:p>
          <a:p>
            <a:pPr indent="0" lvl="0" marL="0" rtl="0" algn="l">
              <a:spcBef>
                <a:spcPts val="0"/>
              </a:spcBef>
              <a:spcAft>
                <a:spcPts val="0"/>
              </a:spcAft>
              <a:buNone/>
            </a:pPr>
            <a:r>
              <a:rPr lang="en" u="sng">
                <a:solidFill>
                  <a:schemeClr val="hlink"/>
                </a:solidFill>
                <a:hlinkClick r:id="rId3"/>
              </a:rPr>
              <a:t>https://en.wikipedia.org/wiki/Old_English_grammar#Definite_articles_and_demonstratives</a:t>
            </a:r>
            <a:endParaRPr/>
          </a:p>
          <a:p>
            <a:pPr indent="0" lvl="0" marL="0" rtl="0" algn="l">
              <a:spcBef>
                <a:spcPts val="0"/>
              </a:spcBef>
              <a:spcAft>
                <a:spcPts val="0"/>
              </a:spcAft>
              <a:buNone/>
            </a:pPr>
            <a:r>
              <a:rPr lang="en" u="sng">
                <a:solidFill>
                  <a:schemeClr val="hlink"/>
                </a:solidFill>
                <a:hlinkClick r:id="rId4"/>
              </a:rPr>
              <a:t>https://en.wiktionary.org/wiki/wesan#Old_English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5ec983358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5ec98335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bf3ca47aa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f3ca47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c11c2ea6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c11c2ea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5caf8acea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5caf8ac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79bfcd88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9bfcd8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I’d like you all to imagine this: It’s 1019, a millennium ago. This is an interesting time, as Cnut the great was the king of England, Norway and Denmark. Most of England was either owned by Vikings or being constantly raided by Vikings, and this heavily impacted our culture.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a:t>
            </a:r>
            <a:r>
              <a:rPr lang="en"/>
              <a:t>s you walk into a tavern you’d hear more than just Old English, but also Old Norse and perhaps the languages of foreign traders from Wales, Scotland, or Normandy. You see roaring fires, fresh meat off the bone, loud laughing as men drink together. But as news spreads about a nearby Viking raid, much of the conversation is concerning </a:t>
            </a:r>
            <a:r>
              <a:rPr lang="en"/>
              <a:t>politics</a:t>
            </a:r>
            <a:r>
              <a:rPr lang="en"/>
              <a:t>. After all, Cnut Cyng had been crowned only three years ago in 1016 and many people were not satisfied with his leadership. And for those of you who don’t know, politics and beer don’t mix well. An Angle from </a:t>
            </a:r>
            <a:r>
              <a:rPr lang="en" sz="1200">
                <a:solidFill>
                  <a:srgbClr val="333333"/>
                </a:solidFill>
                <a:highlight>
                  <a:srgbClr val="FFFFFF"/>
                </a:highlight>
              </a:rPr>
              <a:t>Cantwaraburh</a:t>
            </a:r>
            <a:r>
              <a:rPr lang="en"/>
              <a:t>, once known as </a:t>
            </a:r>
            <a:r>
              <a:rPr b="1" lang="en" sz="1050">
                <a:solidFill>
                  <a:srgbClr val="222222"/>
                </a:solidFill>
                <a:highlight>
                  <a:srgbClr val="FFFFFF"/>
                </a:highlight>
              </a:rPr>
              <a:t>Durovernum Cantiacorum, </a:t>
            </a:r>
            <a:r>
              <a:rPr lang="en"/>
              <a:t>before that in a lost Celtic name, and now known as </a:t>
            </a:r>
            <a:r>
              <a:rPr lang="en"/>
              <a:t>Canterbury</a:t>
            </a:r>
            <a:r>
              <a:rPr lang="en"/>
              <a:t>, stands up and bellows an insult about the great Cyng himself: </a:t>
            </a:r>
            <a:r>
              <a:rPr i="1" lang="en"/>
              <a:t>Se Cyng is Swīn!</a:t>
            </a:r>
            <a:r>
              <a:rPr lang="en"/>
              <a:t> A Jute stood up from across the room, beer dripping from his beard, </a:t>
            </a:r>
            <a:r>
              <a:rPr i="1" lang="en"/>
              <a:t>nā</a:t>
            </a:r>
            <a:r>
              <a:rPr lang="en"/>
              <a:t>, </a:t>
            </a:r>
            <a:r>
              <a:rPr i="1" lang="en"/>
              <a:t>þū</a:t>
            </a:r>
            <a:r>
              <a:rPr lang="en"/>
              <a:t> said he. In drunken rage, these two men gathered their brothers and friends to the center of the room for a great flyte. Not fight, flyte. Indeed, one of the most iconic features of a Nordic duel, the insult battle.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5ec983358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ec98335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5caf8ac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caf8a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info from </a:t>
            </a:r>
            <a:r>
              <a:rPr lang="en"/>
              <a:t>beowulf</a:t>
            </a:r>
            <a:r>
              <a:rPr lang="en"/>
              <a:t> time, but this takes place in 1019. 300 year difference, so things you find online may be different from source to source, but it’s all fair game.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6c11c2ea61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c11c2ea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Pronounce everything, like Latin or German</a:t>
            </a:r>
            <a:endParaRPr/>
          </a:p>
          <a:p>
            <a:pPr indent="0" lvl="0" marL="0" rtl="0" algn="l">
              <a:spcBef>
                <a:spcPts val="0"/>
              </a:spcBef>
              <a:spcAft>
                <a:spcPts val="0"/>
              </a:spcAft>
              <a:buNone/>
            </a:pPr>
            <a:r>
              <a:rPr lang="en"/>
              <a:t>R sound</a:t>
            </a:r>
            <a:endParaRPr/>
          </a:p>
          <a:p>
            <a:pPr indent="0" lvl="0" marL="0" rtl="0" algn="l">
              <a:spcBef>
                <a:spcPts val="0"/>
              </a:spcBef>
              <a:spcAft>
                <a:spcPts val="0"/>
              </a:spcAft>
              <a:buNone/>
            </a:pPr>
            <a:r>
              <a:rPr lang="en"/>
              <a:t>H sounds (cniht)</a:t>
            </a:r>
            <a:endParaRPr/>
          </a:p>
          <a:p>
            <a:pPr indent="0" lvl="0" marL="0" rtl="0" algn="l">
              <a:spcBef>
                <a:spcPts val="0"/>
              </a:spcBef>
              <a:spcAft>
                <a:spcPts val="0"/>
              </a:spcAft>
              <a:buNone/>
            </a:pPr>
            <a:r>
              <a:rPr lang="en"/>
              <a:t>G sounds</a:t>
            </a:r>
            <a:endParaRPr/>
          </a:p>
          <a:p>
            <a:pPr indent="0" lvl="0" marL="0" rtl="0" algn="l">
              <a:spcBef>
                <a:spcPts val="0"/>
              </a:spcBef>
              <a:spcAft>
                <a:spcPts val="0"/>
              </a:spcAft>
              <a:buNone/>
            </a:pPr>
            <a:r>
              <a:rPr lang="en"/>
              <a:t>Þ</a:t>
            </a:r>
            <a:r>
              <a:rPr lang="en"/>
              <a:t> and ð</a:t>
            </a:r>
            <a:endParaRPr/>
          </a:p>
          <a:p>
            <a:pPr indent="0" lvl="0" marL="0" rtl="0" algn="l">
              <a:spcBef>
                <a:spcPts val="0"/>
              </a:spcBef>
              <a:spcAft>
                <a:spcPts val="0"/>
              </a:spcAft>
              <a:buNone/>
            </a:pPr>
            <a:r>
              <a:rPr lang="en"/>
              <a:t>Æ sound</a:t>
            </a:r>
            <a:endParaRPr/>
          </a:p>
          <a:p>
            <a:pPr indent="0" lvl="0" marL="0" rtl="0" algn="l">
              <a:spcBef>
                <a:spcPts val="0"/>
              </a:spcBef>
              <a:spcAft>
                <a:spcPts val="0"/>
              </a:spcAft>
              <a:buClr>
                <a:schemeClr val="dk1"/>
              </a:buClr>
              <a:buSzPts val="1100"/>
              <a:buFont typeface="Arial"/>
              <a:buNone/>
            </a:pPr>
            <a:r>
              <a:rPr lang="en"/>
              <a:t>Sc is sh</a:t>
            </a:r>
            <a:endParaRPr/>
          </a:p>
          <a:p>
            <a:pPr indent="0" lvl="0" marL="0" rtl="0" algn="l">
              <a:spcBef>
                <a:spcPts val="0"/>
              </a:spcBef>
              <a:spcAft>
                <a:spcPts val="0"/>
              </a:spcAft>
              <a:buClr>
                <a:schemeClr val="dk1"/>
              </a:buClr>
              <a:buSzPts val="1100"/>
              <a:buFont typeface="Arial"/>
              <a:buNone/>
            </a:pPr>
            <a:r>
              <a:rPr lang="en"/>
              <a:t>F and v</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798700" y="1991850"/>
            <a:ext cx="35466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03228"/>
              </a:buClr>
              <a:buSzPts val="3600"/>
              <a:buNone/>
              <a:defRPr sz="3600">
                <a:solidFill>
                  <a:srgbClr val="403228"/>
                </a:solidFill>
              </a:defRPr>
            </a:lvl1pPr>
            <a:lvl2pPr lvl="1" algn="ctr">
              <a:spcBef>
                <a:spcPts val="0"/>
              </a:spcBef>
              <a:spcAft>
                <a:spcPts val="0"/>
              </a:spcAft>
              <a:buClr>
                <a:srgbClr val="403228"/>
              </a:buClr>
              <a:buSzPts val="3600"/>
              <a:buNone/>
              <a:defRPr sz="3600">
                <a:solidFill>
                  <a:srgbClr val="403228"/>
                </a:solidFill>
              </a:defRPr>
            </a:lvl2pPr>
            <a:lvl3pPr lvl="2" algn="ctr">
              <a:spcBef>
                <a:spcPts val="0"/>
              </a:spcBef>
              <a:spcAft>
                <a:spcPts val="0"/>
              </a:spcAft>
              <a:buClr>
                <a:srgbClr val="403228"/>
              </a:buClr>
              <a:buSzPts val="3600"/>
              <a:buNone/>
              <a:defRPr sz="3600">
                <a:solidFill>
                  <a:srgbClr val="403228"/>
                </a:solidFill>
              </a:defRPr>
            </a:lvl3pPr>
            <a:lvl4pPr lvl="3" algn="ctr">
              <a:spcBef>
                <a:spcPts val="0"/>
              </a:spcBef>
              <a:spcAft>
                <a:spcPts val="0"/>
              </a:spcAft>
              <a:buClr>
                <a:srgbClr val="403228"/>
              </a:buClr>
              <a:buSzPts val="3600"/>
              <a:buNone/>
              <a:defRPr sz="3600">
                <a:solidFill>
                  <a:srgbClr val="403228"/>
                </a:solidFill>
              </a:defRPr>
            </a:lvl4pPr>
            <a:lvl5pPr lvl="4" algn="ctr">
              <a:spcBef>
                <a:spcPts val="0"/>
              </a:spcBef>
              <a:spcAft>
                <a:spcPts val="0"/>
              </a:spcAft>
              <a:buClr>
                <a:srgbClr val="403228"/>
              </a:buClr>
              <a:buSzPts val="3600"/>
              <a:buNone/>
              <a:defRPr sz="3600">
                <a:solidFill>
                  <a:srgbClr val="403228"/>
                </a:solidFill>
              </a:defRPr>
            </a:lvl5pPr>
            <a:lvl6pPr lvl="5" algn="ctr">
              <a:spcBef>
                <a:spcPts val="0"/>
              </a:spcBef>
              <a:spcAft>
                <a:spcPts val="0"/>
              </a:spcAft>
              <a:buClr>
                <a:srgbClr val="403228"/>
              </a:buClr>
              <a:buSzPts val="3600"/>
              <a:buNone/>
              <a:defRPr sz="3600">
                <a:solidFill>
                  <a:srgbClr val="403228"/>
                </a:solidFill>
              </a:defRPr>
            </a:lvl6pPr>
            <a:lvl7pPr lvl="6" algn="ctr">
              <a:spcBef>
                <a:spcPts val="0"/>
              </a:spcBef>
              <a:spcAft>
                <a:spcPts val="0"/>
              </a:spcAft>
              <a:buClr>
                <a:srgbClr val="403228"/>
              </a:buClr>
              <a:buSzPts val="3600"/>
              <a:buNone/>
              <a:defRPr sz="3600">
                <a:solidFill>
                  <a:srgbClr val="403228"/>
                </a:solidFill>
              </a:defRPr>
            </a:lvl7pPr>
            <a:lvl8pPr lvl="7" algn="ctr">
              <a:spcBef>
                <a:spcPts val="0"/>
              </a:spcBef>
              <a:spcAft>
                <a:spcPts val="0"/>
              </a:spcAft>
              <a:buClr>
                <a:srgbClr val="403228"/>
              </a:buClr>
              <a:buSzPts val="3600"/>
              <a:buNone/>
              <a:defRPr sz="3600">
                <a:solidFill>
                  <a:srgbClr val="403228"/>
                </a:solidFill>
              </a:defRPr>
            </a:lvl8pPr>
            <a:lvl9pPr lvl="8" algn="ctr">
              <a:spcBef>
                <a:spcPts val="0"/>
              </a:spcBef>
              <a:spcAft>
                <a:spcPts val="0"/>
              </a:spcAft>
              <a:buClr>
                <a:srgbClr val="403228"/>
              </a:buClr>
              <a:buSzPts val="3600"/>
              <a:buNone/>
              <a:defRPr sz="3600">
                <a:solidFill>
                  <a:srgbClr val="40322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a:off x="1411350" y="1333000"/>
            <a:ext cx="6321300" cy="2477400"/>
          </a:xfrm>
          <a:prstGeom prst="rect">
            <a:avLst/>
          </a:prstGeom>
          <a:noFill/>
          <a:ln cap="flat" cmpd="sng" w="28575">
            <a:solidFill>
              <a:srgbClr val="40322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ctrTitle"/>
          </p:nvPr>
        </p:nvSpPr>
        <p:spPr>
          <a:xfrm>
            <a:off x="1513950" y="1583350"/>
            <a:ext cx="61161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a:lvl1pPr>
            <a:lvl2pPr lvl="1" rtl="0" algn="ctr">
              <a:spcBef>
                <a:spcPts val="0"/>
              </a:spcBef>
              <a:spcAft>
                <a:spcPts val="0"/>
              </a:spcAft>
              <a:buSzPts val="2400"/>
              <a:buNone/>
              <a:defRPr b="1"/>
            </a:lvl2pPr>
            <a:lvl3pPr lvl="2" rtl="0" algn="ctr">
              <a:spcBef>
                <a:spcPts val="0"/>
              </a:spcBef>
              <a:spcAft>
                <a:spcPts val="0"/>
              </a:spcAft>
              <a:buSzPts val="2400"/>
              <a:buNone/>
              <a:defRPr b="1"/>
            </a:lvl3pPr>
            <a:lvl4pPr lvl="3" rtl="0" algn="ctr">
              <a:spcBef>
                <a:spcPts val="0"/>
              </a:spcBef>
              <a:spcAft>
                <a:spcPts val="0"/>
              </a:spcAft>
              <a:buSzPts val="2400"/>
              <a:buNone/>
              <a:defRPr b="1"/>
            </a:lvl4pPr>
            <a:lvl5pPr lvl="4" rtl="0" algn="ctr">
              <a:spcBef>
                <a:spcPts val="0"/>
              </a:spcBef>
              <a:spcAft>
                <a:spcPts val="0"/>
              </a:spcAft>
              <a:buSzPts val="2400"/>
              <a:buNone/>
              <a:defRPr b="1"/>
            </a:lvl5pPr>
            <a:lvl6pPr lvl="5" rtl="0" algn="ctr">
              <a:spcBef>
                <a:spcPts val="0"/>
              </a:spcBef>
              <a:spcAft>
                <a:spcPts val="0"/>
              </a:spcAft>
              <a:buSzPts val="2400"/>
              <a:buNone/>
              <a:defRPr b="1"/>
            </a:lvl6pPr>
            <a:lvl7pPr lvl="6" rtl="0" algn="ctr">
              <a:spcBef>
                <a:spcPts val="0"/>
              </a:spcBef>
              <a:spcAft>
                <a:spcPts val="0"/>
              </a:spcAft>
              <a:buSzPts val="2400"/>
              <a:buNone/>
              <a:defRPr b="1"/>
            </a:lvl7pPr>
            <a:lvl8pPr lvl="7" rtl="0" algn="ctr">
              <a:spcBef>
                <a:spcPts val="0"/>
              </a:spcBef>
              <a:spcAft>
                <a:spcPts val="0"/>
              </a:spcAft>
              <a:buSzPts val="2400"/>
              <a:buNone/>
              <a:defRPr b="1"/>
            </a:lvl8pPr>
            <a:lvl9pPr lvl="8" rtl="0" algn="ctr">
              <a:spcBef>
                <a:spcPts val="0"/>
              </a:spcBef>
              <a:spcAft>
                <a:spcPts val="0"/>
              </a:spcAft>
              <a:buSzPts val="2400"/>
              <a:buNone/>
              <a:defRPr b="1"/>
            </a:lvl9pPr>
          </a:lstStyle>
          <a:p/>
        </p:txBody>
      </p:sp>
      <p:sp>
        <p:nvSpPr>
          <p:cNvPr id="14" name="Google Shape;14;p3"/>
          <p:cNvSpPr txBox="1"/>
          <p:nvPr>
            <p:ph idx="1" type="subTitle"/>
          </p:nvPr>
        </p:nvSpPr>
        <p:spPr>
          <a:xfrm>
            <a:off x="2919325" y="2687650"/>
            <a:ext cx="3305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403228"/>
              </a:buClr>
              <a:buSzPts val="1600"/>
              <a:buNone/>
              <a:defRPr i="1" sz="1600"/>
            </a:lvl1pPr>
            <a:lvl2pPr lvl="1" rtl="0" algn="ctr">
              <a:spcBef>
                <a:spcPts val="0"/>
              </a:spcBef>
              <a:spcAft>
                <a:spcPts val="0"/>
              </a:spcAft>
              <a:buClr>
                <a:srgbClr val="403228"/>
              </a:buClr>
              <a:buSzPts val="1600"/>
              <a:buNone/>
              <a:defRPr i="1" sz="1600"/>
            </a:lvl2pPr>
            <a:lvl3pPr lvl="2" rtl="0" algn="ctr">
              <a:spcBef>
                <a:spcPts val="0"/>
              </a:spcBef>
              <a:spcAft>
                <a:spcPts val="0"/>
              </a:spcAft>
              <a:buClr>
                <a:srgbClr val="403228"/>
              </a:buClr>
              <a:buSzPts val="1600"/>
              <a:buNone/>
              <a:defRPr i="1" sz="1600"/>
            </a:lvl3pPr>
            <a:lvl4pPr lvl="3" rtl="0" algn="ctr">
              <a:spcBef>
                <a:spcPts val="0"/>
              </a:spcBef>
              <a:spcAft>
                <a:spcPts val="0"/>
              </a:spcAft>
              <a:buClr>
                <a:srgbClr val="403228"/>
              </a:buClr>
              <a:buSzPts val="1600"/>
              <a:buNone/>
              <a:defRPr i="1"/>
            </a:lvl4pPr>
            <a:lvl5pPr lvl="4" rtl="0" algn="ctr">
              <a:spcBef>
                <a:spcPts val="0"/>
              </a:spcBef>
              <a:spcAft>
                <a:spcPts val="0"/>
              </a:spcAft>
              <a:buClr>
                <a:srgbClr val="403228"/>
              </a:buClr>
              <a:buSzPts val="1600"/>
              <a:buNone/>
              <a:defRPr i="1"/>
            </a:lvl5pPr>
            <a:lvl6pPr lvl="5" rtl="0" algn="ctr">
              <a:spcBef>
                <a:spcPts val="0"/>
              </a:spcBef>
              <a:spcAft>
                <a:spcPts val="0"/>
              </a:spcAft>
              <a:buClr>
                <a:srgbClr val="403228"/>
              </a:buClr>
              <a:buSzPts val="1600"/>
              <a:buNone/>
              <a:defRPr i="1"/>
            </a:lvl6pPr>
            <a:lvl7pPr lvl="6" rtl="0" algn="ctr">
              <a:spcBef>
                <a:spcPts val="0"/>
              </a:spcBef>
              <a:spcAft>
                <a:spcPts val="0"/>
              </a:spcAft>
              <a:buSzPts val="1600"/>
              <a:buNone/>
              <a:defRPr i="1"/>
            </a:lvl7pPr>
            <a:lvl8pPr lvl="7" rtl="0" algn="ctr">
              <a:spcBef>
                <a:spcPts val="0"/>
              </a:spcBef>
              <a:spcAft>
                <a:spcPts val="0"/>
              </a:spcAft>
              <a:buSzPts val="1600"/>
              <a:buNone/>
              <a:defRPr i="1"/>
            </a:lvl8pPr>
            <a:lvl9pPr lvl="8" rtl="0" algn="ctr">
              <a:spcBef>
                <a:spcPts val="0"/>
              </a:spcBef>
              <a:spcAft>
                <a:spcPts val="0"/>
              </a:spcAft>
              <a:buSzPts val="1600"/>
              <a:buNone/>
              <a:defRPr i="1"/>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p:nvPr/>
        </p:nvSpPr>
        <p:spPr>
          <a:xfrm>
            <a:off x="1411350" y="720000"/>
            <a:ext cx="6321300" cy="3703500"/>
          </a:xfrm>
          <a:prstGeom prst="rect">
            <a:avLst/>
          </a:prstGeom>
          <a:noFill/>
          <a:ln cap="flat" cmpd="sng" w="28575">
            <a:solidFill>
              <a:srgbClr val="40322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03228"/>
              </a:solidFill>
            </a:endParaRPr>
          </a:p>
        </p:txBody>
      </p:sp>
      <p:sp>
        <p:nvSpPr>
          <p:cNvPr id="17" name="Google Shape;17;p4"/>
          <p:cNvSpPr txBox="1"/>
          <p:nvPr>
            <p:ph idx="1" type="body"/>
          </p:nvPr>
        </p:nvSpPr>
        <p:spPr>
          <a:xfrm>
            <a:off x="2105050" y="720000"/>
            <a:ext cx="4933800" cy="37035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SzPts val="24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30200" lvl="3" marL="1828800" rtl="0" algn="ctr">
              <a:spcBef>
                <a:spcPts val="0"/>
              </a:spcBef>
              <a:spcAft>
                <a:spcPts val="0"/>
              </a:spcAft>
              <a:buSzPts val="1600"/>
              <a:buChar char="●"/>
              <a:defRPr i="1"/>
            </a:lvl4pPr>
            <a:lvl5pPr indent="-330200" lvl="4" marL="2286000" rtl="0" algn="ctr">
              <a:spcBef>
                <a:spcPts val="0"/>
              </a:spcBef>
              <a:spcAft>
                <a:spcPts val="0"/>
              </a:spcAft>
              <a:buSzPts val="1600"/>
              <a:buChar char="○"/>
              <a:defRPr i="1"/>
            </a:lvl5pPr>
            <a:lvl6pPr indent="-330200" lvl="5" marL="2743200" rtl="0" algn="ctr">
              <a:spcBef>
                <a:spcPts val="0"/>
              </a:spcBef>
              <a:spcAft>
                <a:spcPts val="0"/>
              </a:spcAft>
              <a:buSzPts val="1600"/>
              <a:buChar char="■"/>
              <a:defRPr i="1"/>
            </a:lvl6pPr>
            <a:lvl7pPr indent="-330200" lvl="6" marL="3200400" rtl="0" algn="ctr">
              <a:spcBef>
                <a:spcPts val="0"/>
              </a:spcBef>
              <a:spcAft>
                <a:spcPts val="0"/>
              </a:spcAft>
              <a:buSzPts val="1600"/>
              <a:buChar char="●"/>
              <a:defRPr i="1"/>
            </a:lvl7pPr>
            <a:lvl8pPr indent="-330200" lvl="7" marL="3657600" rtl="0" algn="ctr">
              <a:spcBef>
                <a:spcPts val="0"/>
              </a:spcBef>
              <a:spcAft>
                <a:spcPts val="0"/>
              </a:spcAft>
              <a:buSzPts val="1600"/>
              <a:buChar char="○"/>
              <a:defRPr i="1"/>
            </a:lvl8pPr>
            <a:lvl9pPr indent="-330200" lvl="8" marL="4114800" algn="ctr">
              <a:spcBef>
                <a:spcPts val="0"/>
              </a:spcBef>
              <a:spcAft>
                <a:spcPts val="0"/>
              </a:spcAft>
              <a:buSzPts val="1600"/>
              <a:buChar char="■"/>
              <a:defRPr i="1"/>
            </a:lvl9pPr>
          </a:lstStyle>
          <a:p/>
        </p:txBody>
      </p:sp>
      <p:sp>
        <p:nvSpPr>
          <p:cNvPr id="18" name="Google Shape;18;p4"/>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1" name="Google Shape;21;p5"/>
          <p:cNvSpPr txBox="1"/>
          <p:nvPr>
            <p:ph idx="1" type="body"/>
          </p:nvPr>
        </p:nvSpPr>
        <p:spPr>
          <a:xfrm>
            <a:off x="1224425" y="1477750"/>
            <a:ext cx="6695100" cy="34482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cxnSp>
        <p:nvCxnSpPr>
          <p:cNvPr id="22" name="Google Shape;22;p5"/>
          <p:cNvCxnSpPr/>
          <p:nvPr/>
        </p:nvCxnSpPr>
        <p:spPr>
          <a:xfrm>
            <a:off x="4279500" y="1427300"/>
            <a:ext cx="585000" cy="0"/>
          </a:xfrm>
          <a:prstGeom prst="straightConnector1">
            <a:avLst/>
          </a:prstGeom>
          <a:noFill/>
          <a:ln cap="flat" cmpd="sng" w="28575">
            <a:solidFill>
              <a:srgbClr val="926940"/>
            </a:solidFill>
            <a:prstDash val="solid"/>
            <a:round/>
            <a:headEnd len="med" w="med" type="none"/>
            <a:tailEnd len="med" w="med" type="none"/>
          </a:ln>
        </p:spPr>
      </p:cxnSp>
      <p:sp>
        <p:nvSpPr>
          <p:cNvPr id="23" name="Google Shape;23;p5"/>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6" name="Google Shape;26;p6"/>
          <p:cNvSpPr txBox="1"/>
          <p:nvPr>
            <p:ph idx="1" type="body"/>
          </p:nvPr>
        </p:nvSpPr>
        <p:spPr>
          <a:xfrm>
            <a:off x="1351075" y="1518375"/>
            <a:ext cx="3126900" cy="3255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7" name="Google Shape;27;p6"/>
          <p:cNvSpPr txBox="1"/>
          <p:nvPr>
            <p:ph idx="2" type="body"/>
          </p:nvPr>
        </p:nvSpPr>
        <p:spPr>
          <a:xfrm>
            <a:off x="4666144" y="1518375"/>
            <a:ext cx="3126900" cy="3255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28" name="Google Shape;28;p6"/>
          <p:cNvCxnSpPr/>
          <p:nvPr/>
        </p:nvCxnSpPr>
        <p:spPr>
          <a:xfrm>
            <a:off x="4279500" y="1427300"/>
            <a:ext cx="585000" cy="0"/>
          </a:xfrm>
          <a:prstGeom prst="straightConnector1">
            <a:avLst/>
          </a:prstGeom>
          <a:noFill/>
          <a:ln cap="flat" cmpd="sng" w="28575">
            <a:solidFill>
              <a:srgbClr val="926940"/>
            </a:solidFill>
            <a:prstDash val="solid"/>
            <a:round/>
            <a:headEnd len="med" w="med" type="none"/>
            <a:tailEnd len="med" w="med" type="none"/>
          </a:ln>
        </p:spPr>
      </p:cxnSp>
      <p:sp>
        <p:nvSpPr>
          <p:cNvPr id="29" name="Google Shape;29;p6"/>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0" name="Shape 30"/>
        <p:cNvGrpSpPr/>
        <p:nvPr/>
      </p:nvGrpSpPr>
      <p:grpSpPr>
        <a:xfrm>
          <a:off x="0" y="0"/>
          <a:ext cx="0" cy="0"/>
          <a:chOff x="0" y="0"/>
          <a:chExt cx="0" cy="0"/>
        </a:xfrm>
      </p:grpSpPr>
      <p:sp>
        <p:nvSpPr>
          <p:cNvPr id="31" name="Google Shape;31;p7"/>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2" name="Google Shape;32;p7"/>
          <p:cNvSpPr txBox="1"/>
          <p:nvPr>
            <p:ph idx="1" type="body"/>
          </p:nvPr>
        </p:nvSpPr>
        <p:spPr>
          <a:xfrm>
            <a:off x="961200" y="1552350"/>
            <a:ext cx="2307000" cy="32973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3" name="Google Shape;33;p7"/>
          <p:cNvSpPr txBox="1"/>
          <p:nvPr>
            <p:ph idx="2" type="body"/>
          </p:nvPr>
        </p:nvSpPr>
        <p:spPr>
          <a:xfrm>
            <a:off x="3386413" y="1552350"/>
            <a:ext cx="2307000" cy="32973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4" name="Google Shape;34;p7"/>
          <p:cNvSpPr txBox="1"/>
          <p:nvPr>
            <p:ph idx="3" type="body"/>
          </p:nvPr>
        </p:nvSpPr>
        <p:spPr>
          <a:xfrm>
            <a:off x="5811626" y="1552350"/>
            <a:ext cx="2307000" cy="32973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cxnSp>
        <p:nvCxnSpPr>
          <p:cNvPr id="35" name="Google Shape;35;p7"/>
          <p:cNvCxnSpPr/>
          <p:nvPr/>
        </p:nvCxnSpPr>
        <p:spPr>
          <a:xfrm>
            <a:off x="4279500" y="1427300"/>
            <a:ext cx="585000" cy="0"/>
          </a:xfrm>
          <a:prstGeom prst="straightConnector1">
            <a:avLst/>
          </a:prstGeom>
          <a:noFill/>
          <a:ln cap="flat" cmpd="sng" w="28575">
            <a:solidFill>
              <a:srgbClr val="926940"/>
            </a:solidFill>
            <a:prstDash val="solid"/>
            <a:round/>
            <a:headEnd len="med" w="med" type="none"/>
            <a:tailEnd len="med" w="med" type="none"/>
          </a:ln>
        </p:spPr>
      </p:cxnSp>
      <p:sp>
        <p:nvSpPr>
          <p:cNvPr id="36" name="Google Shape;36;p7"/>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39" name="Google Shape;39;p8"/>
          <p:cNvCxnSpPr/>
          <p:nvPr/>
        </p:nvCxnSpPr>
        <p:spPr>
          <a:xfrm>
            <a:off x="4279500" y="1427300"/>
            <a:ext cx="585000" cy="0"/>
          </a:xfrm>
          <a:prstGeom prst="straightConnector1">
            <a:avLst/>
          </a:prstGeom>
          <a:noFill/>
          <a:ln cap="flat" cmpd="sng" w="28575">
            <a:solidFill>
              <a:srgbClr val="926940"/>
            </a:solidFill>
            <a:prstDash val="solid"/>
            <a:round/>
            <a:headEnd len="med" w="med" type="none"/>
            <a:tailEnd len="med" w="med" type="none"/>
          </a:ln>
        </p:spPr>
      </p:cxnSp>
      <p:sp>
        <p:nvSpPr>
          <p:cNvPr id="40" name="Google Shape;40;p8"/>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200"/>
              <a:buFont typeface="Cinzel"/>
              <a:buNone/>
              <a:defRPr b="1" sz="1200">
                <a:latin typeface="Cinzel"/>
                <a:ea typeface="Cinzel"/>
                <a:cs typeface="Cinzel"/>
                <a:sym typeface="Cinzel"/>
              </a:defRPr>
            </a:lvl1pPr>
          </a:lstStyle>
          <a:p/>
        </p:txBody>
      </p:sp>
      <p:cxnSp>
        <p:nvCxnSpPr>
          <p:cNvPr id="43" name="Google Shape;43;p9"/>
          <p:cNvCxnSpPr/>
          <p:nvPr/>
        </p:nvCxnSpPr>
        <p:spPr>
          <a:xfrm>
            <a:off x="4279500" y="4137950"/>
            <a:ext cx="585000" cy="0"/>
          </a:xfrm>
          <a:prstGeom prst="straightConnector1">
            <a:avLst/>
          </a:prstGeom>
          <a:noFill/>
          <a:ln cap="flat" cmpd="sng" w="28575">
            <a:solidFill>
              <a:srgbClr val="926940"/>
            </a:solidFill>
            <a:prstDash val="solid"/>
            <a:round/>
            <a:headEnd len="med" w="med" type="none"/>
            <a:tailEnd len="med" w="med" type="none"/>
          </a:ln>
        </p:spPr>
      </p:cxnSp>
      <p:sp>
        <p:nvSpPr>
          <p:cNvPr id="44" name="Google Shape;44;p9"/>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lvl1pPr lvl="0">
              <a:buNone/>
              <a:defRPr>
                <a:latin typeface="Cinzel"/>
                <a:ea typeface="Cinzel"/>
                <a:cs typeface="Cinzel"/>
                <a:sym typeface="Cinzel"/>
              </a:defRPr>
            </a:lvl1pPr>
            <a:lvl2pPr lvl="1">
              <a:buNone/>
              <a:defRPr>
                <a:latin typeface="Cinzel"/>
                <a:ea typeface="Cinzel"/>
                <a:cs typeface="Cinzel"/>
                <a:sym typeface="Cinzel"/>
              </a:defRPr>
            </a:lvl2pPr>
            <a:lvl3pPr lvl="2">
              <a:buNone/>
              <a:defRPr>
                <a:latin typeface="Cinzel"/>
                <a:ea typeface="Cinzel"/>
                <a:cs typeface="Cinzel"/>
                <a:sym typeface="Cinzel"/>
              </a:defRPr>
            </a:lvl3pPr>
            <a:lvl4pPr lvl="3">
              <a:buNone/>
              <a:defRPr>
                <a:latin typeface="Cinzel"/>
                <a:ea typeface="Cinzel"/>
                <a:cs typeface="Cinzel"/>
                <a:sym typeface="Cinzel"/>
              </a:defRPr>
            </a:lvl4pPr>
            <a:lvl5pPr lvl="4">
              <a:buNone/>
              <a:defRPr>
                <a:latin typeface="Cinzel"/>
                <a:ea typeface="Cinzel"/>
                <a:cs typeface="Cinzel"/>
                <a:sym typeface="Cinzel"/>
              </a:defRPr>
            </a:lvl5pPr>
            <a:lvl6pPr lvl="5">
              <a:buNone/>
              <a:defRPr>
                <a:latin typeface="Cinzel"/>
                <a:ea typeface="Cinzel"/>
                <a:cs typeface="Cinzel"/>
                <a:sym typeface="Cinzel"/>
              </a:defRPr>
            </a:lvl6pPr>
            <a:lvl7pPr lvl="6">
              <a:buNone/>
              <a:defRPr>
                <a:latin typeface="Cinzel"/>
                <a:ea typeface="Cinzel"/>
                <a:cs typeface="Cinzel"/>
                <a:sym typeface="Cinzel"/>
              </a:defRPr>
            </a:lvl7pPr>
            <a:lvl8pPr lvl="7">
              <a:buNone/>
              <a:defRPr>
                <a:latin typeface="Cinzel"/>
                <a:ea typeface="Cinzel"/>
                <a:cs typeface="Cinzel"/>
                <a:sym typeface="Cinzel"/>
              </a:defRPr>
            </a:lvl8pPr>
            <a:lvl9pPr lvl="8">
              <a:buNone/>
              <a:defRPr>
                <a:latin typeface="Cinzel"/>
                <a:ea typeface="Cinzel"/>
                <a:cs typeface="Cinzel"/>
                <a:sym typeface="Cinze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87900" y="434575"/>
            <a:ext cx="5368200" cy="85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1pPr>
            <a:lvl2pPr lvl="1"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2pPr>
            <a:lvl3pPr lvl="2"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3pPr>
            <a:lvl4pPr lvl="3"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4pPr>
            <a:lvl5pPr lvl="4"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5pPr>
            <a:lvl6pPr lvl="5"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6pPr>
            <a:lvl7pPr lvl="6"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7pPr>
            <a:lvl8pPr lvl="7"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8pPr>
            <a:lvl9pPr lvl="8"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9pPr>
          </a:lstStyle>
          <a:p/>
        </p:txBody>
      </p:sp>
      <p:sp>
        <p:nvSpPr>
          <p:cNvPr id="7" name="Google Shape;7;p1"/>
          <p:cNvSpPr txBox="1"/>
          <p:nvPr>
            <p:ph idx="1" type="body"/>
          </p:nvPr>
        </p:nvSpPr>
        <p:spPr>
          <a:xfrm>
            <a:off x="1224425" y="1477750"/>
            <a:ext cx="6695100" cy="3448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926940"/>
              </a:buClr>
              <a:buSzPts val="2400"/>
              <a:buFont typeface="Libre Baskerville"/>
              <a:buChar char="✣"/>
              <a:defRPr sz="2400">
                <a:solidFill>
                  <a:srgbClr val="403228"/>
                </a:solidFill>
                <a:latin typeface="Libre Baskerville"/>
                <a:ea typeface="Libre Baskerville"/>
                <a:cs typeface="Libre Baskerville"/>
                <a:sym typeface="Libre Baskerville"/>
              </a:defRPr>
            </a:lvl1pPr>
            <a:lvl2pPr indent="-355600" lvl="1" marL="9144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2pPr>
            <a:lvl3pPr indent="-355600" lvl="2" marL="1371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3pPr>
            <a:lvl4pPr indent="-330200" lvl="3" marL="18288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4pPr>
            <a:lvl5pPr indent="-330200" lvl="4" marL="22860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5pPr>
            <a:lvl6pPr indent="-330200" lvl="5" marL="2743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6pPr>
            <a:lvl7pPr indent="-330200" lvl="6" marL="32004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7pPr>
            <a:lvl8pPr indent="-330200" lvl="7" marL="36576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8pPr>
            <a:lvl9pPr indent="-330200" lvl="8" marL="41148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9pPr>
          </a:lstStyle>
          <a:p/>
        </p:txBody>
      </p:sp>
      <p:sp>
        <p:nvSpPr>
          <p:cNvPr id="8" name="Google Shape;8;p1"/>
          <p:cNvSpPr txBox="1"/>
          <p:nvPr>
            <p:ph idx="12" type="sldNum"/>
          </p:nvPr>
        </p:nvSpPr>
        <p:spPr>
          <a:xfrm>
            <a:off x="4297650" y="4749901"/>
            <a:ext cx="548700" cy="393600"/>
          </a:xfrm>
          <a:prstGeom prst="rect">
            <a:avLst/>
          </a:prstGeom>
          <a:noFill/>
          <a:ln>
            <a:noFill/>
          </a:ln>
        </p:spPr>
        <p:txBody>
          <a:bodyPr anchorCtr="0" anchor="t" bIns="91425" lIns="91425" spcFirstLastPara="1" rIns="91425" wrap="square" tIns="91425">
            <a:noAutofit/>
          </a:bodyPr>
          <a:lstStyle>
            <a:lvl1pPr lvl="0" algn="ctr">
              <a:buNone/>
              <a:defRPr sz="1200">
                <a:solidFill>
                  <a:srgbClr val="926940"/>
                </a:solidFill>
                <a:latin typeface="Cinzel"/>
                <a:ea typeface="Cinzel"/>
                <a:cs typeface="Cinzel"/>
                <a:sym typeface="Cinzel"/>
              </a:defRPr>
            </a:lvl1pPr>
            <a:lvl2pPr lvl="1" algn="ctr">
              <a:buNone/>
              <a:defRPr sz="1200">
                <a:solidFill>
                  <a:srgbClr val="926940"/>
                </a:solidFill>
                <a:latin typeface="Cinzel"/>
                <a:ea typeface="Cinzel"/>
                <a:cs typeface="Cinzel"/>
                <a:sym typeface="Cinzel"/>
              </a:defRPr>
            </a:lvl2pPr>
            <a:lvl3pPr lvl="2" algn="ctr">
              <a:buNone/>
              <a:defRPr sz="1200">
                <a:solidFill>
                  <a:srgbClr val="926940"/>
                </a:solidFill>
                <a:latin typeface="Cinzel"/>
                <a:ea typeface="Cinzel"/>
                <a:cs typeface="Cinzel"/>
                <a:sym typeface="Cinzel"/>
              </a:defRPr>
            </a:lvl3pPr>
            <a:lvl4pPr lvl="3" algn="ctr">
              <a:buNone/>
              <a:defRPr sz="1200">
                <a:solidFill>
                  <a:srgbClr val="926940"/>
                </a:solidFill>
                <a:latin typeface="Cinzel"/>
                <a:ea typeface="Cinzel"/>
                <a:cs typeface="Cinzel"/>
                <a:sym typeface="Cinzel"/>
              </a:defRPr>
            </a:lvl4pPr>
            <a:lvl5pPr lvl="4" algn="ctr">
              <a:buNone/>
              <a:defRPr sz="1200">
                <a:solidFill>
                  <a:srgbClr val="926940"/>
                </a:solidFill>
                <a:latin typeface="Cinzel"/>
                <a:ea typeface="Cinzel"/>
                <a:cs typeface="Cinzel"/>
                <a:sym typeface="Cinzel"/>
              </a:defRPr>
            </a:lvl5pPr>
            <a:lvl6pPr lvl="5" algn="ctr">
              <a:buNone/>
              <a:defRPr sz="1200">
                <a:solidFill>
                  <a:srgbClr val="926940"/>
                </a:solidFill>
                <a:latin typeface="Cinzel"/>
                <a:ea typeface="Cinzel"/>
                <a:cs typeface="Cinzel"/>
                <a:sym typeface="Cinzel"/>
              </a:defRPr>
            </a:lvl6pPr>
            <a:lvl7pPr lvl="6" algn="ctr">
              <a:buNone/>
              <a:defRPr sz="1200">
                <a:solidFill>
                  <a:srgbClr val="926940"/>
                </a:solidFill>
                <a:latin typeface="Cinzel"/>
                <a:ea typeface="Cinzel"/>
                <a:cs typeface="Cinzel"/>
                <a:sym typeface="Cinzel"/>
              </a:defRPr>
            </a:lvl7pPr>
            <a:lvl8pPr lvl="7" algn="ctr">
              <a:buNone/>
              <a:defRPr sz="1200">
                <a:solidFill>
                  <a:srgbClr val="926940"/>
                </a:solidFill>
                <a:latin typeface="Cinzel"/>
                <a:ea typeface="Cinzel"/>
                <a:cs typeface="Cinzel"/>
                <a:sym typeface="Cinzel"/>
              </a:defRPr>
            </a:lvl8pPr>
            <a:lvl9pPr lvl="8" algn="ctr">
              <a:buNone/>
              <a:defRPr sz="1200">
                <a:solidFill>
                  <a:srgbClr val="926940"/>
                </a:solidFill>
                <a:latin typeface="Cinzel"/>
                <a:ea typeface="Cinzel"/>
                <a:cs typeface="Cinzel"/>
                <a:sym typeface="Cinze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ph type="ctrTitle"/>
          </p:nvPr>
        </p:nvSpPr>
        <p:spPr>
          <a:xfrm>
            <a:off x="2798700" y="1991850"/>
            <a:ext cx="35466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ncial Antiqua"/>
                <a:ea typeface="Uncial Antiqua"/>
                <a:cs typeface="Uncial Antiqua"/>
                <a:sym typeface="Uncial Antiqua"/>
              </a:rPr>
              <a:t>Eald Englisc Flyting</a:t>
            </a:r>
            <a:endParaRPr>
              <a:latin typeface="Uncial Antiqua"/>
              <a:ea typeface="Uncial Antiqua"/>
              <a:cs typeface="Uncial Antiqua"/>
              <a:sym typeface="Uncial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Pronouns</a:t>
            </a:r>
            <a:endParaRPr/>
          </a:p>
        </p:txBody>
      </p:sp>
      <p:sp>
        <p:nvSpPr>
          <p:cNvPr id="104" name="Google Shape;104;p20"/>
          <p:cNvSpPr txBox="1"/>
          <p:nvPr>
            <p:ph idx="1" type="body"/>
          </p:nvPr>
        </p:nvSpPr>
        <p:spPr>
          <a:xfrm>
            <a:off x="1351075" y="1518375"/>
            <a:ext cx="2149200" cy="325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5B0F00"/>
                </a:solidFill>
              </a:rPr>
              <a:t>1st Person</a:t>
            </a:r>
            <a:endParaRPr>
              <a:solidFill>
                <a:srgbClr val="5B0F00"/>
              </a:solidFill>
            </a:endParaRPr>
          </a:p>
          <a:p>
            <a:pPr indent="0" lvl="0" marL="0" rtl="0" algn="l">
              <a:spcBef>
                <a:spcPts val="600"/>
              </a:spcBef>
              <a:spcAft>
                <a:spcPts val="0"/>
              </a:spcAft>
              <a:buNone/>
            </a:pPr>
            <a:r>
              <a:t/>
            </a:r>
            <a:endParaRPr>
              <a:solidFill>
                <a:srgbClr val="5B0F00"/>
              </a:solidFill>
            </a:endParaRPr>
          </a:p>
          <a:p>
            <a:pPr indent="0" lvl="0" marL="0" rtl="0" algn="l">
              <a:spcBef>
                <a:spcPts val="600"/>
              </a:spcBef>
              <a:spcAft>
                <a:spcPts val="0"/>
              </a:spcAft>
              <a:buNone/>
            </a:pPr>
            <a:r>
              <a:rPr lang="en" sz="1400">
                <a:solidFill>
                  <a:srgbClr val="5B0F00"/>
                </a:solidFill>
              </a:rPr>
              <a:t>I - I</a:t>
            </a:r>
            <a:r>
              <a:rPr lang="en" sz="1400">
                <a:solidFill>
                  <a:srgbClr val="5B0F00"/>
                </a:solidFill>
              </a:rPr>
              <a:t>ċ</a:t>
            </a:r>
            <a:endParaRPr sz="1400">
              <a:solidFill>
                <a:srgbClr val="5B0F00"/>
              </a:solidFill>
            </a:endParaRPr>
          </a:p>
          <a:p>
            <a:pPr indent="0" lvl="0" marL="0" rtl="0" algn="l">
              <a:spcBef>
                <a:spcPts val="600"/>
              </a:spcBef>
              <a:spcAft>
                <a:spcPts val="0"/>
              </a:spcAft>
              <a:buNone/>
            </a:pPr>
            <a:r>
              <a:rPr lang="en" sz="1400">
                <a:solidFill>
                  <a:srgbClr val="5B0F00"/>
                </a:solidFill>
              </a:rPr>
              <a:t>Me - me</a:t>
            </a:r>
            <a:endParaRPr sz="1400">
              <a:solidFill>
                <a:srgbClr val="5B0F00"/>
              </a:solidFill>
            </a:endParaRPr>
          </a:p>
          <a:p>
            <a:pPr indent="0" lvl="0" marL="0" rtl="0" algn="l">
              <a:spcBef>
                <a:spcPts val="600"/>
              </a:spcBef>
              <a:spcAft>
                <a:spcPts val="0"/>
              </a:spcAft>
              <a:buNone/>
            </a:pPr>
            <a:r>
              <a:rPr lang="en" sz="1400">
                <a:solidFill>
                  <a:srgbClr val="5B0F00"/>
                </a:solidFill>
              </a:rPr>
              <a:t>We - ƿe</a:t>
            </a:r>
            <a:endParaRPr sz="1400">
              <a:solidFill>
                <a:srgbClr val="5B0F00"/>
              </a:solidFill>
            </a:endParaRPr>
          </a:p>
          <a:p>
            <a:pPr indent="0" lvl="0" marL="0" rtl="0" algn="l">
              <a:spcBef>
                <a:spcPts val="600"/>
              </a:spcBef>
              <a:spcAft>
                <a:spcPts val="0"/>
              </a:spcAft>
              <a:buClr>
                <a:schemeClr val="dk1"/>
              </a:buClr>
              <a:buSzPts val="1100"/>
              <a:buFont typeface="Arial"/>
              <a:buNone/>
            </a:pPr>
            <a:r>
              <a:rPr lang="en" sz="1400">
                <a:solidFill>
                  <a:srgbClr val="5B0F00"/>
                </a:solidFill>
              </a:rPr>
              <a:t>You and I - ƿit</a:t>
            </a:r>
            <a:endParaRPr sz="1400">
              <a:solidFill>
                <a:srgbClr val="5B0F00"/>
              </a:solidFill>
            </a:endParaRPr>
          </a:p>
          <a:p>
            <a:pPr indent="0" lvl="0" marL="0" rtl="0" algn="l">
              <a:spcBef>
                <a:spcPts val="600"/>
              </a:spcBef>
              <a:spcAft>
                <a:spcPts val="0"/>
              </a:spcAft>
              <a:buNone/>
            </a:pPr>
            <a:r>
              <a:rPr lang="en" sz="1400">
                <a:solidFill>
                  <a:srgbClr val="5B0F00"/>
                </a:solidFill>
              </a:rPr>
              <a:t>Us - unc (d)</a:t>
            </a:r>
            <a:endParaRPr sz="1400">
              <a:solidFill>
                <a:srgbClr val="5B0F00"/>
              </a:solidFill>
            </a:endParaRPr>
          </a:p>
          <a:p>
            <a:pPr indent="0" lvl="0" marL="0" rtl="0" algn="l">
              <a:spcBef>
                <a:spcPts val="600"/>
              </a:spcBef>
              <a:spcAft>
                <a:spcPts val="0"/>
              </a:spcAft>
              <a:buNone/>
            </a:pPr>
            <a:r>
              <a:rPr lang="en" sz="1400">
                <a:solidFill>
                  <a:srgbClr val="5B0F00"/>
                </a:solidFill>
              </a:rPr>
              <a:t>	us (pl)</a:t>
            </a:r>
            <a:endParaRPr sz="1400">
              <a:solidFill>
                <a:srgbClr val="5B0F00"/>
              </a:solidFill>
            </a:endParaRPr>
          </a:p>
          <a:p>
            <a:pPr indent="0" lvl="0" marL="0" rtl="0" algn="l">
              <a:spcBef>
                <a:spcPts val="600"/>
              </a:spcBef>
              <a:spcAft>
                <a:spcPts val="0"/>
              </a:spcAft>
              <a:buNone/>
            </a:pPr>
            <a:r>
              <a:rPr lang="en" sz="1400">
                <a:solidFill>
                  <a:srgbClr val="5B0F00"/>
                </a:solidFill>
              </a:rPr>
              <a:t>My - min</a:t>
            </a:r>
            <a:endParaRPr sz="1400">
              <a:solidFill>
                <a:srgbClr val="5B0F00"/>
              </a:solidFill>
            </a:endParaRPr>
          </a:p>
          <a:p>
            <a:pPr indent="0" lvl="0" marL="0" rtl="0" algn="l">
              <a:spcBef>
                <a:spcPts val="600"/>
              </a:spcBef>
              <a:spcAft>
                <a:spcPts val="0"/>
              </a:spcAft>
              <a:buNone/>
            </a:pPr>
            <a:r>
              <a:rPr lang="en" sz="1400">
                <a:solidFill>
                  <a:srgbClr val="5B0F00"/>
                </a:solidFill>
              </a:rPr>
              <a:t>Our - uncer (d),</a:t>
            </a:r>
            <a:endParaRPr sz="1400">
              <a:solidFill>
                <a:srgbClr val="5B0F00"/>
              </a:solidFill>
            </a:endParaRPr>
          </a:p>
          <a:p>
            <a:pPr indent="0" lvl="0" marL="0" rtl="0" algn="l">
              <a:spcBef>
                <a:spcPts val="600"/>
              </a:spcBef>
              <a:spcAft>
                <a:spcPts val="0"/>
              </a:spcAft>
              <a:buNone/>
            </a:pPr>
            <a:r>
              <a:rPr lang="en" sz="1400">
                <a:solidFill>
                  <a:srgbClr val="5B0F00"/>
                </a:solidFill>
              </a:rPr>
              <a:t>	  </a:t>
            </a:r>
            <a:r>
              <a:rPr lang="en" sz="1400">
                <a:solidFill>
                  <a:srgbClr val="5B0F00"/>
                </a:solidFill>
              </a:rPr>
              <a:t>u</a:t>
            </a:r>
            <a:r>
              <a:rPr lang="en" sz="1400">
                <a:solidFill>
                  <a:srgbClr val="5B0F00"/>
                </a:solidFill>
              </a:rPr>
              <a:t>re (pl)</a:t>
            </a:r>
            <a:endParaRPr sz="1400">
              <a:solidFill>
                <a:srgbClr val="5B0F00"/>
              </a:solidFill>
            </a:endParaRPr>
          </a:p>
        </p:txBody>
      </p:sp>
      <p:sp>
        <p:nvSpPr>
          <p:cNvPr id="105" name="Google Shape;105;p20"/>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6" name="Google Shape;106;p20"/>
          <p:cNvSpPr txBox="1"/>
          <p:nvPr>
            <p:ph idx="1" type="body"/>
          </p:nvPr>
        </p:nvSpPr>
        <p:spPr>
          <a:xfrm>
            <a:off x="3497400" y="1518375"/>
            <a:ext cx="2149200" cy="325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0C343D"/>
                </a:solidFill>
              </a:rPr>
              <a:t>2nd Person</a:t>
            </a:r>
            <a:endParaRPr>
              <a:solidFill>
                <a:srgbClr val="0C343D"/>
              </a:solidFill>
            </a:endParaRPr>
          </a:p>
          <a:p>
            <a:pPr indent="0" lvl="0" marL="0" rtl="0" algn="l">
              <a:spcBef>
                <a:spcPts val="600"/>
              </a:spcBef>
              <a:spcAft>
                <a:spcPts val="0"/>
              </a:spcAft>
              <a:buNone/>
            </a:pPr>
            <a:r>
              <a:t/>
            </a:r>
            <a:endParaRPr>
              <a:solidFill>
                <a:srgbClr val="0C343D"/>
              </a:solidFill>
            </a:endParaRPr>
          </a:p>
          <a:p>
            <a:pPr indent="0" lvl="0" marL="0" rtl="0" algn="l">
              <a:spcBef>
                <a:spcPts val="600"/>
              </a:spcBef>
              <a:spcAft>
                <a:spcPts val="0"/>
              </a:spcAft>
              <a:buNone/>
            </a:pPr>
            <a:r>
              <a:rPr lang="en" sz="1400">
                <a:solidFill>
                  <a:srgbClr val="0C343D"/>
                </a:solidFill>
              </a:rPr>
              <a:t>You/thou - þu</a:t>
            </a:r>
            <a:endParaRPr sz="1400">
              <a:solidFill>
                <a:srgbClr val="0C343D"/>
              </a:solidFill>
            </a:endParaRPr>
          </a:p>
          <a:p>
            <a:pPr indent="0" lvl="0" marL="0" rtl="0" algn="l">
              <a:spcBef>
                <a:spcPts val="600"/>
              </a:spcBef>
              <a:spcAft>
                <a:spcPts val="0"/>
              </a:spcAft>
              <a:buClr>
                <a:schemeClr val="dk1"/>
              </a:buClr>
              <a:buSzPts val="1100"/>
              <a:buFont typeface="Arial"/>
              <a:buNone/>
            </a:pPr>
            <a:r>
              <a:rPr lang="en" sz="1400">
                <a:solidFill>
                  <a:srgbClr val="0C343D"/>
                </a:solidFill>
              </a:rPr>
              <a:t>You/thee - þe</a:t>
            </a:r>
            <a:endParaRPr sz="1400">
              <a:solidFill>
                <a:srgbClr val="0C343D"/>
              </a:solidFill>
            </a:endParaRPr>
          </a:p>
          <a:p>
            <a:pPr indent="0" lvl="0" marL="0" rtl="0" algn="l">
              <a:spcBef>
                <a:spcPts val="600"/>
              </a:spcBef>
              <a:spcAft>
                <a:spcPts val="0"/>
              </a:spcAft>
              <a:buNone/>
            </a:pPr>
            <a:r>
              <a:rPr lang="en" sz="1400">
                <a:solidFill>
                  <a:srgbClr val="0C343D"/>
                </a:solidFill>
              </a:rPr>
              <a:t>You two - ȝit</a:t>
            </a:r>
            <a:endParaRPr sz="1400">
              <a:solidFill>
                <a:srgbClr val="0C343D"/>
              </a:solidFill>
            </a:endParaRPr>
          </a:p>
          <a:p>
            <a:pPr indent="0" lvl="0" marL="0" rtl="0" algn="l">
              <a:spcBef>
                <a:spcPts val="600"/>
              </a:spcBef>
              <a:spcAft>
                <a:spcPts val="0"/>
              </a:spcAft>
              <a:buNone/>
            </a:pPr>
            <a:r>
              <a:rPr lang="en" sz="1400">
                <a:solidFill>
                  <a:srgbClr val="0C343D"/>
                </a:solidFill>
              </a:rPr>
              <a:t>Y’all/ye - ȝe</a:t>
            </a:r>
            <a:endParaRPr sz="1400">
              <a:solidFill>
                <a:srgbClr val="0C343D"/>
              </a:solidFill>
            </a:endParaRPr>
          </a:p>
          <a:p>
            <a:pPr indent="0" lvl="0" marL="0" rtl="0" algn="l">
              <a:spcBef>
                <a:spcPts val="600"/>
              </a:spcBef>
              <a:spcAft>
                <a:spcPts val="0"/>
              </a:spcAft>
              <a:buNone/>
            </a:pPr>
            <a:r>
              <a:rPr lang="en" sz="1400">
                <a:solidFill>
                  <a:srgbClr val="0C343D"/>
                </a:solidFill>
              </a:rPr>
              <a:t>Your - þin</a:t>
            </a:r>
            <a:endParaRPr sz="1400">
              <a:solidFill>
                <a:srgbClr val="0C343D"/>
              </a:solidFill>
            </a:endParaRPr>
          </a:p>
          <a:p>
            <a:pPr indent="0" lvl="0" marL="0" rtl="0" algn="l">
              <a:spcBef>
                <a:spcPts val="600"/>
              </a:spcBef>
              <a:spcAft>
                <a:spcPts val="0"/>
              </a:spcAft>
              <a:buNone/>
            </a:pPr>
            <a:r>
              <a:rPr lang="en" sz="1400">
                <a:solidFill>
                  <a:srgbClr val="0C343D"/>
                </a:solidFill>
              </a:rPr>
              <a:t>Y’all’s/ye’s - inċer (d)</a:t>
            </a:r>
            <a:endParaRPr sz="1400">
              <a:solidFill>
                <a:srgbClr val="0C343D"/>
              </a:solidFill>
            </a:endParaRPr>
          </a:p>
          <a:p>
            <a:pPr indent="0" lvl="0" marL="0" rtl="0" algn="l">
              <a:spcBef>
                <a:spcPts val="600"/>
              </a:spcBef>
              <a:spcAft>
                <a:spcPts val="0"/>
              </a:spcAft>
              <a:buNone/>
            </a:pPr>
            <a:r>
              <a:rPr lang="en" sz="1400">
                <a:solidFill>
                  <a:srgbClr val="0C343D"/>
                </a:solidFill>
              </a:rPr>
              <a:t>		   eoƿer (pl)</a:t>
            </a:r>
            <a:endParaRPr sz="1400">
              <a:solidFill>
                <a:srgbClr val="0C343D"/>
              </a:solidFill>
            </a:endParaRPr>
          </a:p>
        </p:txBody>
      </p:sp>
      <p:sp>
        <p:nvSpPr>
          <p:cNvPr id="107" name="Google Shape;107;p20"/>
          <p:cNvSpPr txBox="1"/>
          <p:nvPr>
            <p:ph idx="1" type="body"/>
          </p:nvPr>
        </p:nvSpPr>
        <p:spPr>
          <a:xfrm>
            <a:off x="5643725" y="1518375"/>
            <a:ext cx="2149200" cy="325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20124D"/>
                </a:solidFill>
              </a:rPr>
              <a:t>3rd Person</a:t>
            </a:r>
            <a:endParaRPr>
              <a:solidFill>
                <a:srgbClr val="20124D"/>
              </a:solidFill>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400">
                <a:solidFill>
                  <a:srgbClr val="20124D"/>
                </a:solidFill>
              </a:rPr>
              <a:t>He - he</a:t>
            </a:r>
            <a:endParaRPr sz="1400">
              <a:solidFill>
                <a:srgbClr val="20124D"/>
              </a:solidFill>
            </a:endParaRPr>
          </a:p>
          <a:p>
            <a:pPr indent="0" lvl="0" marL="0" rtl="0" algn="l">
              <a:spcBef>
                <a:spcPts val="600"/>
              </a:spcBef>
              <a:spcAft>
                <a:spcPts val="0"/>
              </a:spcAft>
              <a:buNone/>
            </a:pPr>
            <a:r>
              <a:rPr lang="en" sz="1400">
                <a:solidFill>
                  <a:srgbClr val="20124D"/>
                </a:solidFill>
              </a:rPr>
              <a:t>Him - him</a:t>
            </a:r>
            <a:endParaRPr sz="1400">
              <a:solidFill>
                <a:srgbClr val="20124D"/>
              </a:solidFill>
            </a:endParaRPr>
          </a:p>
          <a:p>
            <a:pPr indent="0" lvl="0" marL="0" rtl="0" algn="l">
              <a:spcBef>
                <a:spcPts val="600"/>
              </a:spcBef>
              <a:spcAft>
                <a:spcPts val="0"/>
              </a:spcAft>
              <a:buNone/>
            </a:pPr>
            <a:r>
              <a:rPr lang="en" sz="1400">
                <a:solidFill>
                  <a:srgbClr val="20124D"/>
                </a:solidFill>
              </a:rPr>
              <a:t>It - hit</a:t>
            </a:r>
            <a:endParaRPr sz="1400">
              <a:solidFill>
                <a:srgbClr val="20124D"/>
              </a:solidFill>
            </a:endParaRPr>
          </a:p>
          <a:p>
            <a:pPr indent="0" lvl="0" marL="0" rtl="0" algn="l">
              <a:spcBef>
                <a:spcPts val="600"/>
              </a:spcBef>
              <a:spcAft>
                <a:spcPts val="0"/>
              </a:spcAft>
              <a:buNone/>
            </a:pPr>
            <a:r>
              <a:rPr lang="en" sz="1400">
                <a:solidFill>
                  <a:srgbClr val="20124D"/>
                </a:solidFill>
              </a:rPr>
              <a:t>She - heo</a:t>
            </a:r>
            <a:endParaRPr sz="1400">
              <a:solidFill>
                <a:srgbClr val="20124D"/>
              </a:solidFill>
            </a:endParaRPr>
          </a:p>
          <a:p>
            <a:pPr indent="0" lvl="0" marL="0" rtl="0" algn="l">
              <a:spcBef>
                <a:spcPts val="600"/>
              </a:spcBef>
              <a:spcAft>
                <a:spcPts val="0"/>
              </a:spcAft>
              <a:buNone/>
            </a:pPr>
            <a:r>
              <a:rPr lang="en" sz="1400">
                <a:solidFill>
                  <a:srgbClr val="20124D"/>
                </a:solidFill>
              </a:rPr>
              <a:t>Her - hire</a:t>
            </a:r>
            <a:endParaRPr sz="1400">
              <a:solidFill>
                <a:srgbClr val="20124D"/>
              </a:solidFill>
            </a:endParaRPr>
          </a:p>
          <a:p>
            <a:pPr indent="0" lvl="0" marL="0" rtl="0" algn="l">
              <a:spcBef>
                <a:spcPts val="600"/>
              </a:spcBef>
              <a:spcAft>
                <a:spcPts val="0"/>
              </a:spcAft>
              <a:buNone/>
            </a:pPr>
            <a:r>
              <a:rPr lang="en" sz="1400">
                <a:solidFill>
                  <a:srgbClr val="20124D"/>
                </a:solidFill>
              </a:rPr>
              <a:t>They - hie/þie</a:t>
            </a:r>
            <a:endParaRPr sz="1400">
              <a:solidFill>
                <a:srgbClr val="20124D"/>
              </a:solidFill>
            </a:endParaRPr>
          </a:p>
          <a:p>
            <a:pPr indent="0" lvl="0" marL="0" rtl="0" algn="l">
              <a:spcBef>
                <a:spcPts val="600"/>
              </a:spcBef>
              <a:spcAft>
                <a:spcPts val="0"/>
              </a:spcAft>
              <a:buNone/>
            </a:pPr>
            <a:r>
              <a:rPr lang="en" sz="1400">
                <a:solidFill>
                  <a:srgbClr val="20124D"/>
                </a:solidFill>
              </a:rPr>
              <a:t>Them - him/þim</a:t>
            </a:r>
            <a:endParaRPr sz="1400">
              <a:solidFill>
                <a:srgbClr val="20124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Verb “To Be”</a:t>
            </a:r>
            <a:endParaRPr/>
          </a:p>
        </p:txBody>
      </p:sp>
      <p:sp>
        <p:nvSpPr>
          <p:cNvPr id="113" name="Google Shape;113;p21"/>
          <p:cNvSpPr txBox="1"/>
          <p:nvPr>
            <p:ph idx="1" type="body"/>
          </p:nvPr>
        </p:nvSpPr>
        <p:spPr>
          <a:xfrm>
            <a:off x="1351075" y="2606150"/>
            <a:ext cx="3126900" cy="2167200"/>
          </a:xfrm>
          <a:prstGeom prst="rect">
            <a:avLst/>
          </a:prstGeom>
        </p:spPr>
        <p:txBody>
          <a:bodyPr anchorCtr="0" anchor="t" bIns="91425" lIns="91425" spcFirstLastPara="1" rIns="91425" wrap="square" tIns="91425">
            <a:noAutofit/>
          </a:bodyPr>
          <a:lstStyle/>
          <a:p>
            <a:pPr indent="0" lvl="0" marL="0" rtl="0" algn="ctr">
              <a:lnSpc>
                <a:spcPct val="200000"/>
              </a:lnSpc>
              <a:spcBef>
                <a:spcPts val="600"/>
              </a:spcBef>
              <a:spcAft>
                <a:spcPts val="0"/>
              </a:spcAft>
              <a:buNone/>
            </a:pPr>
            <a:r>
              <a:rPr lang="en" sz="1400"/>
              <a:t>I am - iċ eom</a:t>
            </a:r>
            <a:endParaRPr sz="1400"/>
          </a:p>
          <a:p>
            <a:pPr indent="0" lvl="0" marL="0" rtl="0" algn="ctr">
              <a:lnSpc>
                <a:spcPct val="200000"/>
              </a:lnSpc>
              <a:spcBef>
                <a:spcPts val="600"/>
              </a:spcBef>
              <a:spcAft>
                <a:spcPts val="0"/>
              </a:spcAft>
              <a:buNone/>
            </a:pPr>
            <a:r>
              <a:rPr lang="en" sz="1400"/>
              <a:t>You are - </a:t>
            </a:r>
            <a:r>
              <a:rPr lang="en" sz="1400"/>
              <a:t>þu eart</a:t>
            </a:r>
            <a:endParaRPr sz="1400"/>
          </a:p>
        </p:txBody>
      </p:sp>
      <p:sp>
        <p:nvSpPr>
          <p:cNvPr id="114" name="Google Shape;114;p21"/>
          <p:cNvSpPr txBox="1"/>
          <p:nvPr>
            <p:ph idx="2" type="body"/>
          </p:nvPr>
        </p:nvSpPr>
        <p:spPr>
          <a:xfrm>
            <a:off x="4666150" y="2606150"/>
            <a:ext cx="3126900" cy="2167200"/>
          </a:xfrm>
          <a:prstGeom prst="rect">
            <a:avLst/>
          </a:prstGeom>
        </p:spPr>
        <p:txBody>
          <a:bodyPr anchorCtr="0" anchor="t" bIns="91425" lIns="91425" spcFirstLastPara="1" rIns="91425" wrap="square" tIns="91425">
            <a:noAutofit/>
          </a:bodyPr>
          <a:lstStyle/>
          <a:p>
            <a:pPr indent="0" lvl="0" marL="0" rtl="0" algn="ctr">
              <a:lnSpc>
                <a:spcPct val="200000"/>
              </a:lnSpc>
              <a:spcBef>
                <a:spcPts val="600"/>
              </a:spcBef>
              <a:spcAft>
                <a:spcPts val="0"/>
              </a:spcAft>
              <a:buNone/>
            </a:pPr>
            <a:r>
              <a:rPr lang="en" sz="1400"/>
              <a:t>he/she/it is - he/heo/hit is</a:t>
            </a:r>
            <a:endParaRPr sz="1400"/>
          </a:p>
          <a:p>
            <a:pPr indent="0" lvl="0" marL="0" rtl="0" algn="ctr">
              <a:lnSpc>
                <a:spcPct val="200000"/>
              </a:lnSpc>
              <a:spcBef>
                <a:spcPts val="600"/>
              </a:spcBef>
              <a:spcAft>
                <a:spcPts val="0"/>
              </a:spcAft>
              <a:buNone/>
            </a:pPr>
            <a:r>
              <a:rPr lang="en" sz="1400"/>
              <a:t>We/ye/they - we/ge/hie sindt</a:t>
            </a:r>
            <a:endParaRPr sz="1400"/>
          </a:p>
        </p:txBody>
      </p:sp>
      <p:sp>
        <p:nvSpPr>
          <p:cNvPr id="115" name="Google Shape;115;p21"/>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6" name="Google Shape;116;p21"/>
          <p:cNvSpPr txBox="1"/>
          <p:nvPr>
            <p:ph type="title"/>
          </p:nvPr>
        </p:nvSpPr>
        <p:spPr>
          <a:xfrm>
            <a:off x="1887900" y="1520363"/>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403228"/>
                </a:solidFill>
                <a:latin typeface="Libre Baskerville"/>
                <a:ea typeface="Libre Baskerville"/>
                <a:cs typeface="Libre Baskerville"/>
                <a:sym typeface="Libre Baskerville"/>
              </a:rPr>
              <a:t>Wesan</a:t>
            </a:r>
            <a:endParaRPr sz="2000">
              <a:solidFill>
                <a:srgbClr val="403228"/>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Articles &amp; </a:t>
            </a:r>
            <a:r>
              <a:rPr lang="en"/>
              <a:t>Demonstratives</a:t>
            </a:r>
            <a:endParaRPr/>
          </a:p>
        </p:txBody>
      </p:sp>
      <p:sp>
        <p:nvSpPr>
          <p:cNvPr id="122" name="Google Shape;122;p22"/>
          <p:cNvSpPr txBox="1"/>
          <p:nvPr>
            <p:ph idx="1" type="body"/>
          </p:nvPr>
        </p:nvSpPr>
        <p:spPr>
          <a:xfrm>
            <a:off x="1351075" y="1518375"/>
            <a:ext cx="3126900" cy="325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5B0F00"/>
                </a:solidFill>
              </a:rPr>
              <a:t>Articles</a:t>
            </a:r>
            <a:endParaRPr>
              <a:solidFill>
                <a:srgbClr val="5B0F00"/>
              </a:solidFill>
            </a:endParaRPr>
          </a:p>
          <a:p>
            <a:pPr indent="0" lvl="0" marL="0" rtl="0" algn="l">
              <a:spcBef>
                <a:spcPts val="600"/>
              </a:spcBef>
              <a:spcAft>
                <a:spcPts val="0"/>
              </a:spcAft>
              <a:buNone/>
            </a:pPr>
            <a:r>
              <a:t/>
            </a:r>
            <a:endParaRPr>
              <a:solidFill>
                <a:srgbClr val="5B0F00"/>
              </a:solidFill>
            </a:endParaRPr>
          </a:p>
          <a:p>
            <a:pPr indent="0" lvl="0" marL="0" rtl="0" algn="l">
              <a:spcBef>
                <a:spcPts val="600"/>
              </a:spcBef>
              <a:spcAft>
                <a:spcPts val="0"/>
              </a:spcAft>
              <a:buNone/>
            </a:pPr>
            <a:r>
              <a:rPr lang="en" sz="1400">
                <a:solidFill>
                  <a:srgbClr val="5B0F00"/>
                </a:solidFill>
              </a:rPr>
              <a:t>The - þaet</a:t>
            </a:r>
            <a:endParaRPr sz="1400">
              <a:solidFill>
                <a:srgbClr val="5B0F00"/>
              </a:solidFill>
            </a:endParaRPr>
          </a:p>
          <a:p>
            <a:pPr indent="0" lvl="0" marL="0" rtl="0" algn="l">
              <a:spcBef>
                <a:spcPts val="600"/>
              </a:spcBef>
              <a:spcAft>
                <a:spcPts val="0"/>
              </a:spcAft>
              <a:buNone/>
            </a:pPr>
            <a:r>
              <a:rPr lang="en" sz="1400">
                <a:solidFill>
                  <a:srgbClr val="5B0F00"/>
                </a:solidFill>
              </a:rPr>
              <a:t>A/An - </a:t>
            </a:r>
            <a:r>
              <a:rPr i="1" lang="en" sz="1400">
                <a:solidFill>
                  <a:srgbClr val="5B0F00"/>
                </a:solidFill>
              </a:rPr>
              <a:t>Hwaet is þaet?</a:t>
            </a:r>
            <a:endParaRPr i="1" sz="1400">
              <a:solidFill>
                <a:srgbClr val="5B0F00"/>
              </a:solidFill>
            </a:endParaRPr>
          </a:p>
        </p:txBody>
      </p:sp>
      <p:sp>
        <p:nvSpPr>
          <p:cNvPr id="123" name="Google Shape;123;p22"/>
          <p:cNvSpPr txBox="1"/>
          <p:nvPr>
            <p:ph idx="2" type="body"/>
          </p:nvPr>
        </p:nvSpPr>
        <p:spPr>
          <a:xfrm>
            <a:off x="4666144" y="1518375"/>
            <a:ext cx="3126900" cy="325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073763"/>
                </a:solidFill>
              </a:rPr>
              <a:t>Demonstratives</a:t>
            </a:r>
            <a:endParaRPr>
              <a:solidFill>
                <a:srgbClr val="073763"/>
              </a:solidFill>
            </a:endParaRPr>
          </a:p>
          <a:p>
            <a:pPr indent="0" lvl="0" marL="0" rtl="0" algn="ctr">
              <a:spcBef>
                <a:spcPts val="600"/>
              </a:spcBef>
              <a:spcAft>
                <a:spcPts val="0"/>
              </a:spcAft>
              <a:buNone/>
            </a:pPr>
            <a:r>
              <a:t/>
            </a:r>
            <a:endParaRPr>
              <a:solidFill>
                <a:srgbClr val="073763"/>
              </a:solidFill>
            </a:endParaRPr>
          </a:p>
          <a:p>
            <a:pPr indent="0" lvl="0" marL="0" rtl="0" algn="l">
              <a:spcBef>
                <a:spcPts val="600"/>
              </a:spcBef>
              <a:spcAft>
                <a:spcPts val="0"/>
              </a:spcAft>
              <a:buNone/>
            </a:pPr>
            <a:r>
              <a:rPr lang="en" sz="1400">
                <a:solidFill>
                  <a:srgbClr val="073763"/>
                </a:solidFill>
              </a:rPr>
              <a:t>That - þaet</a:t>
            </a:r>
            <a:endParaRPr sz="1400">
              <a:solidFill>
                <a:srgbClr val="073763"/>
              </a:solidFill>
            </a:endParaRPr>
          </a:p>
          <a:p>
            <a:pPr indent="0" lvl="0" marL="0" rtl="0" algn="l">
              <a:spcBef>
                <a:spcPts val="600"/>
              </a:spcBef>
              <a:spcAft>
                <a:spcPts val="0"/>
              </a:spcAft>
              <a:buNone/>
            </a:pPr>
            <a:r>
              <a:rPr lang="en" sz="1400">
                <a:solidFill>
                  <a:srgbClr val="073763"/>
                </a:solidFill>
              </a:rPr>
              <a:t>Those - þa</a:t>
            </a:r>
            <a:endParaRPr sz="1400">
              <a:solidFill>
                <a:srgbClr val="073763"/>
              </a:solidFill>
            </a:endParaRPr>
          </a:p>
          <a:p>
            <a:pPr indent="0" lvl="0" marL="0" rtl="0" algn="l">
              <a:spcBef>
                <a:spcPts val="600"/>
              </a:spcBef>
              <a:spcAft>
                <a:spcPts val="0"/>
              </a:spcAft>
              <a:buNone/>
            </a:pPr>
            <a:r>
              <a:rPr lang="en" sz="1400">
                <a:solidFill>
                  <a:srgbClr val="073763"/>
                </a:solidFill>
              </a:rPr>
              <a:t>This - þis</a:t>
            </a:r>
            <a:endParaRPr sz="1400">
              <a:solidFill>
                <a:srgbClr val="073763"/>
              </a:solidFill>
            </a:endParaRPr>
          </a:p>
          <a:p>
            <a:pPr indent="0" lvl="0" marL="0" rtl="0" algn="l">
              <a:spcBef>
                <a:spcPts val="600"/>
              </a:spcBef>
              <a:spcAft>
                <a:spcPts val="0"/>
              </a:spcAft>
              <a:buNone/>
            </a:pPr>
            <a:r>
              <a:rPr lang="en" sz="1400">
                <a:solidFill>
                  <a:srgbClr val="073763"/>
                </a:solidFill>
              </a:rPr>
              <a:t>These - þas</a:t>
            </a:r>
            <a:endParaRPr sz="1400">
              <a:solidFill>
                <a:srgbClr val="073763"/>
              </a:solidFill>
            </a:endParaRPr>
          </a:p>
        </p:txBody>
      </p:sp>
      <p:sp>
        <p:nvSpPr>
          <p:cNvPr id="124" name="Google Shape;124;p22"/>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1513950" y="1991850"/>
            <a:ext cx="6116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03228"/>
                </a:solidFill>
                <a:latin typeface="Uncial Antiqua"/>
                <a:ea typeface="Uncial Antiqua"/>
                <a:cs typeface="Uncial Antiqua"/>
                <a:sym typeface="Uncial Antiqua"/>
              </a:rPr>
              <a:t>Part Two</a:t>
            </a:r>
            <a:endParaRPr sz="3000">
              <a:solidFill>
                <a:srgbClr val="403228"/>
              </a:solidFill>
              <a:latin typeface="Uncial Antiqua"/>
              <a:ea typeface="Uncial Antiqua"/>
              <a:cs typeface="Uncial Antiqua"/>
              <a:sym typeface="Uncial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Flyting?</a:t>
            </a:r>
            <a:endParaRPr/>
          </a:p>
        </p:txBody>
      </p:sp>
      <p:sp>
        <p:nvSpPr>
          <p:cNvPr id="135" name="Google Shape;135;p24"/>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6" name="Google Shape;136;p24"/>
          <p:cNvPicPr preferRelativeResize="0"/>
          <p:nvPr/>
        </p:nvPicPr>
        <p:blipFill>
          <a:blip r:embed="rId3">
            <a:alphaModFix/>
          </a:blip>
          <a:stretch>
            <a:fillRect/>
          </a:stretch>
        </p:blipFill>
        <p:spPr>
          <a:xfrm>
            <a:off x="2889100" y="1291975"/>
            <a:ext cx="3365812" cy="3546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Instructions</a:t>
            </a:r>
            <a:r>
              <a:rPr lang="en"/>
              <a:t> for Use</a:t>
            </a:r>
            <a:endParaRPr/>
          </a:p>
        </p:txBody>
      </p:sp>
      <p:sp>
        <p:nvSpPr>
          <p:cNvPr id="142" name="Google Shape;142;p25"/>
          <p:cNvSpPr txBox="1"/>
          <p:nvPr>
            <p:ph idx="1" type="body"/>
          </p:nvPr>
        </p:nvSpPr>
        <p:spPr>
          <a:xfrm>
            <a:off x="3008550" y="1535525"/>
            <a:ext cx="3126900" cy="3255000"/>
          </a:xfrm>
          <a:prstGeom prst="rect">
            <a:avLst/>
          </a:prstGeom>
        </p:spPr>
        <p:txBody>
          <a:bodyPr anchorCtr="0" anchor="t" bIns="91425" lIns="91425" spcFirstLastPara="1" rIns="91425" wrap="square" tIns="91425">
            <a:noAutofit/>
          </a:bodyPr>
          <a:lstStyle/>
          <a:p>
            <a:pPr indent="0" lvl="0" marL="0" rtl="0" algn="ctr">
              <a:lnSpc>
                <a:spcPct val="200000"/>
              </a:lnSpc>
              <a:spcBef>
                <a:spcPts val="600"/>
              </a:spcBef>
              <a:spcAft>
                <a:spcPts val="0"/>
              </a:spcAft>
              <a:buNone/>
            </a:pPr>
            <a:r>
              <a:rPr lang="en"/>
              <a:t>Boast</a:t>
            </a:r>
            <a:endParaRPr/>
          </a:p>
          <a:p>
            <a:pPr indent="0" lvl="0" marL="0" rtl="0" algn="ctr">
              <a:lnSpc>
                <a:spcPct val="200000"/>
              </a:lnSpc>
              <a:spcBef>
                <a:spcPts val="600"/>
              </a:spcBef>
              <a:spcAft>
                <a:spcPts val="0"/>
              </a:spcAft>
              <a:buNone/>
            </a:pPr>
            <a:r>
              <a:rPr lang="en"/>
              <a:t>Defense</a:t>
            </a:r>
            <a:endParaRPr/>
          </a:p>
          <a:p>
            <a:pPr indent="0" lvl="0" marL="0" rtl="0" algn="ctr">
              <a:lnSpc>
                <a:spcPct val="200000"/>
              </a:lnSpc>
              <a:spcBef>
                <a:spcPts val="600"/>
              </a:spcBef>
              <a:spcAft>
                <a:spcPts val="0"/>
              </a:spcAft>
              <a:buNone/>
            </a:pPr>
            <a:r>
              <a:rPr lang="en"/>
              <a:t>Conclusion</a:t>
            </a:r>
            <a:endParaRPr/>
          </a:p>
        </p:txBody>
      </p:sp>
      <p:sp>
        <p:nvSpPr>
          <p:cNvPr id="143" name="Google Shape;143;p25"/>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Disclaimer</a:t>
            </a:r>
            <a:endParaRPr/>
          </a:p>
        </p:txBody>
      </p:sp>
      <p:sp>
        <p:nvSpPr>
          <p:cNvPr id="149" name="Google Shape;149;p26"/>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0" name="Google Shape;150;p26"/>
          <p:cNvPicPr preferRelativeResize="0"/>
          <p:nvPr/>
        </p:nvPicPr>
        <p:blipFill>
          <a:blip r:embed="rId3">
            <a:alphaModFix/>
          </a:blip>
          <a:stretch>
            <a:fillRect/>
          </a:stretch>
        </p:blipFill>
        <p:spPr>
          <a:xfrm>
            <a:off x="2021675" y="1596775"/>
            <a:ext cx="5100645" cy="3153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ctrTitle"/>
          </p:nvPr>
        </p:nvSpPr>
        <p:spPr>
          <a:xfrm>
            <a:off x="1513950" y="1991850"/>
            <a:ext cx="6116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03228"/>
                </a:solidFill>
                <a:latin typeface="Uncial Antiqua"/>
                <a:ea typeface="Uncial Antiqua"/>
                <a:cs typeface="Uncial Antiqua"/>
                <a:sym typeface="Uncial Antiqua"/>
              </a:rPr>
              <a:t>Part Three</a:t>
            </a:r>
            <a:endParaRPr sz="3000">
              <a:solidFill>
                <a:srgbClr val="403228"/>
              </a:solidFill>
              <a:latin typeface="Uncial Antiqua"/>
              <a:ea typeface="Uncial Antiqua"/>
              <a:cs typeface="Uncial Antiqua"/>
              <a:sym typeface="Uncial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 to Flyte</a:t>
            </a:r>
            <a:endParaRPr/>
          </a:p>
        </p:txBody>
      </p:sp>
      <p:sp>
        <p:nvSpPr>
          <p:cNvPr id="161" name="Google Shape;161;p28"/>
          <p:cNvSpPr txBox="1"/>
          <p:nvPr>
            <p:ph idx="1" type="body"/>
          </p:nvPr>
        </p:nvSpPr>
        <p:spPr>
          <a:xfrm>
            <a:off x="1351075" y="1518375"/>
            <a:ext cx="5904900" cy="32550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AutoNum type="arabicPeriod"/>
            </a:pPr>
            <a:r>
              <a:rPr lang="en"/>
              <a:t>You’ll be split up into two groups</a:t>
            </a:r>
            <a:endParaRPr/>
          </a:p>
          <a:p>
            <a:pPr indent="-355600" lvl="0" marL="457200" rtl="0" algn="l">
              <a:lnSpc>
                <a:spcPct val="200000"/>
              </a:lnSpc>
              <a:spcBef>
                <a:spcPts val="0"/>
              </a:spcBef>
              <a:spcAft>
                <a:spcPts val="0"/>
              </a:spcAft>
              <a:buSzPts val="2000"/>
              <a:buAutoNum type="arabicPeriod"/>
            </a:pPr>
            <a:r>
              <a:rPr lang="en"/>
              <a:t>Write at least one sentence for each flyting stage together (have translation!)</a:t>
            </a:r>
            <a:endParaRPr/>
          </a:p>
          <a:p>
            <a:pPr indent="-355600" lvl="0" marL="457200" rtl="0" algn="l">
              <a:lnSpc>
                <a:spcPct val="200000"/>
              </a:lnSpc>
              <a:spcBef>
                <a:spcPts val="0"/>
              </a:spcBef>
              <a:spcAft>
                <a:spcPts val="0"/>
              </a:spcAft>
              <a:buSzPts val="2000"/>
              <a:buAutoNum type="arabicPeriod"/>
            </a:pPr>
            <a:r>
              <a:rPr lang="en"/>
              <a:t>The skalds will flyte</a:t>
            </a:r>
            <a:endParaRPr/>
          </a:p>
          <a:p>
            <a:pPr indent="-355600" lvl="0" marL="457200" rtl="0" algn="l">
              <a:lnSpc>
                <a:spcPct val="200000"/>
              </a:lnSpc>
              <a:spcBef>
                <a:spcPts val="0"/>
              </a:spcBef>
              <a:spcAft>
                <a:spcPts val="0"/>
              </a:spcAft>
              <a:buSzPts val="2000"/>
              <a:buAutoNum type="arabicPeriod"/>
            </a:pPr>
            <a:r>
              <a:rPr lang="en"/>
              <a:t>The winner will get some “mead!”</a:t>
            </a:r>
            <a:endParaRPr/>
          </a:p>
        </p:txBody>
      </p:sp>
      <p:sp>
        <p:nvSpPr>
          <p:cNvPr id="162" name="Google Shape;162;p28"/>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ctrTitle"/>
          </p:nvPr>
        </p:nvSpPr>
        <p:spPr>
          <a:xfrm>
            <a:off x="1513950" y="1583350"/>
            <a:ext cx="6116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1513950" y="1991850"/>
            <a:ext cx="6116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03228"/>
                </a:solidFill>
                <a:latin typeface="Uncial Antiqua"/>
                <a:ea typeface="Uncial Antiqua"/>
                <a:cs typeface="Uncial Antiqua"/>
                <a:sym typeface="Uncial Antiqua"/>
              </a:rPr>
              <a:t>Prologue</a:t>
            </a:r>
            <a:endParaRPr sz="3000">
              <a:solidFill>
                <a:srgbClr val="403228"/>
              </a:solidFill>
              <a:latin typeface="Uncial Antiqua"/>
              <a:ea typeface="Uncial Antiqua"/>
              <a:cs typeface="Uncial Antiqua"/>
              <a:sym typeface="Uncial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73" name="Google Shape;173;p30"/>
          <p:cNvSpPr txBox="1"/>
          <p:nvPr>
            <p:ph idx="1" type="body"/>
          </p:nvPr>
        </p:nvSpPr>
        <p:spPr>
          <a:xfrm>
            <a:off x="1351075" y="1518375"/>
            <a:ext cx="3126900" cy="362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Half: 40 mins</a:t>
            </a:r>
            <a:endParaRPr/>
          </a:p>
          <a:p>
            <a:pPr indent="0" lvl="0" marL="0" rtl="0" algn="l">
              <a:spcBef>
                <a:spcPts val="600"/>
              </a:spcBef>
              <a:spcAft>
                <a:spcPts val="0"/>
              </a:spcAft>
              <a:buNone/>
            </a:pPr>
            <a:r>
              <a:t/>
            </a:r>
            <a:endParaRPr/>
          </a:p>
          <a:p>
            <a:pPr indent="-317500" lvl="0" marL="457200" rtl="0" algn="l">
              <a:spcBef>
                <a:spcPts val="600"/>
              </a:spcBef>
              <a:spcAft>
                <a:spcPts val="0"/>
              </a:spcAft>
              <a:buSzPts val="1400"/>
              <a:buChar char="✣"/>
            </a:pPr>
            <a:r>
              <a:rPr lang="en" sz="1400"/>
              <a:t>Intro</a:t>
            </a:r>
            <a:endParaRPr sz="1400"/>
          </a:p>
          <a:p>
            <a:pPr indent="-317500" lvl="0" marL="457200" rtl="0" algn="l">
              <a:spcBef>
                <a:spcPts val="0"/>
              </a:spcBef>
              <a:spcAft>
                <a:spcPts val="0"/>
              </a:spcAft>
              <a:buSzPts val="1400"/>
              <a:buChar char="✣"/>
            </a:pPr>
            <a:r>
              <a:rPr lang="en" sz="1400"/>
              <a:t>Old English</a:t>
            </a:r>
            <a:endParaRPr sz="1400"/>
          </a:p>
          <a:p>
            <a:pPr indent="-317500" lvl="0" marL="457200" rtl="0" algn="l">
              <a:spcBef>
                <a:spcPts val="0"/>
              </a:spcBef>
              <a:spcAft>
                <a:spcPts val="0"/>
              </a:spcAft>
              <a:buSzPts val="1400"/>
              <a:buChar char="✣"/>
            </a:pPr>
            <a:r>
              <a:rPr lang="en" sz="1400"/>
              <a:t>Pronunciation</a:t>
            </a:r>
            <a:endParaRPr sz="1400"/>
          </a:p>
          <a:p>
            <a:pPr indent="-317500" lvl="0" marL="457200" rtl="0" algn="l">
              <a:spcBef>
                <a:spcPts val="0"/>
              </a:spcBef>
              <a:spcAft>
                <a:spcPts val="0"/>
              </a:spcAft>
              <a:buSzPts val="1400"/>
              <a:buChar char="✣"/>
            </a:pPr>
            <a:r>
              <a:rPr lang="en" sz="1400"/>
              <a:t>Define grammatical terms</a:t>
            </a:r>
            <a:endParaRPr sz="1400"/>
          </a:p>
          <a:p>
            <a:pPr indent="-317500" lvl="0" marL="457200" rtl="0" algn="l">
              <a:spcBef>
                <a:spcPts val="0"/>
              </a:spcBef>
              <a:spcAft>
                <a:spcPts val="0"/>
              </a:spcAft>
              <a:buSzPts val="1400"/>
              <a:buChar char="✣"/>
            </a:pPr>
            <a:r>
              <a:rPr lang="en" sz="1400"/>
              <a:t>Basics of conjugations, articles, and pronouns</a:t>
            </a:r>
            <a:endParaRPr sz="1400"/>
          </a:p>
          <a:p>
            <a:pPr indent="-317500" lvl="0" marL="457200" rtl="0" algn="l">
              <a:spcBef>
                <a:spcPts val="0"/>
              </a:spcBef>
              <a:spcAft>
                <a:spcPts val="0"/>
              </a:spcAft>
              <a:buSzPts val="1400"/>
              <a:buChar char="✣"/>
            </a:pPr>
            <a:r>
              <a:rPr lang="en" sz="1400"/>
              <a:t>Use of flyting</a:t>
            </a:r>
            <a:endParaRPr sz="1400"/>
          </a:p>
          <a:p>
            <a:pPr indent="-317500" lvl="0" marL="457200" rtl="0" algn="l">
              <a:spcBef>
                <a:spcPts val="0"/>
              </a:spcBef>
              <a:spcAft>
                <a:spcPts val="0"/>
              </a:spcAft>
              <a:buSzPts val="1400"/>
              <a:buChar char="✣"/>
            </a:pPr>
            <a:r>
              <a:rPr lang="en" sz="1400"/>
              <a:t>Structure of flyting</a:t>
            </a:r>
            <a:endParaRPr sz="1400"/>
          </a:p>
          <a:p>
            <a:pPr indent="-317500" lvl="0" marL="457200" rtl="0" algn="l">
              <a:spcBef>
                <a:spcPts val="0"/>
              </a:spcBef>
              <a:spcAft>
                <a:spcPts val="0"/>
              </a:spcAft>
              <a:buSzPts val="1400"/>
              <a:buChar char="✣"/>
            </a:pPr>
            <a:r>
              <a:rPr lang="en" sz="1400"/>
              <a:t>Disclaimer</a:t>
            </a:r>
            <a:endParaRPr sz="1400"/>
          </a:p>
        </p:txBody>
      </p:sp>
      <p:sp>
        <p:nvSpPr>
          <p:cNvPr id="174" name="Google Shape;174;p30"/>
          <p:cNvSpPr txBox="1"/>
          <p:nvPr>
            <p:ph idx="2" type="body"/>
          </p:nvPr>
        </p:nvSpPr>
        <p:spPr>
          <a:xfrm>
            <a:off x="4666144" y="1518375"/>
            <a:ext cx="3126900" cy="325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Second Half: 40 mins</a:t>
            </a:r>
            <a:endParaRPr/>
          </a:p>
          <a:p>
            <a:pPr indent="0" lvl="0" marL="0" rtl="0" algn="l">
              <a:spcBef>
                <a:spcPts val="600"/>
              </a:spcBef>
              <a:spcAft>
                <a:spcPts val="0"/>
              </a:spcAft>
              <a:buNone/>
            </a:pPr>
            <a:r>
              <a:t/>
            </a:r>
            <a:endParaRPr/>
          </a:p>
          <a:p>
            <a:pPr indent="-317500" lvl="0" marL="457200" rtl="0" algn="l">
              <a:spcBef>
                <a:spcPts val="600"/>
              </a:spcBef>
              <a:spcAft>
                <a:spcPts val="0"/>
              </a:spcAft>
              <a:buSzPts val="1400"/>
              <a:buChar char="✣"/>
            </a:pPr>
            <a:r>
              <a:rPr lang="en" sz="1400"/>
              <a:t>Intro to assignment</a:t>
            </a:r>
            <a:endParaRPr sz="1400"/>
          </a:p>
          <a:p>
            <a:pPr indent="-317500" lvl="0" marL="457200" rtl="0" algn="l">
              <a:spcBef>
                <a:spcPts val="0"/>
              </a:spcBef>
              <a:spcAft>
                <a:spcPts val="0"/>
              </a:spcAft>
              <a:buSzPts val="1400"/>
              <a:buChar char="✣"/>
            </a:pPr>
            <a:r>
              <a:rPr lang="en" sz="1400"/>
              <a:t>Give them the resources</a:t>
            </a:r>
            <a:endParaRPr sz="1400"/>
          </a:p>
          <a:p>
            <a:pPr indent="-317500" lvl="0" marL="457200" rtl="0" algn="l">
              <a:spcBef>
                <a:spcPts val="0"/>
              </a:spcBef>
              <a:spcAft>
                <a:spcPts val="0"/>
              </a:spcAft>
              <a:buSzPts val="1400"/>
              <a:buChar char="✣"/>
            </a:pPr>
            <a:r>
              <a:rPr lang="en" sz="1400"/>
              <a:t>Split them into groups</a:t>
            </a:r>
            <a:endParaRPr sz="1400"/>
          </a:p>
          <a:p>
            <a:pPr indent="-317500" lvl="0" marL="457200" rtl="0" algn="l">
              <a:spcBef>
                <a:spcPts val="0"/>
              </a:spcBef>
              <a:spcAft>
                <a:spcPts val="0"/>
              </a:spcAft>
              <a:buSzPts val="1400"/>
              <a:buChar char="✣"/>
            </a:pPr>
            <a:r>
              <a:rPr lang="en" sz="1400"/>
              <a:t>Let them work together</a:t>
            </a:r>
            <a:endParaRPr sz="1400"/>
          </a:p>
          <a:p>
            <a:pPr indent="-317500" lvl="0" marL="457200" rtl="0" algn="l">
              <a:spcBef>
                <a:spcPts val="0"/>
              </a:spcBef>
              <a:spcAft>
                <a:spcPts val="0"/>
              </a:spcAft>
              <a:buSzPts val="1400"/>
              <a:buChar char="✣"/>
            </a:pPr>
            <a:r>
              <a:rPr lang="en" sz="1400"/>
              <a:t>presentation</a:t>
            </a:r>
            <a:endParaRPr sz="1400"/>
          </a:p>
        </p:txBody>
      </p:sp>
      <p:sp>
        <p:nvSpPr>
          <p:cNvPr id="175" name="Google Shape;175;p30"/>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a:blip r:embed="rId3">
            <a:alphaModFix/>
          </a:blip>
          <a:stretch>
            <a:fillRect/>
          </a:stretch>
        </p:blipFill>
        <p:spPr>
          <a:xfrm>
            <a:off x="2192100" y="251225"/>
            <a:ext cx="4701034" cy="4498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3113163" y="622213"/>
            <a:ext cx="2917675" cy="389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4" name="Google Shape;74;p15"/>
          <p:cNvPicPr preferRelativeResize="0"/>
          <p:nvPr/>
        </p:nvPicPr>
        <p:blipFill>
          <a:blip r:embed="rId3">
            <a:alphaModFix/>
          </a:blip>
          <a:stretch>
            <a:fillRect/>
          </a:stretch>
        </p:blipFill>
        <p:spPr>
          <a:xfrm>
            <a:off x="2325250" y="781851"/>
            <a:ext cx="4493500" cy="357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a:blip r:embed="rId3">
            <a:alphaModFix/>
          </a:blip>
          <a:stretch>
            <a:fillRect/>
          </a:stretch>
        </p:blipFill>
        <p:spPr>
          <a:xfrm>
            <a:off x="523875" y="828675"/>
            <a:ext cx="8096250" cy="348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1513950" y="1991850"/>
            <a:ext cx="6116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03228"/>
                </a:solidFill>
                <a:latin typeface="Uncial Antiqua"/>
                <a:ea typeface="Uncial Antiqua"/>
                <a:cs typeface="Uncial Antiqua"/>
                <a:sym typeface="Uncial Antiqua"/>
              </a:rPr>
              <a:t>Part One</a:t>
            </a:r>
            <a:endParaRPr sz="3000">
              <a:solidFill>
                <a:srgbClr val="403228"/>
              </a:solidFill>
              <a:latin typeface="Uncial Antiqua"/>
              <a:ea typeface="Uncial Antiqua"/>
              <a:cs typeface="Uncial Antiqua"/>
              <a:sym typeface="Uncial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1" name="Google Shape;91;p18"/>
          <p:cNvPicPr preferRelativeResize="0"/>
          <p:nvPr/>
        </p:nvPicPr>
        <p:blipFill>
          <a:blip r:embed="rId3">
            <a:alphaModFix/>
          </a:blip>
          <a:stretch>
            <a:fillRect/>
          </a:stretch>
        </p:blipFill>
        <p:spPr>
          <a:xfrm>
            <a:off x="1253763" y="758213"/>
            <a:ext cx="6636475" cy="362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887900" y="434575"/>
            <a:ext cx="5368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Pronunciation</a:t>
            </a:r>
            <a:endParaRPr/>
          </a:p>
        </p:txBody>
      </p:sp>
      <p:sp>
        <p:nvSpPr>
          <p:cNvPr id="97" name="Google Shape;97;p19"/>
          <p:cNvSpPr txBox="1"/>
          <p:nvPr>
            <p:ph idx="2" type="body"/>
          </p:nvPr>
        </p:nvSpPr>
        <p:spPr>
          <a:xfrm>
            <a:off x="1887905" y="1518375"/>
            <a:ext cx="5905200" cy="3255000"/>
          </a:xfrm>
          <a:prstGeom prst="rect">
            <a:avLst/>
          </a:prstGeom>
          <a:noFill/>
        </p:spPr>
        <p:txBody>
          <a:bodyPr anchorCtr="0" anchor="t" bIns="91425" lIns="91425" spcFirstLastPara="1" rIns="91425" wrap="square" tIns="91425">
            <a:noAutofit/>
          </a:bodyPr>
          <a:lstStyle/>
          <a:p>
            <a:pPr indent="0" lvl="0" marL="0" rtl="0" algn="ctr">
              <a:spcBef>
                <a:spcPts val="600"/>
              </a:spcBef>
              <a:spcAft>
                <a:spcPts val="0"/>
              </a:spcAft>
              <a:buNone/>
            </a:pPr>
            <a:r>
              <a:t/>
            </a:r>
            <a:endParaRPr sz="2400"/>
          </a:p>
          <a:p>
            <a:pPr indent="0" lvl="0" marL="0" rtl="0" algn="ctr">
              <a:lnSpc>
                <a:spcPct val="150000"/>
              </a:lnSpc>
              <a:spcBef>
                <a:spcPts val="600"/>
              </a:spcBef>
              <a:spcAft>
                <a:spcPts val="0"/>
              </a:spcAft>
              <a:buClr>
                <a:schemeClr val="dk1"/>
              </a:buClr>
              <a:buSzPts val="1100"/>
              <a:buFont typeface="Arial"/>
              <a:buNone/>
            </a:pPr>
            <a:r>
              <a:rPr lang="en" sz="2400"/>
              <a:t>Hwæt. We Gardena in geardagum,</a:t>
            </a:r>
            <a:endParaRPr sz="2400"/>
          </a:p>
          <a:p>
            <a:pPr indent="0" lvl="0" marL="0" rtl="0" algn="ctr">
              <a:lnSpc>
                <a:spcPct val="150000"/>
              </a:lnSpc>
              <a:spcBef>
                <a:spcPts val="600"/>
              </a:spcBef>
              <a:spcAft>
                <a:spcPts val="0"/>
              </a:spcAft>
              <a:buClr>
                <a:schemeClr val="dk1"/>
              </a:buClr>
              <a:buSzPts val="1100"/>
              <a:buFont typeface="Arial"/>
              <a:buNone/>
            </a:pPr>
            <a:r>
              <a:rPr lang="en" sz="2400"/>
              <a:t>þeodcyninga, þrym gefrunon,</a:t>
            </a:r>
            <a:endParaRPr sz="2400"/>
          </a:p>
          <a:p>
            <a:pPr indent="0" lvl="0" marL="0" rtl="0" algn="ctr">
              <a:lnSpc>
                <a:spcPct val="150000"/>
              </a:lnSpc>
              <a:spcBef>
                <a:spcPts val="600"/>
              </a:spcBef>
              <a:spcAft>
                <a:spcPts val="0"/>
              </a:spcAft>
              <a:buNone/>
            </a:pPr>
            <a:r>
              <a:rPr lang="en" sz="2400"/>
              <a:t>hu ða æþelingas ellen fremedon. Oft Scyld Scefing sceaþena þreatum...</a:t>
            </a:r>
            <a:endParaRPr sz="2400"/>
          </a:p>
        </p:txBody>
      </p:sp>
      <p:sp>
        <p:nvSpPr>
          <p:cNvPr id="98" name="Google Shape;98;p19"/>
          <p:cNvSpPr txBox="1"/>
          <p:nvPr>
            <p:ph idx="12" type="sldNum"/>
          </p:nvPr>
        </p:nvSpPr>
        <p:spPr>
          <a:xfrm>
            <a:off x="4297650" y="47499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label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