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981811-4522-4B85-A5A7-D6CED2B44186}">
  <a:tblStyle styleId="{16981811-4522-4B85-A5A7-D6CED2B44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496904e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496904e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cc1ffb2a7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cc1ffb2a7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Brianna end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cc1ffb2a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cc1ffb2a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cc1ffb2a7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cc1ffb2a7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cc1ffb2a7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cc1ffb2a7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cc1ffb2a7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cc1ffb2a7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cc1ffb2a7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cc1ffb2a7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58b30eb4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58b30eb4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cc1ffb2a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cc1ffb2a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c1ffb2a7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cc1ffb2a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cc1ffb2a7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cc1ffb2a7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 = “Python is fun!”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c1ffb2a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cc1ffb2a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c1ffb2a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c1ffb2a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cc1ffb2a7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cc1ffb2a7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cc1ffb2a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cc1ffb2a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566d316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566d316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Flow Control in Python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ENGR 96A: Python and Machine Learning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925" y="2605175"/>
            <a:ext cx="2293125" cy="22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1853850"/>
            <a:ext cx="8100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can also prompt for user input in the console.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Syntax is as follows: </a:t>
            </a:r>
            <a:r>
              <a:rPr lang="en" sz="16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variableToSaveInputIn = </a:t>
            </a:r>
            <a:r>
              <a:rPr lang="en" sz="1600">
                <a:solidFill>
                  <a:srgbClr val="674EA7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6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"Informational text"</a:t>
            </a:r>
            <a:r>
              <a:rPr lang="en" sz="16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Notice how the input is saved into a variable; this allows us to use the input later.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Additionally, the + operator can be used in a print </a:t>
            </a:r>
            <a:r>
              <a:rPr lang="en" sz="1600"/>
              <a:t>statement to join multiple things together, in this case a string and a integer.</a:t>
            </a:r>
            <a:endParaRPr sz="160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825" y="4143675"/>
            <a:ext cx="24384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650" y="4143675"/>
            <a:ext cx="16097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5858925" y="4217225"/>
            <a:ext cx="158100" cy="256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Commands in a Python file execute sequentially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want alter this order using flow control statements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Flow control statements allow us to: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Execute different branches of statements depending on some criteria (if-else statements)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repeat a block of code a certain number of times (loops)</a:t>
            </a:r>
            <a:endParaRPr sz="1400"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775" y="3769500"/>
            <a:ext cx="2812875" cy="109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2465700" y="4774200"/>
            <a:ext cx="42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http://3.bp.blogspot.com/-8O3l5veDajk/VK8JFFUfcJI/AAAAAAAAAU4/OzY46kmpdMA/s1600/Flowchart_FlowControl.png</a:t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If-Else-Else if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684250" y="1770825"/>
            <a:ext cx="76887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These statements allow us to execute different code depending on specific conditions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(Notice how the end of each if/elif/else statement has a colon at the end!)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will print if…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is 12?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is 7?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is 0?</a:t>
            </a:r>
            <a:endParaRPr sz="1400"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501" y="144150"/>
            <a:ext cx="1413299" cy="141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1229700" y="2378500"/>
            <a:ext cx="7841100" cy="144300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(a &gt;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"a is greater than 10"</a:t>
            </a: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(a &gt;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5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"a is greater than 0 but less than or equal to 10"</a:t>
            </a: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"a is less than or equal to 0"</a:t>
            </a:r>
            <a:r>
              <a:rPr lang="en" sz="10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For Loops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7650" y="1853850"/>
            <a:ext cx="76887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loops allow us to execute a piece of code a variable number of times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Can loop through all elements of a list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will print every element in the list a</a:t>
            </a:r>
            <a:endParaRPr sz="1500"/>
          </a:p>
        </p:txBody>
      </p:sp>
      <p:sp>
        <p:nvSpPr>
          <p:cNvPr id="178" name="Google Shape;178;p25"/>
          <p:cNvSpPr txBox="1"/>
          <p:nvPr/>
        </p:nvSpPr>
        <p:spPr>
          <a:xfrm>
            <a:off x="1297500" y="2914400"/>
            <a:ext cx="2309700" cy="115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 = [</a:t>
            </a:r>
            <a:r>
              <a:rPr lang="en" sz="1300">
                <a:solidFill>
                  <a:srgbClr val="38761D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6AA84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‘a’</a:t>
            </a:r>
            <a:r>
              <a:rPr lang="en" sz="13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3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2.3</a:t>
            </a:r>
            <a:r>
              <a:rPr lang="en" sz="13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74EA7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3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item </a:t>
            </a:r>
            <a:r>
              <a:rPr lang="en" sz="13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3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a:</a:t>
            </a:r>
            <a:endParaRPr sz="1300">
              <a:solidFill>
                <a:srgbClr val="93C47D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300">
                <a:solidFill>
                  <a:srgbClr val="BF9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(item)</a:t>
            </a:r>
            <a:endParaRPr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For Loops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can also run a for loop for a set number of times using the range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range takes three parameters: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start - integer specifying which number to start at (Default: 0)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stop - integer specifying which number to end at (non-inclusive)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- integer specifying the increment (Default: 1)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Which numbers will print when the code above is executed?</a:t>
            </a:r>
            <a:endParaRPr sz="1600"/>
          </a:p>
        </p:txBody>
      </p:sp>
      <p:sp>
        <p:nvSpPr>
          <p:cNvPr id="185" name="Google Shape;185;p26"/>
          <p:cNvSpPr/>
          <p:nvPr/>
        </p:nvSpPr>
        <p:spPr>
          <a:xfrm flipH="1" rot="10800000">
            <a:off x="4277475" y="3441475"/>
            <a:ext cx="414300" cy="640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1860000" y="3377925"/>
            <a:ext cx="2327100" cy="74700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550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5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5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Control: While Loops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while loop will execute a block of code </a:t>
            </a:r>
            <a:r>
              <a:rPr lang="en" u="sng"/>
              <a:t>while</a:t>
            </a:r>
            <a:r>
              <a:rPr lang="en"/>
              <a:t> a condition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numbers will the above code block print?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 flipH="1" rot="10800000">
            <a:off x="1268575" y="2571750"/>
            <a:ext cx="444300" cy="1084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3836075" y="3371825"/>
            <a:ext cx="1212300" cy="39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increment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3836075" y="2527225"/>
            <a:ext cx="1212300" cy="399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check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884575" y="2467500"/>
            <a:ext cx="1594200" cy="139470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 = 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550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F00DB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i &lt; 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55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50">
                <a:solidFill>
                  <a:srgbClr val="795E26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1550"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i += </a:t>
            </a:r>
            <a:r>
              <a:rPr lang="en" sz="1550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divisible by 7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cell in your notebook that prints out all numbers that are </a:t>
            </a:r>
            <a:r>
              <a:rPr lang="en" sz="1600"/>
              <a:t>divisible</a:t>
            </a:r>
            <a:r>
              <a:rPr lang="en" sz="1600"/>
              <a:t> by 7 between 1 and 100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loops and conditional statements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Hint: the modulus operator (%) will return the remainder of a division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Note: == tests equality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=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 = 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== b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81025" y="1966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 Python, we can store things  in variables for use later</a:t>
            </a:r>
            <a:endParaRPr sz="16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Example: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What is the value of c?</a:t>
            </a:r>
            <a:endParaRPr sz="14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Naming variables:</a:t>
            </a:r>
            <a:endParaRPr sz="16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Variables cannot contain spaces</a:t>
            </a:r>
            <a:endParaRPr sz="1400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Generally, variable names should be related to what they contain</a:t>
            </a:r>
            <a:endParaRPr sz="14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525" y="2022813"/>
            <a:ext cx="2553123" cy="17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735350" y="2387250"/>
            <a:ext cx="14007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">
                <a:solidFill>
                  <a:srgbClr val="38761D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endParaRPr>
              <a:solidFill>
                <a:srgbClr val="38761D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">
                <a:solidFill>
                  <a:srgbClr val="38761D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endParaRPr>
              <a:solidFill>
                <a:srgbClr val="38761D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 = a + 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36100" y="2008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store different types of data in our variables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Simple data types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 - integers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float - can include decimal numbers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char - single letters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boolean - True or False</a:t>
            </a:r>
            <a:endParaRPr sz="13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Python is dynamically typed, meaning we don’t need to specify the data type when we create a variable</a:t>
            </a:r>
            <a:endParaRPr sz="15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174" y="393750"/>
            <a:ext cx="3144125" cy="202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- Strings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Strings are blocks of text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Example: “Python is fun!”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saw “Hello world!” earlier. This is an example of a string</a:t>
            </a:r>
            <a:endParaRPr sz="14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would you save this string in a variable named s?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would you print this variable out to the console?</a:t>
            </a:r>
            <a:endParaRPr sz="16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013" y="3580150"/>
            <a:ext cx="26003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- Lists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Lists are collections of items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items can be of multiple data types!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access individual elements of our list, we must index into it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Lists are zero-indexed, meaning the first element is mapped to the index 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Duplicates are allowed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314675" y="2695875"/>
            <a:ext cx="3215700" cy="40020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‘a’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2.3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279050" y="3837925"/>
            <a:ext cx="1875000" cy="121200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Char char="●"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a[</a:t>
            </a:r>
            <a:r>
              <a:rPr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]: </a:t>
            </a:r>
            <a:r>
              <a:rPr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Char char="●"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a[</a:t>
            </a:r>
            <a:r>
              <a:rPr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]: </a:t>
            </a:r>
            <a:r>
              <a:rPr lang="en" sz="15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‘a’</a:t>
            </a:r>
            <a:endParaRPr sz="15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Char char="●"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a[</a:t>
            </a:r>
            <a:r>
              <a:rPr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]: 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Char char="●"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a[</a:t>
            </a:r>
            <a:r>
              <a:rPr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]: </a:t>
            </a:r>
            <a:r>
              <a:rPr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2.3</a:t>
            </a:r>
            <a:endParaRPr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- Dictionaries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47700" y="1701950"/>
            <a:ext cx="7688700" cy="25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Stores data in key:value pairs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Items in a dictionary are: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ordered - items have a defined order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changeable - we can change, add, or remove items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unique - duplicate keys are not allowed, but duplicate values are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Can have multiple data types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index into a dictionary using its keys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myCar[</a:t>
            </a:r>
            <a:r>
              <a:rPr lang="en" sz="1300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“make”</a:t>
            </a:r>
            <a:r>
              <a:rPr lang="en" sz="13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]:</a:t>
            </a:r>
            <a:r>
              <a:rPr lang="en" sz="1300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“Honda”</a:t>
            </a:r>
            <a:endParaRPr sz="1300">
              <a:solidFill>
                <a:srgbClr val="CC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also change or add values like this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myCar[</a:t>
            </a:r>
            <a:r>
              <a:rPr lang="en" sz="1300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“type”</a:t>
            </a:r>
            <a:r>
              <a:rPr lang="en" sz="13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300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“Sedan”</a:t>
            </a:r>
            <a:endParaRPr sz="1300">
              <a:solidFill>
                <a:srgbClr val="CC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myCar[</a:t>
            </a:r>
            <a:r>
              <a:rPr lang="en" sz="1300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“year”</a:t>
            </a:r>
            <a:r>
              <a:rPr lang="en" sz="13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300">
                <a:solidFill>
                  <a:srgbClr val="38761D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2003</a:t>
            </a:r>
            <a:endParaRPr sz="1300">
              <a:solidFill>
                <a:srgbClr val="38761D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338275" y="2037425"/>
            <a:ext cx="2486400" cy="1477500"/>
          </a:xfrm>
          <a:prstGeom prst="rect">
            <a:avLst/>
          </a:prstGeom>
          <a:solidFill>
            <a:srgbClr val="FFFFF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myCar = {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	“make”</a:t>
            </a:r>
            <a:r>
              <a:rPr lang="en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“Honda”,</a:t>
            </a:r>
            <a:endParaRPr>
              <a:solidFill>
                <a:srgbClr val="CC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	“model”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“Civic”,</a:t>
            </a:r>
            <a:endParaRPr>
              <a:solidFill>
                <a:srgbClr val="CC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	“year”</a:t>
            </a:r>
            <a:r>
              <a:rPr lang="en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>
                <a:solidFill>
                  <a:srgbClr val="38761D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2015</a:t>
            </a:r>
            <a:r>
              <a:rPr lang="en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CC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	“color”</a:t>
            </a:r>
            <a:r>
              <a:rPr lang="en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“white</a:t>
            </a:r>
            <a:r>
              <a:rPr lang="en">
                <a:solidFill>
                  <a:srgbClr val="99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”</a:t>
            </a:r>
            <a:endParaRPr>
              <a:solidFill>
                <a:srgbClr val="99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- Sets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667325" y="1853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Sets store multiple items in a single variable</a:t>
            </a:r>
            <a:endParaRPr sz="16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600"/>
              <a:t>Syntax: 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setname = {</a:t>
            </a:r>
            <a:r>
              <a:rPr lang="en" sz="1600">
                <a:solidFill>
                  <a:srgbClr val="98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“Royce”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98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98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“Powell”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98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“Boelter”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Items in a set are: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unordered - they do not have a set location and can’t be indexed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unchangeable after set creation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unique - cannot have duplicates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be of multiple data types like lists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Determine length using </a:t>
            </a:r>
            <a:r>
              <a:rPr lang="en" sz="1600">
                <a:solidFill>
                  <a:srgbClr val="674EA7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6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(setname)</a:t>
            </a:r>
            <a:endParaRPr sz="16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- Tuples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834525" y="1817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Tuples store multiple items in </a:t>
            </a:r>
            <a:r>
              <a:rPr lang="en" sz="1500"/>
              <a:t>one variable</a:t>
            </a:r>
            <a:endParaRPr sz="15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Syntax: </a:t>
            </a:r>
            <a:r>
              <a:rPr lang="en" sz="15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tuplename = (</a:t>
            </a:r>
            <a:r>
              <a:rPr lang="en" sz="1500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"Royce"</a:t>
            </a:r>
            <a:r>
              <a:rPr lang="en" sz="15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CC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"Powell"</a:t>
            </a:r>
            <a:r>
              <a:rPr lang="en" sz="150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Items in a tuple are</a:t>
            </a:r>
            <a:endParaRPr sz="15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ordered - meaning they have a set location and can be indexed</a:t>
            </a:r>
            <a:endParaRPr sz="13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300"/>
              <a:t>For example, </a:t>
            </a:r>
            <a:r>
              <a:rPr lang="en" sz="125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tuplename[</a:t>
            </a:r>
            <a:r>
              <a:rPr lang="en" sz="1250">
                <a:solidFill>
                  <a:srgbClr val="6AA84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50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2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/>
              <a:t>is the same thing as “Royce”.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unchangeable after tuple creation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not unique - can have duplicate values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Can be of different data types</a:t>
            </a:r>
            <a:endParaRPr sz="15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Determine length using  </a:t>
            </a:r>
            <a:r>
              <a:rPr lang="en" sz="1500">
                <a:solidFill>
                  <a:srgbClr val="674EA7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500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(tuplename)</a:t>
            </a:r>
            <a:endParaRPr sz="1500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7124100" y="732125"/>
            <a:ext cx="354000" cy="36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146" y="1181425"/>
            <a:ext cx="2131625" cy="8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- Recap</a:t>
            </a:r>
            <a:endParaRPr/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340350" y="1853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{16981811-4522-4B85-A5A7-D6CED2B44186}</a:tableStyleId>
              </a:tblPr>
              <a:tblGrid>
                <a:gridCol w="1663775"/>
                <a:gridCol w="1663775"/>
                <a:gridCol w="1663775"/>
                <a:gridCol w="1663775"/>
                <a:gridCol w="1663775"/>
              </a:tblGrid>
              <a:tr h="50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Ordered?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Changeable?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Unique?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 use case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0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Tracking cars seen on the road in order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5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Dictionary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Keys: 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Tracking the number of each particular model of car that we’ve seen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3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Tracking the different models of cars that we’ve seen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3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Tuple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Storing the make and model of a specific car (faster than a list)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1"/>
          <p:cNvSpPr txBox="1"/>
          <p:nvPr/>
        </p:nvSpPr>
        <p:spPr>
          <a:xfrm>
            <a:off x="4034150" y="752375"/>
            <a:ext cx="465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 each of these: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length can be found with the len() function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They can store multiple data types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