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5314fb525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5314fb525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5314fb525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5314fb525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5314fb525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5314fb525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5314fb525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5314fb525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5314fb52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5314fb52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do not need to know the innards of how the print function works. We just have to know that what we enter inside the parentheses will get printed onto the screen. Essentially, we can treat it as a black box.</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5314fb52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5314fb52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5314fb52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5314fb52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5314fb52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5314fb52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5314fb525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5314fb52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5314fb525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5314fb525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5314fb525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5314fb525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5314fb525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5314fb525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Functions and Classes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ENGR 96A: Python and Machine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Parts of a Class: Member Functions</a:t>
            </a:r>
            <a:endParaRPr/>
          </a:p>
        </p:txBody>
      </p:sp>
      <p:sp>
        <p:nvSpPr>
          <p:cNvPr id="151" name="Google Shape;151;p22"/>
          <p:cNvSpPr txBox="1"/>
          <p:nvPr>
            <p:ph idx="1" type="body"/>
          </p:nvPr>
        </p:nvSpPr>
        <p:spPr>
          <a:xfrm>
            <a:off x="721925" y="1914025"/>
            <a:ext cx="4752000" cy="2261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Defined within a class, these operate similar to other functions</a:t>
            </a:r>
            <a:endParaRPr sz="1600"/>
          </a:p>
          <a:p>
            <a:pPr indent="-330200" lvl="0" marL="457200" rtl="0" algn="l">
              <a:lnSpc>
                <a:spcPct val="150000"/>
              </a:lnSpc>
              <a:spcBef>
                <a:spcPts val="0"/>
              </a:spcBef>
              <a:spcAft>
                <a:spcPts val="0"/>
              </a:spcAft>
              <a:buSzPts val="1600"/>
              <a:buChar char="●"/>
            </a:pPr>
            <a:r>
              <a:rPr lang="en" sz="1600"/>
              <a:t>Have access to the data contained within a class</a:t>
            </a:r>
            <a:endParaRPr sz="1600"/>
          </a:p>
          <a:p>
            <a:pPr indent="-330200" lvl="0" marL="457200" rtl="0" algn="l">
              <a:lnSpc>
                <a:spcPct val="150000"/>
              </a:lnSpc>
              <a:spcBef>
                <a:spcPts val="0"/>
              </a:spcBef>
              <a:spcAft>
                <a:spcPts val="0"/>
              </a:spcAft>
              <a:buSzPts val="1600"/>
              <a:buChar char="●"/>
            </a:pPr>
            <a:r>
              <a:rPr lang="en" sz="1600"/>
              <a:t>Within their class, are referred to as </a:t>
            </a:r>
            <a:r>
              <a:rPr lang="en" sz="1600">
                <a:solidFill>
                  <a:srgbClr val="1155CC"/>
                </a:solidFill>
                <a:highlight>
                  <a:srgbClr val="FFFFFE"/>
                </a:highlight>
              </a:rPr>
              <a:t>self</a:t>
            </a:r>
            <a:r>
              <a:rPr lang="en" sz="1600">
                <a:solidFill>
                  <a:schemeClr val="dk1"/>
                </a:solidFill>
                <a:highlight>
                  <a:srgbClr val="FFFFFE"/>
                </a:highlight>
              </a:rPr>
              <a:t>.</a:t>
            </a:r>
            <a:r>
              <a:rPr lang="en" sz="1600">
                <a:solidFill>
                  <a:srgbClr val="45818E"/>
                </a:solidFill>
                <a:highlight>
                  <a:srgbClr val="FFFFFE"/>
                </a:highlight>
              </a:rPr>
              <a:t>functionName()</a:t>
            </a:r>
            <a:endParaRPr sz="1600">
              <a:solidFill>
                <a:srgbClr val="45818E"/>
              </a:solidFill>
              <a:highlight>
                <a:srgbClr val="FFFFFE"/>
              </a:highlight>
            </a:endParaRPr>
          </a:p>
          <a:p>
            <a:pPr indent="-330200" lvl="0" marL="457200" rtl="0" algn="l">
              <a:lnSpc>
                <a:spcPct val="150000"/>
              </a:lnSpc>
              <a:spcBef>
                <a:spcPts val="0"/>
              </a:spcBef>
              <a:spcAft>
                <a:spcPts val="0"/>
              </a:spcAft>
              <a:buSzPts val="1600"/>
              <a:buChar char="●"/>
            </a:pPr>
            <a:r>
              <a:rPr lang="en" sz="1600"/>
              <a:t>Outside of </a:t>
            </a:r>
            <a:r>
              <a:rPr lang="en" sz="1600"/>
              <a:t>their class, are referred to as </a:t>
            </a:r>
            <a:r>
              <a:rPr lang="en" sz="1600">
                <a:solidFill>
                  <a:srgbClr val="1155CC"/>
                </a:solidFill>
                <a:highlight>
                  <a:srgbClr val="FFFFFE"/>
                </a:highlight>
              </a:rPr>
              <a:t>instanceName</a:t>
            </a:r>
            <a:r>
              <a:rPr lang="en" sz="1600">
                <a:solidFill>
                  <a:schemeClr val="dk1"/>
                </a:solidFill>
                <a:highlight>
                  <a:srgbClr val="FFFFFE"/>
                </a:highlight>
              </a:rPr>
              <a:t>.</a:t>
            </a:r>
            <a:r>
              <a:rPr lang="en" sz="1600">
                <a:solidFill>
                  <a:srgbClr val="45818E"/>
                </a:solidFill>
                <a:highlight>
                  <a:srgbClr val="FFFFFE"/>
                </a:highlight>
              </a:rPr>
              <a:t>functionName()</a:t>
            </a:r>
            <a:endParaRPr sz="1600">
              <a:solidFill>
                <a:srgbClr val="45818E"/>
              </a:solidFill>
              <a:highlight>
                <a:srgbClr val="FFFFFE"/>
              </a:highlight>
            </a:endParaRPr>
          </a:p>
        </p:txBody>
      </p:sp>
      <p:pic>
        <p:nvPicPr>
          <p:cNvPr id="152" name="Google Shape;152;p22"/>
          <p:cNvPicPr preferRelativeResize="0"/>
          <p:nvPr/>
        </p:nvPicPr>
        <p:blipFill>
          <a:blip r:embed="rId3">
            <a:alphaModFix/>
          </a:blip>
          <a:stretch>
            <a:fillRect/>
          </a:stretch>
        </p:blipFill>
        <p:spPr>
          <a:xfrm>
            <a:off x="5816875" y="2270125"/>
            <a:ext cx="24003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your own classes</a:t>
            </a:r>
            <a:endParaRPr/>
          </a:p>
        </p:txBody>
      </p:sp>
      <p:sp>
        <p:nvSpPr>
          <p:cNvPr id="158" name="Google Shape;158;p23"/>
          <p:cNvSpPr txBox="1"/>
          <p:nvPr>
            <p:ph idx="1" type="body"/>
          </p:nvPr>
        </p:nvSpPr>
        <p:spPr>
          <a:xfrm>
            <a:off x="729450" y="2078875"/>
            <a:ext cx="4513500" cy="22611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Char char="●"/>
            </a:pPr>
            <a:r>
              <a:rPr lang="en" sz="1600"/>
              <a:t>When creating classes, think about</a:t>
            </a:r>
            <a:endParaRPr sz="1600"/>
          </a:p>
          <a:p>
            <a:pPr indent="-317500" lvl="1" marL="914400" rtl="0" algn="l">
              <a:lnSpc>
                <a:spcPct val="150000"/>
              </a:lnSpc>
              <a:spcBef>
                <a:spcPts val="0"/>
              </a:spcBef>
              <a:spcAft>
                <a:spcPts val="0"/>
              </a:spcAft>
              <a:buSzPts val="1400"/>
              <a:buChar char="○"/>
            </a:pPr>
            <a:r>
              <a:rPr lang="en" sz="1400"/>
              <a:t>What data does each instance of this class </a:t>
            </a:r>
            <a:r>
              <a:rPr lang="en" sz="1400"/>
              <a:t>need to store?</a:t>
            </a:r>
            <a:endParaRPr sz="1400"/>
          </a:p>
          <a:p>
            <a:pPr indent="-317500" lvl="1" marL="914400" rtl="0" algn="l">
              <a:lnSpc>
                <a:spcPct val="150000"/>
              </a:lnSpc>
              <a:spcBef>
                <a:spcPts val="0"/>
              </a:spcBef>
              <a:spcAft>
                <a:spcPts val="0"/>
              </a:spcAft>
              <a:buSzPts val="1400"/>
              <a:buChar char="○"/>
            </a:pPr>
            <a:r>
              <a:rPr lang="en" sz="1400"/>
              <a:t>What actions does each instance of this need to be able to perform?</a:t>
            </a:r>
            <a:endParaRPr sz="1400"/>
          </a:p>
        </p:txBody>
      </p:sp>
      <p:pic>
        <p:nvPicPr>
          <p:cNvPr id="159" name="Google Shape;159;p23"/>
          <p:cNvPicPr preferRelativeResize="0"/>
          <p:nvPr/>
        </p:nvPicPr>
        <p:blipFill>
          <a:blip r:embed="rId3">
            <a:alphaModFix/>
          </a:blip>
          <a:stretch>
            <a:fillRect/>
          </a:stretch>
        </p:blipFill>
        <p:spPr>
          <a:xfrm>
            <a:off x="5378825" y="1774725"/>
            <a:ext cx="3596250" cy="22000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 Calculator Class</a:t>
            </a:r>
            <a:endParaRPr/>
          </a:p>
        </p:txBody>
      </p:sp>
      <p:sp>
        <p:nvSpPr>
          <p:cNvPr id="165" name="Google Shape;165;p24"/>
          <p:cNvSpPr txBox="1"/>
          <p:nvPr>
            <p:ph idx="1" type="body"/>
          </p:nvPr>
        </p:nvSpPr>
        <p:spPr>
          <a:xfrm>
            <a:off x="729450" y="2078875"/>
            <a:ext cx="3842700" cy="2261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sz="1700"/>
              <a:t>Create a calculator class that has a color, brand, and owner, in addition to performing +, -, *, and / functions. It should have a constructor, member variables, and member functions.</a:t>
            </a:r>
            <a:endParaRPr sz="1700"/>
          </a:p>
        </p:txBody>
      </p:sp>
      <p:pic>
        <p:nvPicPr>
          <p:cNvPr id="166" name="Google Shape;166;p24"/>
          <p:cNvPicPr preferRelativeResize="0"/>
          <p:nvPr/>
        </p:nvPicPr>
        <p:blipFill>
          <a:blip r:embed="rId3">
            <a:alphaModFix/>
          </a:blip>
          <a:stretch>
            <a:fillRect/>
          </a:stretch>
        </p:blipFill>
        <p:spPr>
          <a:xfrm>
            <a:off x="4572000" y="2015087"/>
            <a:ext cx="4343024" cy="2388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72" name="Google Shape;172;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Char char="●"/>
            </a:pPr>
            <a:r>
              <a:rPr lang="en" sz="1600"/>
              <a:t>Functions</a:t>
            </a:r>
            <a:endParaRPr sz="1600"/>
          </a:p>
          <a:p>
            <a:pPr indent="-330200" lvl="0" marL="457200" rtl="0" algn="l">
              <a:lnSpc>
                <a:spcPct val="150000"/>
              </a:lnSpc>
              <a:spcBef>
                <a:spcPts val="0"/>
              </a:spcBef>
              <a:spcAft>
                <a:spcPts val="0"/>
              </a:spcAft>
              <a:buSzPts val="1600"/>
              <a:buChar char="●"/>
            </a:pPr>
            <a:r>
              <a:rPr lang="en" sz="1600"/>
              <a:t>Classes</a:t>
            </a:r>
            <a:endParaRPr sz="1600"/>
          </a:p>
          <a:p>
            <a:pPr indent="-317500" lvl="1" marL="914400" rtl="0" algn="l">
              <a:lnSpc>
                <a:spcPct val="150000"/>
              </a:lnSpc>
              <a:spcBef>
                <a:spcPts val="0"/>
              </a:spcBef>
              <a:spcAft>
                <a:spcPts val="0"/>
              </a:spcAft>
              <a:buSzPts val="1400"/>
              <a:buChar char="○"/>
            </a:pPr>
            <a:r>
              <a:rPr lang="en" sz="1400"/>
              <a:t>Parts of a class</a:t>
            </a:r>
            <a:endParaRPr sz="1400"/>
          </a:p>
          <a:p>
            <a:pPr indent="-317500" lvl="2" marL="1371600" rtl="0" algn="l">
              <a:lnSpc>
                <a:spcPct val="150000"/>
              </a:lnSpc>
              <a:spcBef>
                <a:spcPts val="0"/>
              </a:spcBef>
              <a:spcAft>
                <a:spcPts val="0"/>
              </a:spcAft>
              <a:buSzPts val="1400"/>
              <a:buChar char="■"/>
            </a:pPr>
            <a:r>
              <a:rPr lang="en" sz="1400"/>
              <a:t>Constructor</a:t>
            </a:r>
            <a:endParaRPr sz="1400"/>
          </a:p>
          <a:p>
            <a:pPr indent="-317500" lvl="2" marL="1371600" rtl="0" algn="l">
              <a:lnSpc>
                <a:spcPct val="150000"/>
              </a:lnSpc>
              <a:spcBef>
                <a:spcPts val="0"/>
              </a:spcBef>
              <a:spcAft>
                <a:spcPts val="0"/>
              </a:spcAft>
              <a:buSzPts val="1400"/>
              <a:buChar char="■"/>
            </a:pPr>
            <a:r>
              <a:rPr lang="en" sz="1400"/>
              <a:t>Member variables</a:t>
            </a:r>
            <a:endParaRPr sz="1400"/>
          </a:p>
          <a:p>
            <a:pPr indent="-317500" lvl="2" marL="1371600" rtl="0" algn="l">
              <a:lnSpc>
                <a:spcPct val="150000"/>
              </a:lnSpc>
              <a:spcBef>
                <a:spcPts val="0"/>
              </a:spcBef>
              <a:spcAft>
                <a:spcPts val="0"/>
              </a:spcAft>
              <a:buSzPts val="1400"/>
              <a:buChar char="■"/>
            </a:pPr>
            <a:r>
              <a:rPr lang="en" sz="1400"/>
              <a:t>Member functions</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a:t>
            </a:r>
            <a:endParaRPr/>
          </a:p>
        </p:txBody>
      </p:sp>
      <p:sp>
        <p:nvSpPr>
          <p:cNvPr id="93" name="Google Shape;93;p14"/>
          <p:cNvSpPr txBox="1"/>
          <p:nvPr>
            <p:ph idx="1" type="body"/>
          </p:nvPr>
        </p:nvSpPr>
        <p:spPr>
          <a:xfrm>
            <a:off x="610250" y="1853850"/>
            <a:ext cx="5532900" cy="2911200"/>
          </a:xfrm>
          <a:prstGeom prst="rect">
            <a:avLst/>
          </a:prstGeom>
        </p:spPr>
        <p:txBody>
          <a:bodyPr anchorCtr="0" anchor="t" bIns="91425" lIns="91425" spcFirstLastPara="1" rIns="91425" wrap="square" tIns="91425">
            <a:normAutofit lnSpcReduction="10000"/>
          </a:bodyPr>
          <a:lstStyle/>
          <a:p>
            <a:pPr indent="-330200" lvl="0" marL="457200" rtl="0" algn="l">
              <a:lnSpc>
                <a:spcPct val="150000"/>
              </a:lnSpc>
              <a:spcBef>
                <a:spcPts val="0"/>
              </a:spcBef>
              <a:spcAft>
                <a:spcPts val="0"/>
              </a:spcAft>
              <a:buSzPts val="1600"/>
              <a:buChar char="●"/>
            </a:pPr>
            <a:r>
              <a:rPr lang="en" sz="1600"/>
              <a:t>Functions are named pieces of code that do a specific task when they are called</a:t>
            </a:r>
            <a:endParaRPr sz="1600"/>
          </a:p>
          <a:p>
            <a:pPr indent="-330200" lvl="0" marL="457200" rtl="0" algn="l">
              <a:lnSpc>
                <a:spcPct val="150000"/>
              </a:lnSpc>
              <a:spcBef>
                <a:spcPts val="0"/>
              </a:spcBef>
              <a:spcAft>
                <a:spcPts val="0"/>
              </a:spcAft>
              <a:buSzPts val="1600"/>
              <a:buChar char="●"/>
            </a:pPr>
            <a:r>
              <a:rPr lang="en" sz="1600"/>
              <a:t>Functions allow us to reuse code repeatedly instead of copying over and over</a:t>
            </a:r>
            <a:endParaRPr sz="1600"/>
          </a:p>
          <a:p>
            <a:pPr indent="-330200" lvl="0" marL="457200" rtl="0" algn="l">
              <a:lnSpc>
                <a:spcPct val="150000"/>
              </a:lnSpc>
              <a:spcBef>
                <a:spcPts val="0"/>
              </a:spcBef>
              <a:spcAft>
                <a:spcPts val="0"/>
              </a:spcAft>
              <a:buSzPts val="1600"/>
              <a:buChar char="●"/>
            </a:pPr>
            <a:r>
              <a:rPr lang="en" sz="1600"/>
              <a:t>Additionally they allow us to use abstraction</a:t>
            </a:r>
            <a:endParaRPr sz="1600"/>
          </a:p>
          <a:p>
            <a:pPr indent="-317500" lvl="1" marL="914400" rtl="0" algn="l">
              <a:lnSpc>
                <a:spcPct val="150000"/>
              </a:lnSpc>
              <a:spcBef>
                <a:spcPts val="0"/>
              </a:spcBef>
              <a:spcAft>
                <a:spcPts val="0"/>
              </a:spcAft>
              <a:buSzPts val="1400"/>
              <a:buChar char="○"/>
            </a:pPr>
            <a:r>
              <a:rPr lang="en" sz="1400"/>
              <a:t>Example: </a:t>
            </a:r>
            <a:r>
              <a:rPr lang="en" sz="1400">
                <a:solidFill>
                  <a:srgbClr val="674EA7"/>
                </a:solidFill>
                <a:highlight>
                  <a:srgbClr val="FFFFFE"/>
                </a:highlight>
                <a:latin typeface="Consolas"/>
                <a:ea typeface="Consolas"/>
                <a:cs typeface="Consolas"/>
                <a:sym typeface="Consolas"/>
              </a:rPr>
              <a:t>print</a:t>
            </a:r>
            <a:r>
              <a:rPr lang="en" sz="1400">
                <a:solidFill>
                  <a:srgbClr val="000000"/>
                </a:solidFill>
                <a:highlight>
                  <a:srgbClr val="FFFFFE"/>
                </a:highlight>
                <a:latin typeface="Consolas"/>
                <a:ea typeface="Consolas"/>
                <a:cs typeface="Consolas"/>
                <a:sym typeface="Consolas"/>
              </a:rPr>
              <a:t>()</a:t>
            </a:r>
            <a:r>
              <a:rPr lang="en" sz="1400"/>
              <a:t> function as a steering wheel</a:t>
            </a:r>
            <a:endParaRPr sz="1400"/>
          </a:p>
          <a:p>
            <a:pPr indent="-330200" lvl="0" marL="457200" rtl="0" algn="l">
              <a:lnSpc>
                <a:spcPct val="150000"/>
              </a:lnSpc>
              <a:spcBef>
                <a:spcPts val="0"/>
              </a:spcBef>
              <a:spcAft>
                <a:spcPts val="0"/>
              </a:spcAft>
              <a:buSzPts val="1600"/>
              <a:buChar char="●"/>
            </a:pPr>
            <a:r>
              <a:rPr lang="en" sz="1600"/>
              <a:t>Besides using the ones given in Python, we can write our own!</a:t>
            </a:r>
            <a:endParaRPr sz="1600"/>
          </a:p>
        </p:txBody>
      </p:sp>
      <p:pic>
        <p:nvPicPr>
          <p:cNvPr id="94" name="Google Shape;94;p14"/>
          <p:cNvPicPr preferRelativeResize="0"/>
          <p:nvPr/>
        </p:nvPicPr>
        <p:blipFill>
          <a:blip r:embed="rId3">
            <a:alphaModFix/>
          </a:blip>
          <a:stretch>
            <a:fillRect/>
          </a:stretch>
        </p:blipFill>
        <p:spPr>
          <a:xfrm>
            <a:off x="6958400" y="1757775"/>
            <a:ext cx="1995650" cy="20602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Writing your own functions</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The basic syntax is as follows:</a:t>
            </a:r>
            <a:endParaRPr sz="1500"/>
          </a:p>
          <a:p>
            <a:pPr indent="-323850" lvl="0" marL="457200" rtl="0" algn="l">
              <a:spcBef>
                <a:spcPts val="1200"/>
              </a:spcBef>
              <a:spcAft>
                <a:spcPts val="0"/>
              </a:spcAft>
              <a:buSzPts val="1500"/>
              <a:buChar char="●"/>
            </a:pPr>
            <a:r>
              <a:rPr lang="en" sz="1500"/>
              <a:t>“def” keyword followed by function name  and parameters</a:t>
            </a:r>
            <a:endParaRPr sz="1500"/>
          </a:p>
          <a:p>
            <a:pPr indent="-311150" lvl="1" marL="914400" rtl="0" algn="l">
              <a:spcBef>
                <a:spcPts val="0"/>
              </a:spcBef>
              <a:spcAft>
                <a:spcPts val="0"/>
              </a:spcAft>
              <a:buSzPts val="1300"/>
              <a:buChar char="○"/>
            </a:pPr>
            <a:r>
              <a:rPr lang="en" sz="1300"/>
              <a:t>Parameters are the input to the function. You can have as many or as few inputs as you want.</a:t>
            </a:r>
            <a:endParaRPr sz="1300"/>
          </a:p>
          <a:p>
            <a:pPr indent="-323850" lvl="0" marL="457200" rtl="0" algn="l">
              <a:spcBef>
                <a:spcPts val="0"/>
              </a:spcBef>
              <a:spcAft>
                <a:spcPts val="0"/>
              </a:spcAft>
              <a:buSzPts val="1500"/>
              <a:buChar char="●"/>
            </a:pPr>
            <a:r>
              <a:rPr lang="en" sz="1500"/>
              <a:t>Output is indicated with “return” followed  by the output value</a:t>
            </a:r>
            <a:endParaRPr sz="1500"/>
          </a:p>
          <a:p>
            <a:pPr indent="0" lvl="0" marL="0" rtl="0" algn="l">
              <a:spcBef>
                <a:spcPts val="1200"/>
              </a:spcBef>
              <a:spcAft>
                <a:spcPts val="1200"/>
              </a:spcAft>
              <a:buNone/>
            </a:pPr>
            <a:r>
              <a:t/>
            </a:r>
            <a:endParaRPr sz="1500"/>
          </a:p>
        </p:txBody>
      </p:sp>
      <p:sp>
        <p:nvSpPr>
          <p:cNvPr id="101" name="Google Shape;101;p15"/>
          <p:cNvSpPr txBox="1"/>
          <p:nvPr/>
        </p:nvSpPr>
        <p:spPr>
          <a:xfrm>
            <a:off x="1307550" y="3416725"/>
            <a:ext cx="4202100" cy="1316700"/>
          </a:xfrm>
          <a:prstGeom prst="rect">
            <a:avLst/>
          </a:prstGeom>
          <a:solidFill>
            <a:srgbClr val="FFFFF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450">
                <a:solidFill>
                  <a:srgbClr val="0000FF"/>
                </a:solidFill>
                <a:highlight>
                  <a:srgbClr val="FFFFFE"/>
                </a:highlight>
                <a:latin typeface="Consolas"/>
                <a:ea typeface="Consolas"/>
                <a:cs typeface="Consolas"/>
                <a:sym typeface="Consolas"/>
              </a:rPr>
              <a:t>def</a:t>
            </a:r>
            <a:r>
              <a:rPr lang="en" sz="1450">
                <a:highlight>
                  <a:srgbClr val="FFFFFE"/>
                </a:highlight>
                <a:latin typeface="Consolas"/>
                <a:ea typeface="Consolas"/>
                <a:cs typeface="Consolas"/>
                <a:sym typeface="Consolas"/>
              </a:rPr>
              <a:t> </a:t>
            </a:r>
            <a:r>
              <a:rPr lang="en" sz="1450">
                <a:solidFill>
                  <a:srgbClr val="674EA7"/>
                </a:solidFill>
                <a:highlight>
                  <a:srgbClr val="FFFFFE"/>
                </a:highlight>
                <a:latin typeface="Consolas"/>
                <a:ea typeface="Consolas"/>
                <a:cs typeface="Consolas"/>
                <a:sym typeface="Consolas"/>
              </a:rPr>
              <a:t>functionName</a:t>
            </a:r>
            <a:r>
              <a:rPr lang="en" sz="1450">
                <a:highlight>
                  <a:srgbClr val="FFFFFE"/>
                </a:highlight>
                <a:latin typeface="Consolas"/>
                <a:ea typeface="Consolas"/>
                <a:cs typeface="Consolas"/>
                <a:sym typeface="Consolas"/>
              </a:rPr>
              <a:t> (</a:t>
            </a:r>
            <a:r>
              <a:rPr lang="en" sz="1450">
                <a:solidFill>
                  <a:srgbClr val="0B5394"/>
                </a:solidFill>
                <a:highlight>
                  <a:srgbClr val="FFFFFE"/>
                </a:highlight>
                <a:latin typeface="Consolas"/>
                <a:ea typeface="Consolas"/>
                <a:cs typeface="Consolas"/>
                <a:sym typeface="Consolas"/>
              </a:rPr>
              <a:t>parameter1</a:t>
            </a:r>
            <a:r>
              <a:rPr lang="en" sz="1450">
                <a:highlight>
                  <a:srgbClr val="FFFFFE"/>
                </a:highlight>
                <a:latin typeface="Consolas"/>
                <a:ea typeface="Consolas"/>
                <a:cs typeface="Consolas"/>
                <a:sym typeface="Consolas"/>
              </a:rPr>
              <a:t>, </a:t>
            </a:r>
            <a:r>
              <a:rPr lang="en" sz="1450">
                <a:solidFill>
                  <a:srgbClr val="0B5394"/>
                </a:solidFill>
                <a:highlight>
                  <a:srgbClr val="FFFFFE"/>
                </a:highlight>
                <a:latin typeface="Consolas"/>
                <a:ea typeface="Consolas"/>
                <a:cs typeface="Consolas"/>
                <a:sym typeface="Consolas"/>
              </a:rPr>
              <a:t>parameter2</a:t>
            </a:r>
            <a:r>
              <a:rPr lang="en" sz="1450">
                <a:highlight>
                  <a:srgbClr val="FFFFFE"/>
                </a:highlight>
                <a:latin typeface="Consolas"/>
                <a:ea typeface="Consolas"/>
                <a:cs typeface="Consolas"/>
                <a:sym typeface="Consolas"/>
              </a:rPr>
              <a:t>):</a:t>
            </a:r>
            <a:endParaRPr sz="1450">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rPr lang="en" sz="1450">
                <a:highlight>
                  <a:srgbClr val="FFFFFE"/>
                </a:highlight>
                <a:latin typeface="Consolas"/>
                <a:ea typeface="Consolas"/>
                <a:cs typeface="Consolas"/>
                <a:sym typeface="Consolas"/>
              </a:rPr>
              <a:t> </a:t>
            </a:r>
            <a:r>
              <a:rPr lang="en" sz="1450">
                <a:solidFill>
                  <a:srgbClr val="666666"/>
                </a:solidFill>
                <a:highlight>
                  <a:srgbClr val="FFFFFE"/>
                </a:highlight>
                <a:latin typeface="Consolas"/>
                <a:ea typeface="Consolas"/>
                <a:cs typeface="Consolas"/>
                <a:sym typeface="Consolas"/>
              </a:rPr>
              <a:t>#Manipulate parameters here...</a:t>
            </a:r>
            <a:endParaRPr sz="1450">
              <a:solidFill>
                <a:srgbClr val="666666"/>
              </a:solidFill>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rPr lang="en" sz="1450">
                <a:highlight>
                  <a:srgbClr val="FFFFFE"/>
                </a:highlight>
                <a:latin typeface="Consolas"/>
                <a:ea typeface="Consolas"/>
                <a:cs typeface="Consolas"/>
                <a:sym typeface="Consolas"/>
              </a:rPr>
              <a:t> </a:t>
            </a:r>
            <a:r>
              <a:rPr lang="en" sz="1450">
                <a:solidFill>
                  <a:srgbClr val="0000FF"/>
                </a:solidFill>
                <a:highlight>
                  <a:srgbClr val="FFFFFE"/>
                </a:highlight>
                <a:latin typeface="Consolas"/>
                <a:ea typeface="Consolas"/>
                <a:cs typeface="Consolas"/>
                <a:sym typeface="Consolas"/>
              </a:rPr>
              <a:t>return</a:t>
            </a:r>
            <a:r>
              <a:rPr lang="en" sz="1450">
                <a:highlight>
                  <a:srgbClr val="FFFFFE"/>
                </a:highlight>
                <a:latin typeface="Consolas"/>
                <a:ea typeface="Consolas"/>
                <a:cs typeface="Consolas"/>
                <a:sym typeface="Consolas"/>
              </a:rPr>
              <a:t> returnValue</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example function</a:t>
            </a:r>
            <a:endParaRPr/>
          </a:p>
        </p:txBody>
      </p:sp>
      <p:sp>
        <p:nvSpPr>
          <p:cNvPr id="107" name="Google Shape;107;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t/>
            </a:r>
            <a:endParaRPr sz="1700"/>
          </a:p>
        </p:txBody>
      </p:sp>
      <p:sp>
        <p:nvSpPr>
          <p:cNvPr id="108" name="Google Shape;108;p16"/>
          <p:cNvSpPr txBox="1"/>
          <p:nvPr/>
        </p:nvSpPr>
        <p:spPr>
          <a:xfrm>
            <a:off x="1297475" y="2265800"/>
            <a:ext cx="4586100" cy="1619400"/>
          </a:xfrm>
          <a:prstGeom prst="rect">
            <a:avLst/>
          </a:prstGeom>
          <a:solidFill>
            <a:srgbClr val="FFFFF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450">
                <a:solidFill>
                  <a:srgbClr val="0000FF"/>
                </a:solidFill>
                <a:highlight>
                  <a:srgbClr val="FFFFFE"/>
                </a:highlight>
                <a:latin typeface="Consolas"/>
                <a:ea typeface="Consolas"/>
                <a:cs typeface="Consolas"/>
                <a:sym typeface="Consolas"/>
              </a:rPr>
              <a:t>def</a:t>
            </a:r>
            <a:r>
              <a:rPr lang="en" sz="1450">
                <a:highlight>
                  <a:srgbClr val="FFFFFE"/>
                </a:highlight>
                <a:latin typeface="Consolas"/>
                <a:ea typeface="Consolas"/>
                <a:cs typeface="Consolas"/>
                <a:sym typeface="Consolas"/>
              </a:rPr>
              <a:t> </a:t>
            </a:r>
            <a:r>
              <a:rPr lang="en" sz="1450">
                <a:solidFill>
                  <a:srgbClr val="674EA7"/>
                </a:solidFill>
                <a:highlight>
                  <a:srgbClr val="FFFFFE"/>
                </a:highlight>
                <a:latin typeface="Consolas"/>
                <a:ea typeface="Consolas"/>
                <a:cs typeface="Consolas"/>
                <a:sym typeface="Consolas"/>
              </a:rPr>
              <a:t>addValues</a:t>
            </a:r>
            <a:r>
              <a:rPr lang="en" sz="1450">
                <a:highlight>
                  <a:srgbClr val="FFFFFE"/>
                </a:highlight>
                <a:latin typeface="Consolas"/>
                <a:ea typeface="Consolas"/>
                <a:cs typeface="Consolas"/>
                <a:sym typeface="Consolas"/>
              </a:rPr>
              <a:t> (</a:t>
            </a:r>
            <a:r>
              <a:rPr lang="en" sz="1450">
                <a:solidFill>
                  <a:srgbClr val="0B5394"/>
                </a:solidFill>
                <a:highlight>
                  <a:srgbClr val="FFFFFE"/>
                </a:highlight>
                <a:latin typeface="Consolas"/>
                <a:ea typeface="Consolas"/>
                <a:cs typeface="Consolas"/>
                <a:sym typeface="Consolas"/>
              </a:rPr>
              <a:t>value1</a:t>
            </a:r>
            <a:r>
              <a:rPr lang="en" sz="1450">
                <a:highlight>
                  <a:srgbClr val="FFFFFE"/>
                </a:highlight>
                <a:latin typeface="Consolas"/>
                <a:ea typeface="Consolas"/>
                <a:cs typeface="Consolas"/>
                <a:sym typeface="Consolas"/>
              </a:rPr>
              <a:t>, </a:t>
            </a:r>
            <a:r>
              <a:rPr lang="en" sz="1450">
                <a:solidFill>
                  <a:srgbClr val="0B5394"/>
                </a:solidFill>
                <a:highlight>
                  <a:srgbClr val="FFFFFE"/>
                </a:highlight>
                <a:latin typeface="Consolas"/>
                <a:ea typeface="Consolas"/>
                <a:cs typeface="Consolas"/>
                <a:sym typeface="Consolas"/>
              </a:rPr>
              <a:t>value2</a:t>
            </a:r>
            <a:r>
              <a:rPr lang="en" sz="1450">
                <a:highlight>
                  <a:srgbClr val="FFFFFE"/>
                </a:highlight>
                <a:latin typeface="Consolas"/>
                <a:ea typeface="Consolas"/>
                <a:cs typeface="Consolas"/>
                <a:sym typeface="Consolas"/>
              </a:rPr>
              <a:t>):</a:t>
            </a:r>
            <a:endParaRPr sz="1450">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rPr lang="en" sz="1450">
                <a:highlight>
                  <a:srgbClr val="FFFFFE"/>
                </a:highlight>
                <a:latin typeface="Consolas"/>
                <a:ea typeface="Consolas"/>
                <a:cs typeface="Consolas"/>
                <a:sym typeface="Consolas"/>
              </a:rPr>
              <a:t> </a:t>
            </a:r>
            <a:r>
              <a:rPr lang="en" sz="1450">
                <a:solidFill>
                  <a:srgbClr val="999999"/>
                </a:solidFill>
                <a:highlight>
                  <a:srgbClr val="FFFFFE"/>
                </a:highlight>
                <a:latin typeface="Consolas"/>
                <a:ea typeface="Consolas"/>
                <a:cs typeface="Consolas"/>
                <a:sym typeface="Consolas"/>
              </a:rPr>
              <a:t>#Manipulate parameters here. In this example we add them.</a:t>
            </a:r>
            <a:endParaRPr sz="1450">
              <a:solidFill>
                <a:srgbClr val="999999"/>
              </a:solidFill>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rPr lang="en" sz="1450">
                <a:highlight>
                  <a:srgbClr val="FFFFFE"/>
                </a:highlight>
                <a:latin typeface="Consolas"/>
                <a:ea typeface="Consolas"/>
                <a:cs typeface="Consolas"/>
                <a:sym typeface="Consolas"/>
              </a:rPr>
              <a:t> totalSum = value1 + value2</a:t>
            </a:r>
            <a:endParaRPr sz="1450">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rPr lang="en" sz="1450">
                <a:highlight>
                  <a:srgbClr val="FFFFFE"/>
                </a:highlight>
                <a:latin typeface="Consolas"/>
                <a:ea typeface="Consolas"/>
                <a:cs typeface="Consolas"/>
                <a:sym typeface="Consolas"/>
              </a:rPr>
              <a:t> </a:t>
            </a:r>
            <a:r>
              <a:rPr lang="en" sz="1450">
                <a:solidFill>
                  <a:srgbClr val="0000FF"/>
                </a:solidFill>
                <a:highlight>
                  <a:srgbClr val="FFFFFE"/>
                </a:highlight>
                <a:latin typeface="Consolas"/>
                <a:ea typeface="Consolas"/>
                <a:cs typeface="Consolas"/>
                <a:sym typeface="Consolas"/>
              </a:rPr>
              <a:t>return</a:t>
            </a:r>
            <a:r>
              <a:rPr lang="en" sz="1450">
                <a:highlight>
                  <a:srgbClr val="FFFFFE"/>
                </a:highlight>
                <a:latin typeface="Consolas"/>
                <a:ea typeface="Consolas"/>
                <a:cs typeface="Consolas"/>
                <a:sym typeface="Consolas"/>
              </a:rPr>
              <a:t> totalSum</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more complicated function</a:t>
            </a:r>
            <a:endParaRPr/>
          </a:p>
        </p:txBody>
      </p:sp>
      <p:sp>
        <p:nvSpPr>
          <p:cNvPr id="114" name="Google Shape;114;p17"/>
          <p:cNvSpPr txBox="1"/>
          <p:nvPr>
            <p:ph idx="1" type="body"/>
          </p:nvPr>
        </p:nvSpPr>
        <p:spPr>
          <a:xfrm>
            <a:off x="729450" y="2078875"/>
            <a:ext cx="7688700" cy="30213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t/>
            </a:r>
            <a:endParaRPr sz="1050">
              <a:solidFill>
                <a:srgbClr val="0000FF"/>
              </a:solidFill>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0000FF"/>
              </a:solidFill>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0000FF"/>
              </a:solidFill>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0000FF"/>
              </a:solidFill>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0000FF"/>
              </a:solidFill>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0000FF"/>
              </a:solidFill>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0000FF"/>
              </a:solidFill>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0000FF"/>
              </a:solidFill>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0000FF"/>
              </a:solidFill>
              <a:highlight>
                <a:srgbClr val="FFFFFE"/>
              </a:highlight>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1200"/>
              </a:spcBef>
              <a:spcAft>
                <a:spcPts val="1200"/>
              </a:spcAft>
              <a:buNone/>
            </a:pPr>
            <a:r>
              <a:rPr lang="en"/>
              <a:t>Note the control flow and use of commenting.</a:t>
            </a:r>
            <a:endParaRPr/>
          </a:p>
        </p:txBody>
      </p:sp>
      <p:sp>
        <p:nvSpPr>
          <p:cNvPr id="115" name="Google Shape;115;p17"/>
          <p:cNvSpPr txBox="1"/>
          <p:nvPr/>
        </p:nvSpPr>
        <p:spPr>
          <a:xfrm>
            <a:off x="5388150" y="1974925"/>
            <a:ext cx="2854200" cy="1736700"/>
          </a:xfrm>
          <a:prstGeom prst="rect">
            <a:avLst/>
          </a:prstGeom>
          <a:solidFill>
            <a:srgbClr val="FFFFF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250">
                <a:solidFill>
                  <a:srgbClr val="666666"/>
                </a:solidFill>
                <a:highlight>
                  <a:srgbClr val="FFFFFE"/>
                </a:highlight>
                <a:latin typeface="Consolas"/>
                <a:ea typeface="Consolas"/>
                <a:cs typeface="Consolas"/>
                <a:sym typeface="Consolas"/>
              </a:rPr>
              <a:t>#code to test the function</a:t>
            </a:r>
            <a:endParaRPr sz="1250">
              <a:solidFill>
                <a:srgbClr val="666666"/>
              </a:solidFill>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rPr lang="en" sz="1250">
                <a:highlight>
                  <a:srgbClr val="FFFFFE"/>
                </a:highlight>
                <a:latin typeface="Consolas"/>
                <a:ea typeface="Consolas"/>
                <a:cs typeface="Consolas"/>
                <a:sym typeface="Consolas"/>
              </a:rPr>
              <a:t>res1 = addOrSub(1, 2, 0)</a:t>
            </a:r>
            <a:endParaRPr sz="1250">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rPr lang="en" sz="1250">
                <a:highlight>
                  <a:srgbClr val="FFFFFE"/>
                </a:highlight>
                <a:latin typeface="Consolas"/>
                <a:ea typeface="Consolas"/>
                <a:cs typeface="Consolas"/>
                <a:sym typeface="Consolas"/>
              </a:rPr>
              <a:t>res2 = addOrSub(1, 2, 2)</a:t>
            </a:r>
            <a:endParaRPr sz="1250">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rPr lang="en" sz="1250">
                <a:solidFill>
                  <a:srgbClr val="674EA7"/>
                </a:solidFill>
                <a:highlight>
                  <a:srgbClr val="FFFFFE"/>
                </a:highlight>
                <a:latin typeface="Consolas"/>
                <a:ea typeface="Consolas"/>
                <a:cs typeface="Consolas"/>
                <a:sym typeface="Consolas"/>
              </a:rPr>
              <a:t>print</a:t>
            </a:r>
            <a:r>
              <a:rPr lang="en" sz="1250">
                <a:highlight>
                  <a:srgbClr val="FFFFFE"/>
                </a:highlight>
                <a:latin typeface="Consolas"/>
                <a:ea typeface="Consolas"/>
                <a:cs typeface="Consolas"/>
                <a:sym typeface="Consolas"/>
              </a:rPr>
              <a:t>(res1);</a:t>
            </a:r>
            <a:endParaRPr sz="1250">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rPr lang="en" sz="1250">
                <a:solidFill>
                  <a:srgbClr val="674EA7"/>
                </a:solidFill>
                <a:highlight>
                  <a:srgbClr val="FFFFFE"/>
                </a:highlight>
                <a:latin typeface="Consolas"/>
                <a:ea typeface="Consolas"/>
                <a:cs typeface="Consolas"/>
                <a:sym typeface="Consolas"/>
              </a:rPr>
              <a:t>print</a:t>
            </a:r>
            <a:r>
              <a:rPr lang="en" sz="1250">
                <a:highlight>
                  <a:srgbClr val="FFFFFE"/>
                </a:highlight>
                <a:latin typeface="Consolas"/>
                <a:ea typeface="Consolas"/>
                <a:cs typeface="Consolas"/>
                <a:sym typeface="Consolas"/>
              </a:rPr>
              <a:t>(res2);</a:t>
            </a:r>
            <a:endParaRPr sz="1250">
              <a:highlight>
                <a:srgbClr val="FFFFFE"/>
              </a:highlight>
              <a:latin typeface="Consolas"/>
              <a:ea typeface="Consolas"/>
              <a:cs typeface="Consolas"/>
              <a:sym typeface="Consolas"/>
            </a:endParaRPr>
          </a:p>
          <a:p>
            <a:pPr indent="0" lvl="0" marL="0" rtl="0" algn="l">
              <a:spcBef>
                <a:spcPts val="0"/>
              </a:spcBef>
              <a:spcAft>
                <a:spcPts val="0"/>
              </a:spcAft>
              <a:buNone/>
            </a:pPr>
            <a:r>
              <a:t/>
            </a:r>
            <a:endParaRPr sz="1600">
              <a:latin typeface="Lato"/>
              <a:ea typeface="Lato"/>
              <a:cs typeface="Lato"/>
              <a:sym typeface="Lato"/>
            </a:endParaRPr>
          </a:p>
        </p:txBody>
      </p:sp>
      <p:sp>
        <p:nvSpPr>
          <p:cNvPr id="116" name="Google Shape;116;p17"/>
          <p:cNvSpPr txBox="1"/>
          <p:nvPr/>
        </p:nvSpPr>
        <p:spPr>
          <a:xfrm>
            <a:off x="788525" y="1974925"/>
            <a:ext cx="3823500" cy="2205000"/>
          </a:xfrm>
          <a:prstGeom prst="rect">
            <a:avLst/>
          </a:prstGeom>
          <a:solidFill>
            <a:srgbClr val="FFFFF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250">
                <a:solidFill>
                  <a:srgbClr val="0000FF"/>
                </a:solidFill>
                <a:highlight>
                  <a:srgbClr val="FFFFFE"/>
                </a:highlight>
                <a:latin typeface="Consolas"/>
                <a:ea typeface="Consolas"/>
                <a:cs typeface="Consolas"/>
                <a:sym typeface="Consolas"/>
              </a:rPr>
              <a:t>def </a:t>
            </a:r>
            <a:r>
              <a:rPr lang="en" sz="1250">
                <a:solidFill>
                  <a:srgbClr val="674EA7"/>
                </a:solidFill>
                <a:highlight>
                  <a:srgbClr val="FFFFFE"/>
                </a:highlight>
                <a:latin typeface="Consolas"/>
                <a:ea typeface="Consolas"/>
                <a:cs typeface="Consolas"/>
                <a:sym typeface="Consolas"/>
              </a:rPr>
              <a:t>addOrSub </a:t>
            </a:r>
            <a:r>
              <a:rPr lang="en" sz="1250">
                <a:highlight>
                  <a:srgbClr val="FFFFFE"/>
                </a:highlight>
                <a:latin typeface="Consolas"/>
                <a:ea typeface="Consolas"/>
                <a:cs typeface="Consolas"/>
                <a:sym typeface="Consolas"/>
              </a:rPr>
              <a:t>(</a:t>
            </a:r>
            <a:r>
              <a:rPr lang="en" sz="1250">
                <a:solidFill>
                  <a:srgbClr val="073763"/>
                </a:solidFill>
                <a:highlight>
                  <a:srgbClr val="FFFFFE"/>
                </a:highlight>
                <a:latin typeface="Consolas"/>
                <a:ea typeface="Consolas"/>
                <a:cs typeface="Consolas"/>
                <a:sym typeface="Consolas"/>
              </a:rPr>
              <a:t>value1</a:t>
            </a:r>
            <a:r>
              <a:rPr lang="en" sz="1250">
                <a:highlight>
                  <a:srgbClr val="FFFFFE"/>
                </a:highlight>
                <a:latin typeface="Consolas"/>
                <a:ea typeface="Consolas"/>
                <a:cs typeface="Consolas"/>
                <a:sym typeface="Consolas"/>
              </a:rPr>
              <a:t>, </a:t>
            </a:r>
            <a:r>
              <a:rPr lang="en" sz="1250">
                <a:solidFill>
                  <a:srgbClr val="073763"/>
                </a:solidFill>
                <a:highlight>
                  <a:srgbClr val="FFFFFE"/>
                </a:highlight>
                <a:latin typeface="Consolas"/>
                <a:ea typeface="Consolas"/>
                <a:cs typeface="Consolas"/>
                <a:sym typeface="Consolas"/>
              </a:rPr>
              <a:t>value2</a:t>
            </a:r>
            <a:r>
              <a:rPr lang="en" sz="1250">
                <a:highlight>
                  <a:srgbClr val="FFFFFE"/>
                </a:highlight>
                <a:latin typeface="Consolas"/>
                <a:ea typeface="Consolas"/>
                <a:cs typeface="Consolas"/>
                <a:sym typeface="Consolas"/>
              </a:rPr>
              <a:t>, </a:t>
            </a:r>
            <a:r>
              <a:rPr lang="en" sz="1250">
                <a:solidFill>
                  <a:srgbClr val="073763"/>
                </a:solidFill>
                <a:highlight>
                  <a:srgbClr val="FFFFFE"/>
                </a:highlight>
                <a:latin typeface="Consolas"/>
                <a:ea typeface="Consolas"/>
                <a:cs typeface="Consolas"/>
                <a:sym typeface="Consolas"/>
              </a:rPr>
              <a:t>switch</a:t>
            </a:r>
            <a:r>
              <a:rPr lang="en" sz="1250">
                <a:highlight>
                  <a:srgbClr val="FFFFFE"/>
                </a:highlight>
                <a:latin typeface="Consolas"/>
                <a:ea typeface="Consolas"/>
                <a:cs typeface="Consolas"/>
                <a:sym typeface="Consolas"/>
              </a:rPr>
              <a:t>):</a:t>
            </a:r>
            <a:endParaRPr sz="1250">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rPr lang="en" sz="1250">
                <a:highlight>
                  <a:srgbClr val="FFFFFE"/>
                </a:highlight>
                <a:latin typeface="Consolas"/>
                <a:ea typeface="Consolas"/>
                <a:cs typeface="Consolas"/>
                <a:sym typeface="Consolas"/>
              </a:rPr>
              <a:t> </a:t>
            </a:r>
            <a:r>
              <a:rPr lang="en" sz="1250">
                <a:solidFill>
                  <a:srgbClr val="0000FF"/>
                </a:solidFill>
                <a:highlight>
                  <a:srgbClr val="FFFFFE"/>
                </a:highlight>
                <a:latin typeface="Consolas"/>
                <a:ea typeface="Consolas"/>
                <a:cs typeface="Consolas"/>
                <a:sym typeface="Consolas"/>
              </a:rPr>
              <a:t>if</a:t>
            </a:r>
            <a:r>
              <a:rPr lang="en" sz="1250">
                <a:highlight>
                  <a:srgbClr val="FFFFFE"/>
                </a:highlight>
                <a:latin typeface="Consolas"/>
                <a:ea typeface="Consolas"/>
                <a:cs typeface="Consolas"/>
                <a:sym typeface="Consolas"/>
              </a:rPr>
              <a:t> (switch == </a:t>
            </a:r>
            <a:r>
              <a:rPr lang="en" sz="1250">
                <a:solidFill>
                  <a:srgbClr val="6AA84F"/>
                </a:solidFill>
                <a:highlight>
                  <a:srgbClr val="FFFFFE"/>
                </a:highlight>
                <a:latin typeface="Consolas"/>
                <a:ea typeface="Consolas"/>
                <a:cs typeface="Consolas"/>
                <a:sym typeface="Consolas"/>
              </a:rPr>
              <a:t>0</a:t>
            </a:r>
            <a:r>
              <a:rPr lang="en" sz="1250">
                <a:highlight>
                  <a:srgbClr val="FFFFFE"/>
                </a:highlight>
                <a:latin typeface="Consolas"/>
                <a:ea typeface="Consolas"/>
                <a:cs typeface="Consolas"/>
                <a:sym typeface="Consolas"/>
              </a:rPr>
              <a:t>): </a:t>
            </a:r>
            <a:r>
              <a:rPr lang="en" sz="1250">
                <a:solidFill>
                  <a:srgbClr val="999999"/>
                </a:solidFill>
                <a:highlight>
                  <a:srgbClr val="FFFFFE"/>
                </a:highlight>
                <a:latin typeface="Consolas"/>
                <a:ea typeface="Consolas"/>
                <a:cs typeface="Consolas"/>
                <a:sym typeface="Consolas"/>
              </a:rPr>
              <a:t>#addition</a:t>
            </a:r>
            <a:endParaRPr sz="1250">
              <a:solidFill>
                <a:srgbClr val="999999"/>
              </a:solidFill>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rPr lang="en" sz="1250">
                <a:highlight>
                  <a:srgbClr val="FFFFFE"/>
                </a:highlight>
                <a:latin typeface="Consolas"/>
                <a:ea typeface="Consolas"/>
                <a:cs typeface="Consolas"/>
                <a:sym typeface="Consolas"/>
              </a:rPr>
              <a:t>   result = value1 + value2</a:t>
            </a:r>
            <a:endParaRPr sz="1250">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rPr lang="en" sz="1250">
                <a:highlight>
                  <a:srgbClr val="FFFFFE"/>
                </a:highlight>
                <a:latin typeface="Consolas"/>
                <a:ea typeface="Consolas"/>
                <a:cs typeface="Consolas"/>
                <a:sym typeface="Consolas"/>
              </a:rPr>
              <a:t> </a:t>
            </a:r>
            <a:r>
              <a:rPr lang="en" sz="1250">
                <a:solidFill>
                  <a:srgbClr val="0000FF"/>
                </a:solidFill>
                <a:highlight>
                  <a:srgbClr val="FFFFFE"/>
                </a:highlight>
                <a:latin typeface="Consolas"/>
                <a:ea typeface="Consolas"/>
                <a:cs typeface="Consolas"/>
                <a:sym typeface="Consolas"/>
              </a:rPr>
              <a:t>elif</a:t>
            </a:r>
            <a:r>
              <a:rPr lang="en" sz="1250">
                <a:highlight>
                  <a:srgbClr val="FFFFFE"/>
                </a:highlight>
                <a:latin typeface="Consolas"/>
                <a:ea typeface="Consolas"/>
                <a:cs typeface="Consolas"/>
                <a:sym typeface="Consolas"/>
              </a:rPr>
              <a:t> (switch == </a:t>
            </a:r>
            <a:r>
              <a:rPr lang="en" sz="1250">
                <a:solidFill>
                  <a:srgbClr val="6AA84F"/>
                </a:solidFill>
                <a:highlight>
                  <a:srgbClr val="FFFFFE"/>
                </a:highlight>
                <a:latin typeface="Consolas"/>
                <a:ea typeface="Consolas"/>
                <a:cs typeface="Consolas"/>
                <a:sym typeface="Consolas"/>
              </a:rPr>
              <a:t>1</a:t>
            </a:r>
            <a:r>
              <a:rPr lang="en" sz="1250">
                <a:highlight>
                  <a:srgbClr val="FFFFFE"/>
                </a:highlight>
                <a:latin typeface="Consolas"/>
                <a:ea typeface="Consolas"/>
                <a:cs typeface="Consolas"/>
                <a:sym typeface="Consolas"/>
              </a:rPr>
              <a:t>): </a:t>
            </a:r>
            <a:r>
              <a:rPr lang="en" sz="1250">
                <a:solidFill>
                  <a:srgbClr val="999999"/>
                </a:solidFill>
                <a:highlight>
                  <a:srgbClr val="FFFFFE"/>
                </a:highlight>
                <a:latin typeface="Consolas"/>
                <a:ea typeface="Consolas"/>
                <a:cs typeface="Consolas"/>
                <a:sym typeface="Consolas"/>
              </a:rPr>
              <a:t>#subtraction</a:t>
            </a:r>
            <a:endParaRPr sz="1250">
              <a:solidFill>
                <a:srgbClr val="999999"/>
              </a:solidFill>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rPr lang="en" sz="1250">
                <a:highlight>
                  <a:srgbClr val="FFFFFE"/>
                </a:highlight>
                <a:latin typeface="Consolas"/>
                <a:ea typeface="Consolas"/>
                <a:cs typeface="Consolas"/>
                <a:sym typeface="Consolas"/>
              </a:rPr>
              <a:t>   result = value1 - value2</a:t>
            </a:r>
            <a:endParaRPr sz="1250">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rPr lang="en" sz="1250">
                <a:highlight>
                  <a:srgbClr val="FFFFFE"/>
                </a:highlight>
                <a:latin typeface="Consolas"/>
                <a:ea typeface="Consolas"/>
                <a:cs typeface="Consolas"/>
                <a:sym typeface="Consolas"/>
              </a:rPr>
              <a:t> </a:t>
            </a:r>
            <a:r>
              <a:rPr lang="en" sz="1250">
                <a:solidFill>
                  <a:srgbClr val="0000FF"/>
                </a:solidFill>
                <a:highlight>
                  <a:srgbClr val="FFFFFE"/>
                </a:highlight>
                <a:latin typeface="Consolas"/>
                <a:ea typeface="Consolas"/>
                <a:cs typeface="Consolas"/>
                <a:sym typeface="Consolas"/>
              </a:rPr>
              <a:t>else</a:t>
            </a:r>
            <a:r>
              <a:rPr lang="en" sz="1250">
                <a:highlight>
                  <a:srgbClr val="FFFFFE"/>
                </a:highlight>
                <a:latin typeface="Consolas"/>
                <a:ea typeface="Consolas"/>
                <a:cs typeface="Consolas"/>
                <a:sym typeface="Consolas"/>
              </a:rPr>
              <a:t>: </a:t>
            </a:r>
            <a:r>
              <a:rPr lang="en" sz="1250">
                <a:solidFill>
                  <a:srgbClr val="999999"/>
                </a:solidFill>
                <a:highlight>
                  <a:srgbClr val="FFFFFE"/>
                </a:highlight>
                <a:latin typeface="Consolas"/>
                <a:ea typeface="Consolas"/>
                <a:cs typeface="Consolas"/>
                <a:sym typeface="Consolas"/>
              </a:rPr>
              <a:t>#neither</a:t>
            </a:r>
            <a:endParaRPr sz="1250">
              <a:solidFill>
                <a:srgbClr val="999999"/>
              </a:solidFill>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rPr lang="en" sz="1250">
                <a:highlight>
                  <a:srgbClr val="FFFFFE"/>
                </a:highlight>
                <a:latin typeface="Consolas"/>
                <a:ea typeface="Consolas"/>
                <a:cs typeface="Consolas"/>
                <a:sym typeface="Consolas"/>
              </a:rPr>
              <a:t>   result = </a:t>
            </a:r>
            <a:r>
              <a:rPr lang="en" sz="1250">
                <a:solidFill>
                  <a:srgbClr val="CC0000"/>
                </a:solidFill>
                <a:highlight>
                  <a:srgbClr val="FFFFFE"/>
                </a:highlight>
                <a:latin typeface="Consolas"/>
                <a:ea typeface="Consolas"/>
                <a:cs typeface="Consolas"/>
                <a:sym typeface="Consolas"/>
              </a:rPr>
              <a:t>"Not addition or subtraction"</a:t>
            </a:r>
            <a:endParaRPr sz="1250">
              <a:solidFill>
                <a:srgbClr val="CC0000"/>
              </a:solidFill>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rPr lang="en" sz="1250">
                <a:highlight>
                  <a:srgbClr val="FFFFFE"/>
                </a:highlight>
                <a:latin typeface="Consolas"/>
                <a:ea typeface="Consolas"/>
                <a:cs typeface="Consolas"/>
                <a:sym typeface="Consolas"/>
              </a:rPr>
              <a:t> </a:t>
            </a:r>
            <a:r>
              <a:rPr lang="en" sz="1250">
                <a:solidFill>
                  <a:srgbClr val="0000FF"/>
                </a:solidFill>
                <a:highlight>
                  <a:srgbClr val="FFFFFE"/>
                </a:highlight>
                <a:latin typeface="Consolas"/>
                <a:ea typeface="Consolas"/>
                <a:cs typeface="Consolas"/>
                <a:sym typeface="Consolas"/>
              </a:rPr>
              <a:t>return</a:t>
            </a:r>
            <a:r>
              <a:rPr lang="en" sz="1250">
                <a:highlight>
                  <a:srgbClr val="FFFFFE"/>
                </a:highlight>
                <a:latin typeface="Consolas"/>
                <a:ea typeface="Consolas"/>
                <a:cs typeface="Consolas"/>
                <a:sym typeface="Consolas"/>
              </a:rPr>
              <a:t> result</a:t>
            </a:r>
            <a:endParaRPr sz="16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 Four Function Calculator</a:t>
            </a:r>
            <a:endParaRPr/>
          </a:p>
        </p:txBody>
      </p:sp>
      <p:sp>
        <p:nvSpPr>
          <p:cNvPr id="122" name="Google Shape;122;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sz="1600"/>
              <a:t>Using the function detailed on the previous slide as a guide, create a function that takes 3 inputs: two numbers to be manipulated and an operator to manipulate the two numbers with. Test to see if the function works with user input.</a:t>
            </a:r>
            <a:endParaRPr sz="1600"/>
          </a:p>
        </p:txBody>
      </p:sp>
      <p:pic>
        <p:nvPicPr>
          <p:cNvPr id="123" name="Google Shape;123;p18"/>
          <p:cNvPicPr preferRelativeResize="0"/>
          <p:nvPr/>
        </p:nvPicPr>
        <p:blipFill>
          <a:blip r:embed="rId3">
            <a:alphaModFix/>
          </a:blip>
          <a:stretch>
            <a:fillRect/>
          </a:stretch>
        </p:blipFill>
        <p:spPr>
          <a:xfrm>
            <a:off x="6882900" y="2747100"/>
            <a:ext cx="2261100" cy="2261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Classes</a:t>
            </a:r>
            <a:endParaRPr/>
          </a:p>
        </p:txBody>
      </p:sp>
      <p:sp>
        <p:nvSpPr>
          <p:cNvPr id="129" name="Google Shape;129;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314960" lvl="0" marL="457200" rtl="0" algn="l">
              <a:lnSpc>
                <a:spcPct val="150000"/>
              </a:lnSpc>
              <a:spcBef>
                <a:spcPts val="0"/>
              </a:spcBef>
              <a:spcAft>
                <a:spcPts val="0"/>
              </a:spcAft>
              <a:buSzPct val="100000"/>
              <a:buChar char="●"/>
            </a:pPr>
            <a:r>
              <a:rPr lang="en" sz="1600"/>
              <a:t>Variables + Functions → Classes</a:t>
            </a:r>
            <a:endParaRPr sz="1600"/>
          </a:p>
          <a:p>
            <a:pPr indent="-314960" lvl="0" marL="457200" rtl="0" algn="l">
              <a:lnSpc>
                <a:spcPct val="150000"/>
              </a:lnSpc>
              <a:spcBef>
                <a:spcPts val="0"/>
              </a:spcBef>
              <a:spcAft>
                <a:spcPts val="0"/>
              </a:spcAft>
              <a:buSzPct val="100000"/>
              <a:buChar char="●"/>
            </a:pPr>
            <a:r>
              <a:rPr lang="en" sz="1600"/>
              <a:t>Set of code that represents an object</a:t>
            </a:r>
            <a:endParaRPr sz="1600"/>
          </a:p>
          <a:p>
            <a:pPr indent="-304165" lvl="1" marL="914400" rtl="0" algn="l">
              <a:lnSpc>
                <a:spcPct val="150000"/>
              </a:lnSpc>
              <a:spcBef>
                <a:spcPts val="0"/>
              </a:spcBef>
              <a:spcAft>
                <a:spcPts val="0"/>
              </a:spcAft>
              <a:buSzPct val="100000"/>
              <a:buChar char="○"/>
            </a:pPr>
            <a:r>
              <a:rPr lang="en" sz="1400"/>
              <a:t>Example: Car class</a:t>
            </a:r>
            <a:endParaRPr sz="1400"/>
          </a:p>
          <a:p>
            <a:pPr indent="-304164" lvl="2" marL="1371600" rtl="0" algn="l">
              <a:lnSpc>
                <a:spcPct val="150000"/>
              </a:lnSpc>
              <a:spcBef>
                <a:spcPts val="0"/>
              </a:spcBef>
              <a:spcAft>
                <a:spcPts val="0"/>
              </a:spcAft>
              <a:buSzPct val="100000"/>
              <a:buChar char="■"/>
            </a:pPr>
            <a:r>
              <a:rPr lang="en" sz="1400"/>
              <a:t>Variables: make, model, year</a:t>
            </a:r>
            <a:endParaRPr sz="1400"/>
          </a:p>
          <a:p>
            <a:pPr indent="-304164" lvl="2" marL="1371600" rtl="0" algn="l">
              <a:lnSpc>
                <a:spcPct val="150000"/>
              </a:lnSpc>
              <a:spcBef>
                <a:spcPts val="0"/>
              </a:spcBef>
              <a:spcAft>
                <a:spcPts val="0"/>
              </a:spcAft>
              <a:buSzPct val="100000"/>
              <a:buChar char="■"/>
            </a:pPr>
            <a:r>
              <a:rPr lang="en" sz="1400"/>
              <a:t>Functions: drive(), park(), lock()</a:t>
            </a:r>
            <a:endParaRPr sz="1400"/>
          </a:p>
          <a:p>
            <a:pPr indent="-314960" lvl="0" marL="457200" rtl="0" algn="l">
              <a:lnSpc>
                <a:spcPct val="150000"/>
              </a:lnSpc>
              <a:spcBef>
                <a:spcPts val="0"/>
              </a:spcBef>
              <a:spcAft>
                <a:spcPts val="0"/>
              </a:spcAft>
              <a:buSzPct val="100000"/>
              <a:buChar char="●"/>
            </a:pPr>
            <a:r>
              <a:rPr lang="en" sz="1600"/>
              <a:t>Instances of class</a:t>
            </a:r>
            <a:endParaRPr sz="1600"/>
          </a:p>
          <a:p>
            <a:pPr indent="-304165" lvl="1" marL="914400" rtl="0" algn="l">
              <a:lnSpc>
                <a:spcPct val="150000"/>
              </a:lnSpc>
              <a:spcBef>
                <a:spcPts val="0"/>
              </a:spcBef>
              <a:spcAft>
                <a:spcPts val="0"/>
              </a:spcAft>
              <a:buSzPct val="100000"/>
              <a:buChar char="○"/>
            </a:pPr>
            <a:r>
              <a:rPr lang="en" sz="1400"/>
              <a:t>Example: individual cars</a:t>
            </a:r>
            <a:endParaRPr sz="1400"/>
          </a:p>
          <a:p>
            <a:pPr indent="-314960" lvl="0" marL="457200" rtl="0" algn="l">
              <a:lnSpc>
                <a:spcPct val="150000"/>
              </a:lnSpc>
              <a:spcBef>
                <a:spcPts val="0"/>
              </a:spcBef>
              <a:spcAft>
                <a:spcPts val="0"/>
              </a:spcAft>
              <a:buSzPct val="100000"/>
              <a:buChar char="●"/>
            </a:pPr>
            <a:r>
              <a:rPr lang="en" sz="1600"/>
              <a:t>Focus on data and objects → Object Oriented Programming!</a:t>
            </a:r>
            <a:endParaRPr sz="1600"/>
          </a:p>
        </p:txBody>
      </p:sp>
      <p:pic>
        <p:nvPicPr>
          <p:cNvPr id="130" name="Google Shape;130;p19"/>
          <p:cNvPicPr preferRelativeResize="0"/>
          <p:nvPr/>
        </p:nvPicPr>
        <p:blipFill>
          <a:blip r:embed="rId3">
            <a:alphaModFix/>
          </a:blip>
          <a:stretch>
            <a:fillRect/>
          </a:stretch>
        </p:blipFill>
        <p:spPr>
          <a:xfrm>
            <a:off x="6585122" y="476447"/>
            <a:ext cx="2051175" cy="2095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Parts of a class: Constructor</a:t>
            </a:r>
            <a:endParaRPr/>
          </a:p>
        </p:txBody>
      </p:sp>
      <p:sp>
        <p:nvSpPr>
          <p:cNvPr id="136" name="Google Shape;136;p20"/>
          <p:cNvSpPr txBox="1"/>
          <p:nvPr>
            <p:ph idx="1" type="body"/>
          </p:nvPr>
        </p:nvSpPr>
        <p:spPr>
          <a:xfrm>
            <a:off x="729450" y="1665100"/>
            <a:ext cx="5235000" cy="2457000"/>
          </a:xfrm>
          <a:prstGeom prst="rect">
            <a:avLst/>
          </a:prstGeom>
          <a:noFill/>
        </p:spPr>
        <p:txBody>
          <a:bodyPr anchorCtr="0" anchor="t" bIns="91425" lIns="91425" spcFirstLastPara="1" rIns="91425" wrap="square" tIns="91425">
            <a:noAutofit/>
          </a:bodyPr>
          <a:lstStyle/>
          <a:p>
            <a:pPr indent="-330676" lvl="0" marL="457200" rtl="0" algn="l">
              <a:lnSpc>
                <a:spcPct val="95000"/>
              </a:lnSpc>
              <a:spcBef>
                <a:spcPts val="0"/>
              </a:spcBef>
              <a:spcAft>
                <a:spcPts val="0"/>
              </a:spcAft>
              <a:buSzPts val="1608"/>
              <a:buChar char="●"/>
            </a:pPr>
            <a:r>
              <a:rPr lang="en" sz="1607"/>
              <a:t>Special function that initializes a specific instance of a class</a:t>
            </a:r>
            <a:endParaRPr sz="1607"/>
          </a:p>
          <a:p>
            <a:pPr indent="-330676" lvl="0" marL="457200" rtl="0" algn="l">
              <a:lnSpc>
                <a:spcPct val="95000"/>
              </a:lnSpc>
              <a:spcBef>
                <a:spcPts val="0"/>
              </a:spcBef>
              <a:spcAft>
                <a:spcPts val="0"/>
              </a:spcAft>
              <a:buSzPts val="1608"/>
              <a:buChar char="●"/>
            </a:pPr>
            <a:r>
              <a:rPr lang="en" sz="1607"/>
              <a:t>Allows us to customize our individual objects</a:t>
            </a:r>
            <a:endParaRPr sz="1607"/>
          </a:p>
          <a:p>
            <a:pPr indent="-330676" lvl="1" marL="914400" rtl="0" algn="l">
              <a:lnSpc>
                <a:spcPct val="95000"/>
              </a:lnSpc>
              <a:spcBef>
                <a:spcPts val="0"/>
              </a:spcBef>
              <a:spcAft>
                <a:spcPts val="0"/>
              </a:spcAft>
              <a:buSzPts val="1608"/>
              <a:buChar char="○"/>
            </a:pPr>
            <a:r>
              <a:rPr lang="en" sz="1607"/>
              <a:t>Example:</a:t>
            </a:r>
            <a:endParaRPr sz="1607"/>
          </a:p>
          <a:p>
            <a:pPr indent="-330676" lvl="2" marL="1371600" rtl="0" algn="l">
              <a:lnSpc>
                <a:spcPct val="95000"/>
              </a:lnSpc>
              <a:spcBef>
                <a:spcPts val="0"/>
              </a:spcBef>
              <a:spcAft>
                <a:spcPts val="0"/>
              </a:spcAft>
              <a:buSzPts val="1608"/>
              <a:buChar char="■"/>
            </a:pPr>
            <a:r>
              <a:rPr lang="en" sz="1607"/>
              <a:t>2015 White Honda Civic vs. 2007 Gray Toyota Avalon</a:t>
            </a:r>
            <a:endParaRPr sz="1607"/>
          </a:p>
          <a:p>
            <a:pPr indent="-330676" lvl="0" marL="457200" rtl="0" algn="l">
              <a:lnSpc>
                <a:spcPct val="95000"/>
              </a:lnSpc>
              <a:spcBef>
                <a:spcPts val="0"/>
              </a:spcBef>
              <a:spcAft>
                <a:spcPts val="0"/>
              </a:spcAft>
              <a:buSzPts val="1608"/>
              <a:buChar char="●"/>
            </a:pPr>
            <a:r>
              <a:rPr lang="en" sz="1607"/>
              <a:t>Creating an object</a:t>
            </a:r>
            <a:endParaRPr sz="1607"/>
          </a:p>
          <a:p>
            <a:pPr indent="-320833" lvl="1" marL="914400" rtl="0" algn="l">
              <a:lnSpc>
                <a:spcPct val="95000"/>
              </a:lnSpc>
              <a:spcBef>
                <a:spcPts val="0"/>
              </a:spcBef>
              <a:spcAft>
                <a:spcPts val="0"/>
              </a:spcAft>
              <a:buSzPts val="1453"/>
              <a:buChar char="○"/>
            </a:pPr>
            <a:r>
              <a:rPr lang="en" sz="1452"/>
              <a:t>variableName = className(parameters)</a:t>
            </a:r>
            <a:endParaRPr sz="1452"/>
          </a:p>
          <a:p>
            <a:pPr indent="-330676" lvl="0" marL="457200" rtl="0" algn="l">
              <a:lnSpc>
                <a:spcPct val="95000"/>
              </a:lnSpc>
              <a:spcBef>
                <a:spcPts val="0"/>
              </a:spcBef>
              <a:spcAft>
                <a:spcPts val="0"/>
              </a:spcAft>
              <a:buSzPts val="1608"/>
              <a:buChar char="●"/>
            </a:pPr>
            <a:r>
              <a:rPr lang="en" sz="1607"/>
              <a:t>Syntax:</a:t>
            </a:r>
            <a:endParaRPr sz="1607"/>
          </a:p>
          <a:p>
            <a:pPr indent="0" lvl="0" marL="0" rtl="0" algn="l">
              <a:lnSpc>
                <a:spcPct val="95000"/>
              </a:lnSpc>
              <a:spcBef>
                <a:spcPts val="1200"/>
              </a:spcBef>
              <a:spcAft>
                <a:spcPts val="1200"/>
              </a:spcAft>
              <a:buSzPts val="852"/>
              <a:buNone/>
            </a:pPr>
            <a:r>
              <a:rPr lang="en" sz="1607"/>
              <a:t>	</a:t>
            </a:r>
            <a:endParaRPr sz="1413">
              <a:solidFill>
                <a:srgbClr val="000000"/>
              </a:solidFill>
              <a:highlight>
                <a:srgbClr val="FFFFFE"/>
              </a:highlight>
              <a:latin typeface="Consolas"/>
              <a:ea typeface="Consolas"/>
              <a:cs typeface="Consolas"/>
              <a:sym typeface="Consolas"/>
            </a:endParaRPr>
          </a:p>
        </p:txBody>
      </p:sp>
      <p:pic>
        <p:nvPicPr>
          <p:cNvPr id="137" name="Google Shape;137;p20"/>
          <p:cNvPicPr preferRelativeResize="0"/>
          <p:nvPr/>
        </p:nvPicPr>
        <p:blipFill>
          <a:blip r:embed="rId3">
            <a:alphaModFix/>
          </a:blip>
          <a:stretch>
            <a:fillRect/>
          </a:stretch>
        </p:blipFill>
        <p:spPr>
          <a:xfrm>
            <a:off x="6160450" y="1741075"/>
            <a:ext cx="2808850" cy="1579975"/>
          </a:xfrm>
          <a:prstGeom prst="rect">
            <a:avLst/>
          </a:prstGeom>
          <a:noFill/>
          <a:ln>
            <a:noFill/>
          </a:ln>
        </p:spPr>
      </p:pic>
      <p:sp>
        <p:nvSpPr>
          <p:cNvPr id="138" name="Google Shape;138;p20"/>
          <p:cNvSpPr txBox="1"/>
          <p:nvPr/>
        </p:nvSpPr>
        <p:spPr>
          <a:xfrm>
            <a:off x="1280225" y="3940925"/>
            <a:ext cx="4345200" cy="1070700"/>
          </a:xfrm>
          <a:prstGeom prst="rect">
            <a:avLst/>
          </a:prstGeom>
          <a:solidFill>
            <a:srgbClr val="FFFFF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550">
                <a:solidFill>
                  <a:srgbClr val="0000FF"/>
                </a:solidFill>
                <a:highlight>
                  <a:srgbClr val="FFFFFE"/>
                </a:highlight>
                <a:latin typeface="Consolas"/>
                <a:ea typeface="Consolas"/>
                <a:cs typeface="Consolas"/>
                <a:sym typeface="Consolas"/>
              </a:rPr>
              <a:t>def</a:t>
            </a:r>
            <a:r>
              <a:rPr lang="en" sz="1550">
                <a:highlight>
                  <a:srgbClr val="FFFFFE"/>
                </a:highlight>
                <a:latin typeface="Consolas"/>
                <a:ea typeface="Consolas"/>
                <a:cs typeface="Consolas"/>
                <a:sym typeface="Consolas"/>
              </a:rPr>
              <a:t> </a:t>
            </a:r>
            <a:r>
              <a:rPr lang="en" sz="1550">
                <a:solidFill>
                  <a:srgbClr val="795E26"/>
                </a:solidFill>
                <a:highlight>
                  <a:srgbClr val="FFFFFE"/>
                </a:highlight>
                <a:latin typeface="Consolas"/>
                <a:ea typeface="Consolas"/>
                <a:cs typeface="Consolas"/>
                <a:sym typeface="Consolas"/>
              </a:rPr>
              <a:t>__init__</a:t>
            </a:r>
            <a:r>
              <a:rPr lang="en" sz="1550">
                <a:highlight>
                  <a:srgbClr val="FFFFFE"/>
                </a:highlight>
                <a:latin typeface="Consolas"/>
                <a:ea typeface="Consolas"/>
                <a:cs typeface="Consolas"/>
                <a:sym typeface="Consolas"/>
              </a:rPr>
              <a:t>(</a:t>
            </a:r>
            <a:r>
              <a:rPr lang="en" sz="1550">
                <a:solidFill>
                  <a:srgbClr val="001080"/>
                </a:solidFill>
                <a:highlight>
                  <a:srgbClr val="FFFFFE"/>
                </a:highlight>
                <a:latin typeface="Consolas"/>
                <a:ea typeface="Consolas"/>
                <a:cs typeface="Consolas"/>
                <a:sym typeface="Consolas"/>
              </a:rPr>
              <a:t>self</a:t>
            </a:r>
            <a:r>
              <a:rPr lang="en" sz="1550">
                <a:highlight>
                  <a:srgbClr val="FFFFFE"/>
                </a:highlight>
                <a:latin typeface="Consolas"/>
                <a:ea typeface="Consolas"/>
                <a:cs typeface="Consolas"/>
                <a:sym typeface="Consolas"/>
              </a:rPr>
              <a:t>, </a:t>
            </a:r>
            <a:r>
              <a:rPr lang="en" sz="1550">
                <a:solidFill>
                  <a:srgbClr val="001080"/>
                </a:solidFill>
                <a:highlight>
                  <a:srgbClr val="FFFFFE"/>
                </a:highlight>
                <a:latin typeface="Consolas"/>
                <a:ea typeface="Consolas"/>
                <a:cs typeface="Consolas"/>
                <a:sym typeface="Consolas"/>
              </a:rPr>
              <a:t>make</a:t>
            </a:r>
            <a:r>
              <a:rPr lang="en" sz="1550">
                <a:highlight>
                  <a:srgbClr val="FFFFFE"/>
                </a:highlight>
                <a:latin typeface="Consolas"/>
                <a:ea typeface="Consolas"/>
                <a:cs typeface="Consolas"/>
                <a:sym typeface="Consolas"/>
              </a:rPr>
              <a:t>, </a:t>
            </a:r>
            <a:r>
              <a:rPr lang="en" sz="1550">
                <a:solidFill>
                  <a:srgbClr val="001080"/>
                </a:solidFill>
                <a:highlight>
                  <a:srgbClr val="FFFFFE"/>
                </a:highlight>
                <a:latin typeface="Consolas"/>
                <a:ea typeface="Consolas"/>
                <a:cs typeface="Consolas"/>
                <a:sym typeface="Consolas"/>
              </a:rPr>
              <a:t>model</a:t>
            </a:r>
            <a:r>
              <a:rPr lang="en" sz="1550">
                <a:highlight>
                  <a:srgbClr val="FFFFFE"/>
                </a:highlight>
                <a:latin typeface="Consolas"/>
                <a:ea typeface="Consolas"/>
                <a:cs typeface="Consolas"/>
                <a:sym typeface="Consolas"/>
              </a:rPr>
              <a:t>):</a:t>
            </a:r>
            <a:endParaRPr sz="1550">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rPr lang="en" sz="1550">
                <a:highlight>
                  <a:srgbClr val="FFFFFE"/>
                </a:highlight>
                <a:latin typeface="Consolas"/>
                <a:ea typeface="Consolas"/>
                <a:cs typeface="Consolas"/>
                <a:sym typeface="Consolas"/>
              </a:rPr>
              <a:t>    </a:t>
            </a:r>
            <a:r>
              <a:rPr lang="en" sz="1550">
                <a:highlight>
                  <a:srgbClr val="FFFFFE"/>
                </a:highlight>
                <a:latin typeface="Consolas"/>
                <a:ea typeface="Consolas"/>
                <a:cs typeface="Consolas"/>
                <a:sym typeface="Consolas"/>
              </a:rPr>
              <a:t>s</a:t>
            </a:r>
            <a:r>
              <a:rPr lang="en" sz="1550">
                <a:highlight>
                  <a:srgbClr val="FFFFFE"/>
                </a:highlight>
                <a:latin typeface="Consolas"/>
                <a:ea typeface="Consolas"/>
                <a:cs typeface="Consolas"/>
                <a:sym typeface="Consolas"/>
              </a:rPr>
              <a:t>elf.make = make</a:t>
            </a:r>
            <a:endParaRPr sz="1550">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rPr lang="en" sz="1550">
                <a:highlight>
                  <a:srgbClr val="FFFFFE"/>
                </a:highlight>
                <a:latin typeface="Consolas"/>
                <a:ea typeface="Consolas"/>
                <a:cs typeface="Consolas"/>
                <a:sym typeface="Consolas"/>
              </a:rPr>
              <a:t>    </a:t>
            </a:r>
            <a:r>
              <a:rPr lang="en" sz="1550">
                <a:highlight>
                  <a:srgbClr val="FFFFFE"/>
                </a:highlight>
                <a:latin typeface="Consolas"/>
                <a:ea typeface="Consolas"/>
                <a:cs typeface="Consolas"/>
                <a:sym typeface="Consolas"/>
              </a:rPr>
              <a:t>s</a:t>
            </a:r>
            <a:r>
              <a:rPr lang="en" sz="1550">
                <a:highlight>
                  <a:srgbClr val="FFFFFE"/>
                </a:highlight>
                <a:latin typeface="Consolas"/>
                <a:ea typeface="Consolas"/>
                <a:cs typeface="Consolas"/>
                <a:sym typeface="Consolas"/>
              </a:rPr>
              <a:t>elf.model = model</a:t>
            </a:r>
            <a:endParaRPr sz="1900">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Parts of a class: Member Variables</a:t>
            </a:r>
            <a:endParaRPr/>
          </a:p>
        </p:txBody>
      </p:sp>
      <p:sp>
        <p:nvSpPr>
          <p:cNvPr id="144" name="Google Shape;144;p21"/>
          <p:cNvSpPr txBox="1"/>
          <p:nvPr>
            <p:ph idx="1" type="body"/>
          </p:nvPr>
        </p:nvSpPr>
        <p:spPr>
          <a:xfrm>
            <a:off x="714375" y="1664700"/>
            <a:ext cx="4359300" cy="2261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Often defined within the constructor</a:t>
            </a:r>
            <a:endParaRPr sz="1600"/>
          </a:p>
          <a:p>
            <a:pPr indent="-330200" lvl="0" marL="457200" rtl="0" algn="l">
              <a:lnSpc>
                <a:spcPct val="150000"/>
              </a:lnSpc>
              <a:spcBef>
                <a:spcPts val="0"/>
              </a:spcBef>
              <a:spcAft>
                <a:spcPts val="0"/>
              </a:spcAft>
              <a:buSzPts val="1600"/>
              <a:buChar char="●"/>
            </a:pPr>
            <a:r>
              <a:rPr lang="en" sz="1600"/>
              <a:t>Holds data about each specific instance for the class</a:t>
            </a:r>
            <a:endParaRPr sz="1600"/>
          </a:p>
          <a:p>
            <a:pPr indent="-317500" lvl="1" marL="914400" rtl="0" algn="l">
              <a:lnSpc>
                <a:spcPct val="150000"/>
              </a:lnSpc>
              <a:spcBef>
                <a:spcPts val="0"/>
              </a:spcBef>
              <a:spcAft>
                <a:spcPts val="0"/>
              </a:spcAft>
              <a:buSzPts val="1400"/>
              <a:buChar char="○"/>
            </a:pPr>
            <a:r>
              <a:rPr lang="en" sz="1400"/>
              <a:t>Example: make, model, year, and color for a car</a:t>
            </a:r>
            <a:endParaRPr sz="1400"/>
          </a:p>
          <a:p>
            <a:pPr indent="-330200" lvl="0" marL="457200" rtl="0" algn="l">
              <a:lnSpc>
                <a:spcPct val="150000"/>
              </a:lnSpc>
              <a:spcBef>
                <a:spcPts val="0"/>
              </a:spcBef>
              <a:spcAft>
                <a:spcPts val="0"/>
              </a:spcAft>
              <a:buSzPts val="1600"/>
              <a:buChar char="●"/>
            </a:pPr>
            <a:r>
              <a:rPr lang="en" sz="1600"/>
              <a:t>Are referred to within their class as </a:t>
            </a:r>
            <a:r>
              <a:rPr lang="en" sz="1600">
                <a:solidFill>
                  <a:srgbClr val="3C78D8"/>
                </a:solidFill>
                <a:highlight>
                  <a:srgbClr val="FFFFFE"/>
                </a:highlight>
                <a:latin typeface="Consolas"/>
                <a:ea typeface="Consolas"/>
                <a:cs typeface="Consolas"/>
                <a:sym typeface="Consolas"/>
              </a:rPr>
              <a:t>self</a:t>
            </a:r>
            <a:r>
              <a:rPr lang="en" sz="1600">
                <a:solidFill>
                  <a:schemeClr val="dk1"/>
                </a:solidFill>
                <a:highlight>
                  <a:srgbClr val="FFFFFE"/>
                </a:highlight>
                <a:latin typeface="Consolas"/>
                <a:ea typeface="Consolas"/>
                <a:cs typeface="Consolas"/>
                <a:sym typeface="Consolas"/>
              </a:rPr>
              <a:t>.</a:t>
            </a:r>
            <a:r>
              <a:rPr lang="en" sz="1600">
                <a:solidFill>
                  <a:srgbClr val="45818E"/>
                </a:solidFill>
                <a:highlight>
                  <a:srgbClr val="FFFFFE"/>
                </a:highlight>
                <a:latin typeface="Consolas"/>
                <a:ea typeface="Consolas"/>
                <a:cs typeface="Consolas"/>
                <a:sym typeface="Consolas"/>
              </a:rPr>
              <a:t>variableName</a:t>
            </a:r>
            <a:endParaRPr sz="1600">
              <a:solidFill>
                <a:srgbClr val="45818E"/>
              </a:solidFill>
              <a:highlight>
                <a:srgbClr val="FFFFFE"/>
              </a:highlight>
              <a:latin typeface="Consolas"/>
              <a:ea typeface="Consolas"/>
              <a:cs typeface="Consolas"/>
              <a:sym typeface="Consolas"/>
            </a:endParaRPr>
          </a:p>
          <a:p>
            <a:pPr indent="-330200" lvl="0" marL="457200" rtl="0" algn="l">
              <a:lnSpc>
                <a:spcPct val="150000"/>
              </a:lnSpc>
              <a:spcBef>
                <a:spcPts val="0"/>
              </a:spcBef>
              <a:spcAft>
                <a:spcPts val="0"/>
              </a:spcAft>
              <a:buSzPts val="1600"/>
              <a:buChar char="●"/>
            </a:pPr>
            <a:r>
              <a:rPr lang="en" sz="1600"/>
              <a:t>Are referred to outside their class as </a:t>
            </a:r>
            <a:r>
              <a:rPr lang="en" sz="1600">
                <a:solidFill>
                  <a:srgbClr val="3C78D8"/>
                </a:solidFill>
                <a:highlight>
                  <a:srgbClr val="FFFFFE"/>
                </a:highlight>
                <a:latin typeface="Consolas"/>
                <a:ea typeface="Consolas"/>
                <a:cs typeface="Consolas"/>
                <a:sym typeface="Consolas"/>
              </a:rPr>
              <a:t>instanceName</a:t>
            </a:r>
            <a:r>
              <a:rPr lang="en" sz="1600">
                <a:solidFill>
                  <a:schemeClr val="dk1"/>
                </a:solidFill>
                <a:highlight>
                  <a:srgbClr val="FFFFFE"/>
                </a:highlight>
                <a:latin typeface="Consolas"/>
                <a:ea typeface="Consolas"/>
                <a:cs typeface="Consolas"/>
                <a:sym typeface="Consolas"/>
              </a:rPr>
              <a:t>.</a:t>
            </a:r>
            <a:r>
              <a:rPr lang="en" sz="1600">
                <a:solidFill>
                  <a:srgbClr val="45818E"/>
                </a:solidFill>
                <a:highlight>
                  <a:srgbClr val="FFFFFE"/>
                </a:highlight>
                <a:latin typeface="Consolas"/>
                <a:ea typeface="Consolas"/>
                <a:cs typeface="Consolas"/>
                <a:sym typeface="Consolas"/>
              </a:rPr>
              <a:t>variableName</a:t>
            </a:r>
            <a:endParaRPr sz="1600">
              <a:highlight>
                <a:srgbClr val="FFFFFE"/>
              </a:highlight>
              <a:latin typeface="Consolas"/>
              <a:ea typeface="Consolas"/>
              <a:cs typeface="Consolas"/>
              <a:sym typeface="Consolas"/>
            </a:endParaRPr>
          </a:p>
        </p:txBody>
      </p:sp>
      <p:pic>
        <p:nvPicPr>
          <p:cNvPr id="145" name="Google Shape;145;p21"/>
          <p:cNvPicPr preferRelativeResize="0"/>
          <p:nvPr/>
        </p:nvPicPr>
        <p:blipFill>
          <a:blip r:embed="rId3">
            <a:alphaModFix/>
          </a:blip>
          <a:stretch>
            <a:fillRect/>
          </a:stretch>
        </p:blipFill>
        <p:spPr>
          <a:xfrm>
            <a:off x="5186475" y="2135888"/>
            <a:ext cx="3750450" cy="21470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