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bold.fntdata"/><Relationship Id="rId14" Type="http://schemas.openxmlformats.org/officeDocument/2006/relationships/slide" Target="slides/slide10.xml"/><Relationship Id="rId36" Type="http://schemas.openxmlformats.org/officeDocument/2006/relationships/font" Target="fonts/Raleway-regular.fntdata"/><Relationship Id="rId17" Type="http://schemas.openxmlformats.org/officeDocument/2006/relationships/slide" Target="slides/slide13.xml"/><Relationship Id="rId39" Type="http://schemas.openxmlformats.org/officeDocument/2006/relationships/font" Target="fonts/Raleway-boldItalic.fntdata"/><Relationship Id="rId16" Type="http://schemas.openxmlformats.org/officeDocument/2006/relationships/slide" Target="slides/slide12.xml"/><Relationship Id="rId38" Type="http://schemas.openxmlformats.org/officeDocument/2006/relationships/font" Target="fonts/Ralew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5477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5477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8e36cc00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8e36cc0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8e36cc00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e36cc00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e36cc00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e36cc00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8e36cc00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8e36cc001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8e36cc00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8e36cc00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8e36cc00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e36cc00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8e36cc00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8e36cc00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8e36cc00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8e36cc0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8e36cc00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8e36cc00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8e36cc00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8e36cc00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8e36cc0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e36cc0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8e36cc001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8e36cc001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8e36cc00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e36cc00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8e36cc00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8e36cc00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8e36cc00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8e36cc00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8e36cc00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8e36cc00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8e36cc00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e36cc00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8e36cc00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8e36cc00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8e36cc001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8e36cc00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8e36cc00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8e36cc00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8e36cc00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8e36cc00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8e36cc00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8e36cc00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9140fd2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9140fd2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9140fd2b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140fd2b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8e36cc00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8e36cc00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8e36cc00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8e36cc00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547798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547798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e36cc00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e36cc00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e36cc00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e36cc00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Enoch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e36cc00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e36cc00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ablesgenerator.com/" TargetMode="External"/><Relationship Id="rId4" Type="http://schemas.openxmlformats.org/officeDocument/2006/relationships/image" Target="../media/image25.png"/><Relationship Id="rId5"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27.png"/><Relationship Id="rId5"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overleaf.com" TargetMode="External"/><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Crash Course in LaTeX</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E96: Python and Machine Learning</a:t>
            </a:r>
            <a:endParaRPr>
              <a:solidFill>
                <a:srgbClr val="1155CC"/>
              </a:solidFill>
            </a:endParaRPr>
          </a:p>
        </p:txBody>
      </p:sp>
      <p:sp>
        <p:nvSpPr>
          <p:cNvPr id="88" name="Google Shape;88;p13"/>
          <p:cNvSpPr txBox="1"/>
          <p:nvPr/>
        </p:nvSpPr>
        <p:spPr>
          <a:xfrm>
            <a:off x="7298400" y="4210900"/>
            <a:ext cx="13989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 Subsections and More</a:t>
            </a:r>
            <a:endParaRPr/>
          </a:p>
        </p:txBody>
      </p:sp>
      <p:sp>
        <p:nvSpPr>
          <p:cNvPr id="152" name="Google Shape;152;p22"/>
          <p:cNvSpPr txBox="1"/>
          <p:nvPr>
            <p:ph idx="1" type="body"/>
          </p:nvPr>
        </p:nvSpPr>
        <p:spPr>
          <a:xfrm>
            <a:off x="729450" y="2015600"/>
            <a:ext cx="4035600" cy="29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will generate a new numbered section with the name provided in the curly braces.</a:t>
            </a:r>
            <a:endParaRPr/>
          </a:p>
          <a:p>
            <a:pPr indent="0" lvl="0" marL="0" rtl="0" algn="l">
              <a:spcBef>
                <a:spcPts val="1200"/>
              </a:spcBef>
              <a:spcAft>
                <a:spcPts val="0"/>
              </a:spcAft>
              <a:buNone/>
            </a:pPr>
            <a:r>
              <a:rPr lang="en"/>
              <a:t>\subsection{} and \subsubsection{} will generate sections within sections numbered as section number, subsection number, subsubsection number.</a:t>
            </a:r>
            <a:endParaRPr/>
          </a:p>
          <a:p>
            <a:pPr indent="0" lvl="0" marL="0" rtl="0" algn="l">
              <a:spcBef>
                <a:spcPts val="1200"/>
              </a:spcBef>
              <a:spcAft>
                <a:spcPts val="0"/>
              </a:spcAft>
              <a:buNone/>
            </a:pPr>
            <a:r>
              <a:rPr lang="en"/>
              <a:t>\paragraph{} and \subparagraph{} can be used to generate tabbed and double tabbed sections of text within a section</a:t>
            </a:r>
            <a:endParaRPr/>
          </a:p>
          <a:p>
            <a:pPr indent="0" lvl="0" marL="0" rtl="0" algn="l">
              <a:spcBef>
                <a:spcPts val="1200"/>
              </a:spcBef>
              <a:spcAft>
                <a:spcPts val="1200"/>
              </a:spcAft>
              <a:buNone/>
            </a:pPr>
            <a:r>
              <a:rPr lang="en"/>
              <a:t>No need for begin and end blocks. A section ends at the start of a new section or end of document</a:t>
            </a:r>
            <a:endParaRPr/>
          </a:p>
        </p:txBody>
      </p:sp>
      <p:pic>
        <p:nvPicPr>
          <p:cNvPr id="153" name="Google Shape;153;p22"/>
          <p:cNvPicPr preferRelativeResize="0"/>
          <p:nvPr/>
        </p:nvPicPr>
        <p:blipFill>
          <a:blip r:embed="rId3">
            <a:alphaModFix/>
          </a:blip>
          <a:stretch>
            <a:fillRect/>
          </a:stretch>
        </p:blipFill>
        <p:spPr>
          <a:xfrm>
            <a:off x="4917450" y="2006250"/>
            <a:ext cx="3838575"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 Subsections and More</a:t>
            </a:r>
            <a:endParaRPr/>
          </a:p>
        </p:txBody>
      </p:sp>
      <p:sp>
        <p:nvSpPr>
          <p:cNvPr id="159" name="Google Shape;159;p23"/>
          <p:cNvSpPr txBox="1"/>
          <p:nvPr>
            <p:ph idx="1" type="body"/>
          </p:nvPr>
        </p:nvSpPr>
        <p:spPr>
          <a:xfrm>
            <a:off x="729450" y="2015600"/>
            <a:ext cx="4035600" cy="29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will generate a new numbered section with the name provided in the curly braces.</a:t>
            </a:r>
            <a:endParaRPr/>
          </a:p>
          <a:p>
            <a:pPr indent="0" lvl="0" marL="0" rtl="0" algn="l">
              <a:spcBef>
                <a:spcPts val="1200"/>
              </a:spcBef>
              <a:spcAft>
                <a:spcPts val="0"/>
              </a:spcAft>
              <a:buNone/>
            </a:pPr>
            <a:r>
              <a:rPr lang="en"/>
              <a:t>\subsection{} and \subsubsection{} will generate sections within sections numbered as section number, subsection number, subsubsection number.</a:t>
            </a:r>
            <a:endParaRPr/>
          </a:p>
          <a:p>
            <a:pPr indent="0" lvl="0" marL="0" rtl="0" algn="l">
              <a:spcBef>
                <a:spcPts val="1200"/>
              </a:spcBef>
              <a:spcAft>
                <a:spcPts val="0"/>
              </a:spcAft>
              <a:buNone/>
            </a:pPr>
            <a:r>
              <a:rPr lang="en"/>
              <a:t>\paragraph{} and \subparagraph{} can be used to generate tabbed and double tabbed sections of text within a section</a:t>
            </a:r>
            <a:endParaRPr/>
          </a:p>
          <a:p>
            <a:pPr indent="0" lvl="0" marL="0" rtl="0" algn="l">
              <a:spcBef>
                <a:spcPts val="1200"/>
              </a:spcBef>
              <a:spcAft>
                <a:spcPts val="1200"/>
              </a:spcAft>
              <a:buNone/>
            </a:pPr>
            <a:r>
              <a:rPr lang="en"/>
              <a:t>No need for begin and end blocks. A section ends at the start of a new section or end of document</a:t>
            </a:r>
            <a:endParaRPr/>
          </a:p>
        </p:txBody>
      </p:sp>
      <p:pic>
        <p:nvPicPr>
          <p:cNvPr id="160" name="Google Shape;160;p23"/>
          <p:cNvPicPr preferRelativeResize="0"/>
          <p:nvPr/>
        </p:nvPicPr>
        <p:blipFill>
          <a:blip r:embed="rId3">
            <a:alphaModFix/>
          </a:blip>
          <a:stretch>
            <a:fillRect/>
          </a:stretch>
        </p:blipFill>
        <p:spPr>
          <a:xfrm>
            <a:off x="5197675" y="1853850"/>
            <a:ext cx="291465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Commenting the Code</a:t>
            </a:r>
            <a:endParaRPr/>
          </a:p>
        </p:txBody>
      </p:sp>
      <p:sp>
        <p:nvSpPr>
          <p:cNvPr id="166" name="Google Shape;166;p24"/>
          <p:cNvSpPr txBox="1"/>
          <p:nvPr/>
        </p:nvSpPr>
        <p:spPr>
          <a:xfrm>
            <a:off x="787500" y="1982825"/>
            <a:ext cx="2567100" cy="25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Comments are helpful to make notes to your future self, section your code and mark important details you don’t want printed on the document.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They are made using the % symbol. This raises an issue when you need a % in the text. To get around this, \% is used to display the % character.</a:t>
            </a:r>
            <a:endParaRPr>
              <a:solidFill>
                <a:schemeClr val="lt1"/>
              </a:solidFill>
              <a:latin typeface="Lato"/>
              <a:ea typeface="Lato"/>
              <a:cs typeface="Lato"/>
              <a:sym typeface="Lato"/>
            </a:endParaRPr>
          </a:p>
        </p:txBody>
      </p:sp>
      <p:pic>
        <p:nvPicPr>
          <p:cNvPr id="167" name="Google Shape;167;p24"/>
          <p:cNvPicPr preferRelativeResize="0"/>
          <p:nvPr/>
        </p:nvPicPr>
        <p:blipFill>
          <a:blip r:embed="rId3">
            <a:alphaModFix/>
          </a:blip>
          <a:stretch>
            <a:fillRect/>
          </a:stretch>
        </p:blipFill>
        <p:spPr>
          <a:xfrm>
            <a:off x="3798450" y="1982825"/>
            <a:ext cx="5484600" cy="879349"/>
          </a:xfrm>
          <a:prstGeom prst="rect">
            <a:avLst/>
          </a:prstGeom>
          <a:noFill/>
          <a:ln>
            <a:noFill/>
          </a:ln>
        </p:spPr>
      </p:pic>
      <p:pic>
        <p:nvPicPr>
          <p:cNvPr id="168" name="Google Shape;168;p24"/>
          <p:cNvPicPr preferRelativeResize="0"/>
          <p:nvPr/>
        </p:nvPicPr>
        <p:blipFill>
          <a:blip r:embed="rId4">
            <a:alphaModFix/>
          </a:blip>
          <a:stretch>
            <a:fillRect/>
          </a:stretch>
        </p:blipFill>
        <p:spPr>
          <a:xfrm>
            <a:off x="3744225" y="3254974"/>
            <a:ext cx="5010150"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 Space</a:t>
            </a:r>
            <a:endParaRPr/>
          </a:p>
        </p:txBody>
      </p:sp>
      <p:sp>
        <p:nvSpPr>
          <p:cNvPr id="174" name="Google Shape;174;p25"/>
          <p:cNvSpPr txBox="1"/>
          <p:nvPr>
            <p:ph idx="1" type="body"/>
          </p:nvPr>
        </p:nvSpPr>
        <p:spPr>
          <a:xfrm>
            <a:off x="675200" y="1979450"/>
            <a:ext cx="3474900" cy="288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LaTeX compiler will ignore all whitespace in the code except for one space in between words. This includes multiple spaces, tabs, and newlines.</a:t>
            </a:r>
            <a:endParaRPr/>
          </a:p>
          <a:p>
            <a:pPr indent="0" lvl="0" marL="0" rtl="0" algn="l">
              <a:spcBef>
                <a:spcPts val="1200"/>
              </a:spcBef>
              <a:spcAft>
                <a:spcPts val="0"/>
              </a:spcAft>
              <a:buNone/>
            </a:pPr>
            <a:r>
              <a:rPr lang="en"/>
              <a:t>To cause text to start a new line use \\ or \newline. You can also hit enter twice, but it will tab over the text.</a:t>
            </a:r>
            <a:endParaRPr/>
          </a:p>
          <a:p>
            <a:pPr indent="0" lvl="0" marL="0" rtl="0" algn="l">
              <a:spcBef>
                <a:spcPts val="1200"/>
              </a:spcBef>
              <a:spcAft>
                <a:spcPts val="1200"/>
              </a:spcAft>
              <a:buNone/>
            </a:pPr>
            <a:r>
              <a:rPr lang="en"/>
              <a:t>LaTeX deletes all white space at the beginning of a line. To get around this add \null\quad for a tab. \quad \qquad and a \ followed by a space give 4 spaces, 8 spaces and 1 space.</a:t>
            </a:r>
            <a:endParaRPr/>
          </a:p>
        </p:txBody>
      </p:sp>
      <p:pic>
        <p:nvPicPr>
          <p:cNvPr id="175" name="Google Shape;175;p25"/>
          <p:cNvPicPr preferRelativeResize="0"/>
          <p:nvPr/>
        </p:nvPicPr>
        <p:blipFill>
          <a:blip r:embed="rId3">
            <a:alphaModFix/>
          </a:blip>
          <a:stretch>
            <a:fillRect/>
          </a:stretch>
        </p:blipFill>
        <p:spPr>
          <a:xfrm>
            <a:off x="4242300" y="3079125"/>
            <a:ext cx="4818975" cy="1351450"/>
          </a:xfrm>
          <a:prstGeom prst="rect">
            <a:avLst/>
          </a:prstGeom>
          <a:noFill/>
          <a:ln>
            <a:noFill/>
          </a:ln>
        </p:spPr>
      </p:pic>
      <p:pic>
        <p:nvPicPr>
          <p:cNvPr id="176" name="Google Shape;176;p25"/>
          <p:cNvPicPr preferRelativeResize="0"/>
          <p:nvPr/>
        </p:nvPicPr>
        <p:blipFill>
          <a:blip r:embed="rId4">
            <a:alphaModFix/>
          </a:blip>
          <a:stretch>
            <a:fillRect/>
          </a:stretch>
        </p:blipFill>
        <p:spPr>
          <a:xfrm>
            <a:off x="4242309" y="1065550"/>
            <a:ext cx="4640088" cy="175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Miscellaneous</a:t>
            </a:r>
            <a:r>
              <a:rPr lang="en"/>
              <a:t> Helpful Commands</a:t>
            </a:r>
            <a:endParaRPr/>
          </a:p>
        </p:txBody>
      </p:sp>
      <p:sp>
        <p:nvSpPr>
          <p:cNvPr id="182" name="Google Shape;182;p26"/>
          <p:cNvSpPr txBox="1"/>
          <p:nvPr>
            <p:ph idx="1" type="body"/>
          </p:nvPr>
        </p:nvSpPr>
        <p:spPr>
          <a:xfrm>
            <a:off x="729450" y="2078875"/>
            <a:ext cx="2824200" cy="278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t>
            </a:r>
            <a:r>
              <a:rPr lang="en"/>
              <a:t>textbackslash can be used to generate the \ character.</a:t>
            </a:r>
            <a:endParaRPr/>
          </a:p>
          <a:p>
            <a:pPr indent="0" lvl="0" marL="0" rtl="0" algn="l">
              <a:spcBef>
                <a:spcPts val="1200"/>
              </a:spcBef>
              <a:spcAft>
                <a:spcPts val="0"/>
              </a:spcAft>
              <a:buNone/>
            </a:pPr>
            <a:r>
              <a:rPr lang="en"/>
              <a:t>\pagebreak can be used to end a page early and place all text onto the next page</a:t>
            </a:r>
            <a:endParaRPr/>
          </a:p>
          <a:p>
            <a:pPr indent="0" lvl="0" marL="0" rtl="0" algn="l">
              <a:spcBef>
                <a:spcPts val="1200"/>
              </a:spcBef>
              <a:spcAft>
                <a:spcPts val="0"/>
              </a:spcAft>
              <a:buNone/>
            </a:pPr>
            <a:r>
              <a:rPr lang="en"/>
              <a:t>The pipe character | will create a long dash. \vert can be used to generate the pipe character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3" name="Google Shape;183;p26"/>
          <p:cNvSpPr txBox="1"/>
          <p:nvPr/>
        </p:nvSpPr>
        <p:spPr>
          <a:xfrm>
            <a:off x="4620250" y="2070500"/>
            <a:ext cx="2775300" cy="29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 character can be used to generate a space. To place this character in use \sim.</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Sections can be created with {} that will group text together. Useful if using \tiny, \small, \normalsize, \large, \Large, \LARGE, \huge, or \Huge to change font size mid sentence.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\noindent can be used to remove the automatic indent after two enters pressed.</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Bold, Italics and Underlying</a:t>
            </a:r>
            <a:endParaRPr/>
          </a:p>
        </p:txBody>
      </p:sp>
      <p:sp>
        <p:nvSpPr>
          <p:cNvPr id="189" name="Google Shape;189;p27"/>
          <p:cNvSpPr txBox="1"/>
          <p:nvPr>
            <p:ph idx="1" type="body"/>
          </p:nvPr>
        </p:nvSpPr>
        <p:spPr>
          <a:xfrm>
            <a:off x="729450" y="2078875"/>
            <a:ext cx="2661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\textbf{} will create </a:t>
            </a:r>
            <a:r>
              <a:rPr b="1" lang="en"/>
              <a:t>bold</a:t>
            </a:r>
            <a:r>
              <a:rPr lang="en"/>
              <a:t> text</a:t>
            </a:r>
            <a:endParaRPr/>
          </a:p>
          <a:p>
            <a:pPr indent="0" lvl="0" marL="0" rtl="0" algn="l">
              <a:spcBef>
                <a:spcPts val="1200"/>
              </a:spcBef>
              <a:spcAft>
                <a:spcPts val="0"/>
              </a:spcAft>
              <a:buNone/>
            </a:pPr>
            <a:r>
              <a:rPr lang="en"/>
              <a:t>\textit{} will create</a:t>
            </a:r>
            <a:r>
              <a:rPr i="1" lang="en"/>
              <a:t> italicized</a:t>
            </a:r>
            <a:r>
              <a:rPr lang="en"/>
              <a:t> text</a:t>
            </a:r>
            <a:endParaRPr/>
          </a:p>
          <a:p>
            <a:pPr indent="0" lvl="0" marL="0" rtl="0" algn="l">
              <a:spcBef>
                <a:spcPts val="1200"/>
              </a:spcBef>
              <a:spcAft>
                <a:spcPts val="0"/>
              </a:spcAft>
              <a:buNone/>
            </a:pPr>
            <a:r>
              <a:rPr lang="en"/>
              <a:t>\underline{} will </a:t>
            </a:r>
            <a:r>
              <a:rPr lang="en" u="sng"/>
              <a:t>underline</a:t>
            </a:r>
            <a:r>
              <a:rPr lang="en"/>
              <a:t> text</a:t>
            </a:r>
            <a:endParaRPr/>
          </a:p>
          <a:p>
            <a:pPr indent="0" lvl="0" marL="0" rtl="0" algn="l">
              <a:spcBef>
                <a:spcPts val="1200"/>
              </a:spcBef>
              <a:spcAft>
                <a:spcPts val="1200"/>
              </a:spcAft>
              <a:buNone/>
            </a:pPr>
            <a:r>
              <a:rPr lang="en"/>
              <a:t>They can be stacked for combined results i.e. \textbf{\textit{\underline{text}}}</a:t>
            </a:r>
            <a:endParaRPr/>
          </a:p>
        </p:txBody>
      </p:sp>
      <p:pic>
        <p:nvPicPr>
          <p:cNvPr id="190" name="Google Shape;190;p27"/>
          <p:cNvPicPr preferRelativeResize="0"/>
          <p:nvPr/>
        </p:nvPicPr>
        <p:blipFill>
          <a:blip r:embed="rId3">
            <a:alphaModFix/>
          </a:blip>
          <a:stretch>
            <a:fillRect/>
          </a:stretch>
        </p:blipFill>
        <p:spPr>
          <a:xfrm>
            <a:off x="4798650" y="1915850"/>
            <a:ext cx="3619500" cy="1409700"/>
          </a:xfrm>
          <a:prstGeom prst="rect">
            <a:avLst/>
          </a:prstGeom>
          <a:noFill/>
          <a:ln>
            <a:noFill/>
          </a:ln>
        </p:spPr>
      </p:pic>
      <p:pic>
        <p:nvPicPr>
          <p:cNvPr id="191" name="Google Shape;191;p27"/>
          <p:cNvPicPr preferRelativeResize="0"/>
          <p:nvPr/>
        </p:nvPicPr>
        <p:blipFill>
          <a:blip r:embed="rId4">
            <a:alphaModFix/>
          </a:blip>
          <a:stretch>
            <a:fillRect/>
          </a:stretch>
        </p:blipFill>
        <p:spPr>
          <a:xfrm>
            <a:off x="5078950" y="3596475"/>
            <a:ext cx="2864895" cy="101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#1 (5 minutes)</a:t>
            </a:r>
            <a:endParaRPr/>
          </a:p>
        </p:txBody>
      </p:sp>
      <p:sp>
        <p:nvSpPr>
          <p:cNvPr id="197" name="Google Shape;197;p28"/>
          <p:cNvSpPr txBox="1"/>
          <p:nvPr>
            <p:ph idx="1" type="body"/>
          </p:nvPr>
        </p:nvSpPr>
        <p:spPr>
          <a:xfrm>
            <a:off x="729450" y="2078875"/>
            <a:ext cx="7688700" cy="275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a document with three sections. The first section should be titled “Subsection Test”. In it create 2 subsections and in each subsection  create a sub sub section. Give each a creative name and write some text in each </a:t>
            </a:r>
            <a:r>
              <a:rPr lang="en"/>
              <a:t>subsection</a:t>
            </a:r>
            <a:r>
              <a:rPr lang="en"/>
              <a:t> and subsubsection to see how the text displays.</a:t>
            </a:r>
            <a:endParaRPr/>
          </a:p>
          <a:p>
            <a:pPr indent="0" lvl="0" marL="0" rtl="0" algn="l">
              <a:spcBef>
                <a:spcPts val="1200"/>
              </a:spcBef>
              <a:spcAft>
                <a:spcPts val="0"/>
              </a:spcAft>
              <a:buNone/>
            </a:pPr>
            <a:r>
              <a:rPr lang="en"/>
              <a:t>The second section should be titled “White Space” and in it there should be 3 lines of text. The first line should say “There are four    spaces in between four and spaces.” The second line should say “There is no indent here, I’m 100% sure of it.” The third line should have an indent and say “    There is an indent here.”</a:t>
            </a:r>
            <a:endParaRPr/>
          </a:p>
          <a:p>
            <a:pPr indent="0" lvl="0" marL="0" rtl="0" algn="l">
              <a:spcBef>
                <a:spcPts val="1200"/>
              </a:spcBef>
              <a:spcAft>
                <a:spcPts val="0"/>
              </a:spcAft>
              <a:buNone/>
            </a:pPr>
            <a:r>
              <a:rPr lang="en"/>
              <a:t>The third section should be titled “Bold, Italics and Underlines”. Write two lines in here with no indents. First line should say “</a:t>
            </a:r>
            <a:r>
              <a:rPr b="1" i="1" lang="en" u="sng"/>
              <a:t>This is bold, italicized and underlined.</a:t>
            </a:r>
            <a:r>
              <a:rPr lang="en"/>
              <a:t>” Second line should say “This is </a:t>
            </a:r>
            <a:r>
              <a:rPr b="1" lang="en"/>
              <a:t>bold</a:t>
            </a:r>
            <a:r>
              <a:rPr lang="en"/>
              <a:t>, </a:t>
            </a:r>
            <a:r>
              <a:rPr i="1" lang="en"/>
              <a:t>italicized</a:t>
            </a:r>
            <a:r>
              <a:rPr lang="en"/>
              <a:t> and</a:t>
            </a:r>
            <a:r>
              <a:rPr lang="en" u="sng"/>
              <a:t> underlined</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 Editing</a:t>
            </a:r>
            <a:endParaRPr/>
          </a:p>
        </p:txBody>
      </p:sp>
      <p:sp>
        <p:nvSpPr>
          <p:cNvPr id="203" name="Google Shape;203;p29"/>
          <p:cNvSpPr txBox="1"/>
          <p:nvPr>
            <p:ph idx="1" type="body"/>
          </p:nvPr>
        </p:nvSpPr>
        <p:spPr>
          <a:xfrm>
            <a:off x="729450" y="2078875"/>
            <a:ext cx="30111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Latex has two types of modes for generating math equations. Inline math mode and display mode.</a:t>
            </a:r>
            <a:endParaRPr/>
          </a:p>
          <a:p>
            <a:pPr indent="0" lvl="0" marL="0" rtl="0" algn="l">
              <a:spcBef>
                <a:spcPts val="1200"/>
              </a:spcBef>
              <a:spcAft>
                <a:spcPts val="0"/>
              </a:spcAft>
              <a:buNone/>
            </a:pPr>
            <a:r>
              <a:rPr lang="en"/>
              <a:t>Inline math mode uses $ $ and displays the math in the same line as the text surrounding it. $f(x) = 2x + 5$. Will display the math in the text itself. To get $ in text  by itself use \$.</a:t>
            </a:r>
            <a:endParaRPr/>
          </a:p>
          <a:p>
            <a:pPr indent="0" lvl="0" marL="0" rtl="0" algn="l">
              <a:spcBef>
                <a:spcPts val="1200"/>
              </a:spcBef>
              <a:spcAft>
                <a:spcPts val="1200"/>
              </a:spcAft>
              <a:buNone/>
            </a:pPr>
            <a:r>
              <a:rPr lang="en"/>
              <a:t>Display math mode uses $$ $$  and displays centered on a new line.</a:t>
            </a:r>
            <a:endParaRPr/>
          </a:p>
        </p:txBody>
      </p:sp>
      <p:pic>
        <p:nvPicPr>
          <p:cNvPr id="204" name="Google Shape;204;p29"/>
          <p:cNvPicPr preferRelativeResize="0"/>
          <p:nvPr/>
        </p:nvPicPr>
        <p:blipFill>
          <a:blip r:embed="rId3">
            <a:alphaModFix/>
          </a:blip>
          <a:stretch>
            <a:fillRect/>
          </a:stretch>
        </p:blipFill>
        <p:spPr>
          <a:xfrm>
            <a:off x="3984173" y="1053575"/>
            <a:ext cx="4800300" cy="1721950"/>
          </a:xfrm>
          <a:prstGeom prst="rect">
            <a:avLst/>
          </a:prstGeom>
          <a:noFill/>
          <a:ln>
            <a:noFill/>
          </a:ln>
        </p:spPr>
      </p:pic>
      <p:pic>
        <p:nvPicPr>
          <p:cNvPr id="205" name="Google Shape;205;p29"/>
          <p:cNvPicPr preferRelativeResize="0"/>
          <p:nvPr/>
        </p:nvPicPr>
        <p:blipFill>
          <a:blip r:embed="rId4">
            <a:alphaModFix/>
          </a:blip>
          <a:stretch>
            <a:fillRect/>
          </a:stretch>
        </p:blipFill>
        <p:spPr>
          <a:xfrm>
            <a:off x="3879250" y="3012813"/>
            <a:ext cx="5010150" cy="197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Math Inputs</a:t>
            </a:r>
            <a:endParaRPr/>
          </a:p>
        </p:txBody>
      </p:sp>
      <p:sp>
        <p:nvSpPr>
          <p:cNvPr id="211" name="Google Shape;211;p30"/>
          <p:cNvSpPr txBox="1"/>
          <p:nvPr>
            <p:ph idx="1" type="body"/>
          </p:nvPr>
        </p:nvSpPr>
        <p:spPr>
          <a:xfrm>
            <a:off x="729450" y="2078875"/>
            <a:ext cx="32490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Greek letters are written as \ followed by their names. Lowercase sigma would be \sigma and uppercase sigma would be \Sigma.</a:t>
            </a:r>
            <a:endParaRPr/>
          </a:p>
          <a:p>
            <a:pPr indent="0" lvl="0" marL="0" rtl="0" algn="l">
              <a:spcBef>
                <a:spcPts val="1200"/>
              </a:spcBef>
              <a:spcAft>
                <a:spcPts val="0"/>
              </a:spcAft>
              <a:buNone/>
            </a:pPr>
            <a:r>
              <a:rPr lang="en"/>
              <a:t>\frac{num}{den} will create a fraction with the input in num on the numerator and den in the denominator.</a:t>
            </a:r>
            <a:endParaRPr/>
          </a:p>
          <a:p>
            <a:pPr indent="0" lvl="0" marL="0" rtl="0" algn="l">
              <a:spcBef>
                <a:spcPts val="1200"/>
              </a:spcBef>
              <a:spcAft>
                <a:spcPts val="0"/>
              </a:spcAft>
              <a:buNone/>
            </a:pPr>
            <a:r>
              <a:rPr lang="en"/>
              <a:t>\sqrt{} is for square roots and \vec{} is used to add an arrow over the input, \hat{} adds a ^ over the input.</a:t>
            </a:r>
            <a:endParaRPr/>
          </a:p>
          <a:p>
            <a:pPr indent="0" lvl="0" marL="0" rtl="0" algn="l">
              <a:spcBef>
                <a:spcPts val="1200"/>
              </a:spcBef>
              <a:spcAft>
                <a:spcPts val="1200"/>
              </a:spcAft>
              <a:buNone/>
            </a:pPr>
            <a:r>
              <a:t/>
            </a:r>
            <a:endParaRPr/>
          </a:p>
        </p:txBody>
      </p:sp>
      <p:sp>
        <p:nvSpPr>
          <p:cNvPr id="212" name="Google Shape;212;p30"/>
          <p:cNvSpPr txBox="1"/>
          <p:nvPr/>
        </p:nvSpPr>
        <p:spPr>
          <a:xfrm>
            <a:off x="4502750" y="2064175"/>
            <a:ext cx="3706200" cy="27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To create a subscript use _{subscript text} and to create a superscript use ^{superscript text}.</a:t>
            </a:r>
            <a:endParaRPr sz="13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accent1"/>
                </a:solidFill>
                <a:latin typeface="Lato"/>
                <a:ea typeface="Lato"/>
                <a:cs typeface="Lato"/>
                <a:sym typeface="Lato"/>
              </a:rPr>
              <a:t>\int generates an integral, \iint creates a double integral, \iiint creates a triple integral,  \partial creates ∂, \nabla creates ∇, \circ creates °,  and \sin, \cos, \log can be used for their respective functions.</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accent1"/>
                </a:solidFill>
                <a:latin typeface="Lato"/>
                <a:ea typeface="Lato"/>
                <a:cs typeface="Lato"/>
                <a:sym typeface="Lato"/>
              </a:rPr>
              <a:t>All of these can only be used in math mode so if you want greek letters or math in the middle of your text use inline math mode.</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Math Inputs</a:t>
            </a:r>
            <a:endParaRPr/>
          </a:p>
        </p:txBody>
      </p:sp>
      <p:sp>
        <p:nvSpPr>
          <p:cNvPr id="218" name="Google Shape;218;p31"/>
          <p:cNvSpPr txBox="1"/>
          <p:nvPr>
            <p:ph idx="1" type="body"/>
          </p:nvPr>
        </p:nvSpPr>
        <p:spPr>
          <a:xfrm>
            <a:off x="729450" y="2078875"/>
            <a:ext cx="3249000" cy="286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there is an equation you can write on a piece of paper by hand that would seem impossible to write using MS Word or Google Docs, LaTeX makes it very simple.</a:t>
            </a:r>
            <a:endParaRPr/>
          </a:p>
          <a:p>
            <a:pPr indent="0" lvl="0" marL="0" rtl="0" algn="l">
              <a:spcBef>
                <a:spcPts val="1200"/>
              </a:spcBef>
              <a:spcAft>
                <a:spcPts val="0"/>
              </a:spcAft>
              <a:buNone/>
            </a:pPr>
            <a:r>
              <a:rPr lang="en"/>
              <a:t>Additional math libraries add in other useful equation components like \iint for a double integral or \oiiint for a triple surface integral. Typical math packages can be added with \usepackage{} at the top of the file. </a:t>
            </a:r>
            <a:r>
              <a:rPr lang="en"/>
              <a:t>e</a:t>
            </a:r>
            <a:r>
              <a:rPr lang="en"/>
              <a:t>smath and amsmath are two common packages used.</a:t>
            </a:r>
            <a:endParaRPr/>
          </a:p>
          <a:p>
            <a:pPr indent="0" lvl="0" marL="0" rtl="0" algn="l">
              <a:spcBef>
                <a:spcPts val="1200"/>
              </a:spcBef>
              <a:spcAft>
                <a:spcPts val="1200"/>
              </a:spcAft>
              <a:buNone/>
            </a:pPr>
            <a:r>
              <a:t/>
            </a:r>
            <a:endParaRPr/>
          </a:p>
        </p:txBody>
      </p:sp>
      <p:pic>
        <p:nvPicPr>
          <p:cNvPr id="219" name="Google Shape;219;p31"/>
          <p:cNvPicPr preferRelativeResize="0"/>
          <p:nvPr/>
        </p:nvPicPr>
        <p:blipFill>
          <a:blip r:embed="rId3">
            <a:alphaModFix/>
          </a:blip>
          <a:stretch>
            <a:fillRect/>
          </a:stretch>
        </p:blipFill>
        <p:spPr>
          <a:xfrm>
            <a:off x="4257400" y="2494375"/>
            <a:ext cx="4588525" cy="95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LaTeX?</a:t>
            </a:r>
            <a:endParaRPr/>
          </a:p>
        </p:txBody>
      </p:sp>
      <p:sp>
        <p:nvSpPr>
          <p:cNvPr id="94" name="Google Shape;94;p14"/>
          <p:cNvSpPr txBox="1"/>
          <p:nvPr>
            <p:ph idx="1" type="body"/>
          </p:nvPr>
        </p:nvSpPr>
        <p:spPr>
          <a:xfrm>
            <a:off x="729450" y="2078875"/>
            <a:ext cx="4180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Typesetting Language</a:t>
            </a:r>
            <a:endParaRPr/>
          </a:p>
          <a:p>
            <a:pPr indent="-311150" lvl="0" marL="457200" rtl="0" algn="l">
              <a:spcBef>
                <a:spcPts val="0"/>
              </a:spcBef>
              <a:spcAft>
                <a:spcPts val="0"/>
              </a:spcAft>
              <a:buSzPts val="1300"/>
              <a:buChar char="●"/>
            </a:pPr>
            <a:r>
              <a:rPr lang="en"/>
              <a:t>Used to generate professional documents </a:t>
            </a:r>
            <a:endParaRPr/>
          </a:p>
          <a:p>
            <a:pPr indent="-311150" lvl="0" marL="457200" rtl="0" algn="l">
              <a:spcBef>
                <a:spcPts val="0"/>
              </a:spcBef>
              <a:spcAft>
                <a:spcPts val="0"/>
              </a:spcAft>
              <a:buSzPts val="1300"/>
              <a:buChar char="●"/>
            </a:pPr>
            <a:r>
              <a:rPr lang="en"/>
              <a:t>Commonly used for scientific documents, books, lab reports, CV’s and more</a:t>
            </a:r>
            <a:endParaRPr/>
          </a:p>
        </p:txBody>
      </p:sp>
      <p:pic>
        <p:nvPicPr>
          <p:cNvPr id="95" name="Google Shape;95;p14"/>
          <p:cNvPicPr preferRelativeResize="0"/>
          <p:nvPr/>
        </p:nvPicPr>
        <p:blipFill>
          <a:blip r:embed="rId3">
            <a:alphaModFix/>
          </a:blip>
          <a:stretch>
            <a:fillRect/>
          </a:stretch>
        </p:blipFill>
        <p:spPr>
          <a:xfrm>
            <a:off x="5144524" y="1494725"/>
            <a:ext cx="3816251" cy="144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Math Inputs Code and Output</a:t>
            </a:r>
            <a:endParaRPr/>
          </a:p>
        </p:txBody>
      </p:sp>
      <p:pic>
        <p:nvPicPr>
          <p:cNvPr id="225" name="Google Shape;225;p32"/>
          <p:cNvPicPr preferRelativeResize="0"/>
          <p:nvPr/>
        </p:nvPicPr>
        <p:blipFill>
          <a:blip r:embed="rId3">
            <a:alphaModFix/>
          </a:blip>
          <a:stretch>
            <a:fillRect/>
          </a:stretch>
        </p:blipFill>
        <p:spPr>
          <a:xfrm>
            <a:off x="152400" y="2006250"/>
            <a:ext cx="4676775" cy="2286000"/>
          </a:xfrm>
          <a:prstGeom prst="rect">
            <a:avLst/>
          </a:prstGeom>
          <a:noFill/>
          <a:ln>
            <a:noFill/>
          </a:ln>
        </p:spPr>
      </p:pic>
      <p:pic>
        <p:nvPicPr>
          <p:cNvPr id="226" name="Google Shape;226;p32"/>
          <p:cNvPicPr preferRelativeResize="0"/>
          <p:nvPr/>
        </p:nvPicPr>
        <p:blipFill>
          <a:blip r:embed="rId4">
            <a:alphaModFix/>
          </a:blip>
          <a:stretch>
            <a:fillRect/>
          </a:stretch>
        </p:blipFill>
        <p:spPr>
          <a:xfrm>
            <a:off x="4981575" y="2006250"/>
            <a:ext cx="3771900" cy="278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#2 (5 minutes)</a:t>
            </a:r>
            <a:endParaRPr/>
          </a:p>
        </p:txBody>
      </p:sp>
      <p:sp>
        <p:nvSpPr>
          <p:cNvPr id="232" name="Google Shape;23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a new section names “Math Equations” and inside it write the following text. “If I had $5 and I spent $3 I can find the result as $5 - $3 = $2.” Now make a new line and write the following text, “If I was writing this document in Word, it would take forever to write Faraday’s Law in integral and derivative form. In LaTeX its as simple as:” Now write using display math mode both forms of Faraday’s law from the picture below. (Hint: \cdot can be used for dot product, \times can be used for cross product and \oint gives a surface integral. The upside down triangle is called nabla and the greek letter is called sigma.)</a:t>
            </a:r>
            <a:endParaRPr/>
          </a:p>
        </p:txBody>
      </p:sp>
      <p:pic>
        <p:nvPicPr>
          <p:cNvPr id="233" name="Google Shape;233;p33"/>
          <p:cNvPicPr preferRelativeResize="0"/>
          <p:nvPr/>
        </p:nvPicPr>
        <p:blipFill>
          <a:blip r:embed="rId3">
            <a:alphaModFix/>
          </a:blip>
          <a:stretch>
            <a:fillRect/>
          </a:stretch>
        </p:blipFill>
        <p:spPr>
          <a:xfrm>
            <a:off x="1071563" y="4339975"/>
            <a:ext cx="7000875" cy="61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a:t>
            </a:r>
            <a:endParaRPr/>
          </a:p>
        </p:txBody>
      </p:sp>
      <p:sp>
        <p:nvSpPr>
          <p:cNvPr id="239" name="Google Shape;239;p34"/>
          <p:cNvSpPr txBox="1"/>
          <p:nvPr>
            <p:ph idx="1" type="body"/>
          </p:nvPr>
        </p:nvSpPr>
        <p:spPr>
          <a:xfrm>
            <a:off x="729450" y="2078875"/>
            <a:ext cx="39630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begin a new table use \begin{tabular}{columns}. Inside of columns will go r, c, or l followed by spaces. Every letter will correspond to a new set of columns. </a:t>
            </a:r>
            <a:r>
              <a:rPr lang="en"/>
              <a:t>l</a:t>
            </a:r>
            <a:r>
              <a:rPr lang="en"/>
              <a:t> will align all items left in that column, r will align right and c will center them in the middle.</a:t>
            </a:r>
            <a:endParaRPr/>
          </a:p>
          <a:p>
            <a:pPr indent="0" lvl="0" marL="0" rtl="0" algn="l">
              <a:spcBef>
                <a:spcPts val="1200"/>
              </a:spcBef>
              <a:spcAft>
                <a:spcPts val="0"/>
              </a:spcAft>
              <a:buNone/>
            </a:pPr>
            <a:r>
              <a:rPr lang="en"/>
              <a:t>&amp; will separate items in each row and new rows can be generated with a newline \\ or \newline.</a:t>
            </a:r>
            <a:endParaRPr/>
          </a:p>
          <a:p>
            <a:pPr indent="0" lvl="0" marL="0" rtl="0" algn="l">
              <a:spcBef>
                <a:spcPts val="1200"/>
              </a:spcBef>
              <a:spcAft>
                <a:spcPts val="1200"/>
              </a:spcAft>
              <a:buNone/>
            </a:pPr>
            <a:r>
              <a:t/>
            </a:r>
            <a:endParaRPr/>
          </a:p>
        </p:txBody>
      </p:sp>
      <p:pic>
        <p:nvPicPr>
          <p:cNvPr id="240" name="Google Shape;240;p34"/>
          <p:cNvPicPr preferRelativeResize="0"/>
          <p:nvPr/>
        </p:nvPicPr>
        <p:blipFill>
          <a:blip r:embed="rId3">
            <a:alphaModFix/>
          </a:blip>
          <a:stretch>
            <a:fillRect/>
          </a:stretch>
        </p:blipFill>
        <p:spPr>
          <a:xfrm>
            <a:off x="5161463" y="1707925"/>
            <a:ext cx="2543175" cy="1047750"/>
          </a:xfrm>
          <a:prstGeom prst="rect">
            <a:avLst/>
          </a:prstGeom>
          <a:noFill/>
          <a:ln>
            <a:noFill/>
          </a:ln>
        </p:spPr>
      </p:pic>
      <p:pic>
        <p:nvPicPr>
          <p:cNvPr id="241" name="Google Shape;241;p34"/>
          <p:cNvPicPr preferRelativeResize="0"/>
          <p:nvPr/>
        </p:nvPicPr>
        <p:blipFill>
          <a:blip r:embed="rId4">
            <a:alphaModFix/>
          </a:blip>
          <a:stretch>
            <a:fillRect/>
          </a:stretch>
        </p:blipFill>
        <p:spPr>
          <a:xfrm>
            <a:off x="5511063" y="3198750"/>
            <a:ext cx="1714500" cy="61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With Borders</a:t>
            </a:r>
            <a:endParaRPr/>
          </a:p>
        </p:txBody>
      </p:sp>
      <p:sp>
        <p:nvSpPr>
          <p:cNvPr id="247" name="Google Shape;247;p35"/>
          <p:cNvSpPr txBox="1"/>
          <p:nvPr>
            <p:ph idx="1" type="body"/>
          </p:nvPr>
        </p:nvSpPr>
        <p:spPr>
          <a:xfrm>
            <a:off x="729450" y="2078875"/>
            <a:ext cx="396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\hline command will generate a horizontal line that will cover an entire row. Using the pipe character | in the column argument list will generate a vertical line spanning the whole box.</a:t>
            </a:r>
            <a:endParaRPr/>
          </a:p>
          <a:p>
            <a:pPr indent="0" lvl="0" marL="0" rtl="0" algn="l">
              <a:spcBef>
                <a:spcPts val="1200"/>
              </a:spcBef>
              <a:spcAft>
                <a:spcPts val="1200"/>
              </a:spcAft>
              <a:buNone/>
            </a:pPr>
            <a:r>
              <a:rPr lang="en"/>
              <a:t>Columns can be annoying to generate sometimes, so if there is a need for a complicated table </a:t>
            </a:r>
            <a:r>
              <a:rPr lang="en" u="sng">
                <a:solidFill>
                  <a:schemeClr val="hlink"/>
                </a:solidFill>
                <a:hlinkClick r:id="rId3"/>
              </a:rPr>
              <a:t>https://www.tablesgenerator.com/</a:t>
            </a:r>
            <a:r>
              <a:rPr lang="en"/>
              <a:t> is a good resource for easily generating LaTeX code for tables.</a:t>
            </a:r>
            <a:endParaRPr/>
          </a:p>
        </p:txBody>
      </p:sp>
      <p:pic>
        <p:nvPicPr>
          <p:cNvPr id="248" name="Google Shape;248;p35"/>
          <p:cNvPicPr preferRelativeResize="0"/>
          <p:nvPr/>
        </p:nvPicPr>
        <p:blipFill>
          <a:blip r:embed="rId4">
            <a:alphaModFix/>
          </a:blip>
          <a:stretch>
            <a:fillRect/>
          </a:stretch>
        </p:blipFill>
        <p:spPr>
          <a:xfrm>
            <a:off x="5134125" y="1075175"/>
            <a:ext cx="2686050" cy="1866900"/>
          </a:xfrm>
          <a:prstGeom prst="rect">
            <a:avLst/>
          </a:prstGeom>
          <a:noFill/>
          <a:ln>
            <a:noFill/>
          </a:ln>
        </p:spPr>
      </p:pic>
      <p:pic>
        <p:nvPicPr>
          <p:cNvPr id="249" name="Google Shape;249;p35"/>
          <p:cNvPicPr preferRelativeResize="0"/>
          <p:nvPr/>
        </p:nvPicPr>
        <p:blipFill>
          <a:blip r:embed="rId5">
            <a:alphaModFix/>
          </a:blip>
          <a:stretch>
            <a:fillRect/>
          </a:stretch>
        </p:blipFill>
        <p:spPr>
          <a:xfrm>
            <a:off x="5413425" y="3424725"/>
            <a:ext cx="1828800" cy="68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with Captions</a:t>
            </a:r>
            <a:endParaRPr/>
          </a:p>
        </p:txBody>
      </p:sp>
      <p:sp>
        <p:nvSpPr>
          <p:cNvPr id="255" name="Google Shape;255;p36"/>
          <p:cNvSpPr txBox="1"/>
          <p:nvPr>
            <p:ph idx="1" type="body"/>
          </p:nvPr>
        </p:nvSpPr>
        <p:spPr>
          <a:xfrm>
            <a:off x="729450" y="2078875"/>
            <a:ext cx="3393600" cy="27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 caption under a table can be done surrounding the tabular with \begin{table}[h!] and \end{table} environment. </a:t>
            </a:r>
            <a:endParaRPr/>
          </a:p>
          <a:p>
            <a:pPr indent="0" lvl="0" marL="0" rtl="0" algn="l">
              <a:spcBef>
                <a:spcPts val="1200"/>
              </a:spcBef>
              <a:spcAft>
                <a:spcPts val="0"/>
              </a:spcAft>
              <a:buNone/>
            </a:pPr>
            <a:r>
              <a:rPr lang="en"/>
              <a:t>\centering will center the whole object.</a:t>
            </a:r>
            <a:endParaRPr/>
          </a:p>
          <a:p>
            <a:pPr indent="0" lvl="0" marL="0" rtl="0" algn="l">
              <a:spcBef>
                <a:spcPts val="1200"/>
              </a:spcBef>
              <a:spcAft>
                <a:spcPts val="1200"/>
              </a:spcAft>
              <a:buNone/>
            </a:pPr>
            <a:r>
              <a:rPr lang="en"/>
              <a:t>\caption{caption text here} will generate a caption under the table. It will label the table number based on how many previous tables you’ve used. Make sure to place it after the tabular environment</a:t>
            </a:r>
            <a:endParaRPr/>
          </a:p>
        </p:txBody>
      </p:sp>
      <p:pic>
        <p:nvPicPr>
          <p:cNvPr id="256" name="Google Shape;256;p36"/>
          <p:cNvPicPr preferRelativeResize="0"/>
          <p:nvPr/>
        </p:nvPicPr>
        <p:blipFill>
          <a:blip r:embed="rId3">
            <a:alphaModFix/>
          </a:blip>
          <a:stretch>
            <a:fillRect/>
          </a:stretch>
        </p:blipFill>
        <p:spPr>
          <a:xfrm>
            <a:off x="4712625" y="3261425"/>
            <a:ext cx="4295775" cy="1809750"/>
          </a:xfrm>
          <a:prstGeom prst="rect">
            <a:avLst/>
          </a:prstGeom>
          <a:noFill/>
          <a:ln>
            <a:noFill/>
          </a:ln>
        </p:spPr>
      </p:pic>
      <p:pic>
        <p:nvPicPr>
          <p:cNvPr id="257" name="Google Shape;257;p36"/>
          <p:cNvPicPr preferRelativeResize="0"/>
          <p:nvPr/>
        </p:nvPicPr>
        <p:blipFill>
          <a:blip r:embed="rId4">
            <a:alphaModFix/>
          </a:blip>
          <a:stretch>
            <a:fillRect/>
          </a:stretch>
        </p:blipFill>
        <p:spPr>
          <a:xfrm>
            <a:off x="5065025" y="613600"/>
            <a:ext cx="3225250" cy="2503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Unordered Lists</a:t>
            </a:r>
            <a:endParaRPr/>
          </a:p>
        </p:txBody>
      </p:sp>
      <p:sp>
        <p:nvSpPr>
          <p:cNvPr id="263" name="Google Shape;263;p37"/>
          <p:cNvSpPr txBox="1"/>
          <p:nvPr>
            <p:ph idx="1" type="body"/>
          </p:nvPr>
        </p:nvSpPr>
        <p:spPr>
          <a:xfrm>
            <a:off x="729450" y="2078875"/>
            <a:ext cx="3710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Unordered lists are simply bulleted lists with no particular order.</a:t>
            </a:r>
            <a:endParaRPr/>
          </a:p>
          <a:p>
            <a:pPr indent="0" lvl="0" marL="0" rtl="0" algn="l">
              <a:spcBef>
                <a:spcPts val="1200"/>
              </a:spcBef>
              <a:spcAft>
                <a:spcPts val="0"/>
              </a:spcAft>
              <a:buNone/>
            </a:pPr>
            <a:r>
              <a:rPr lang="en"/>
              <a:t>To start a new unordered list environment, use \begin{itemize} and \end{itemize}</a:t>
            </a:r>
            <a:endParaRPr/>
          </a:p>
          <a:p>
            <a:pPr indent="0" lvl="0" marL="0" rtl="0" algn="l">
              <a:spcBef>
                <a:spcPts val="1200"/>
              </a:spcBef>
              <a:spcAft>
                <a:spcPts val="1200"/>
              </a:spcAft>
              <a:buNone/>
            </a:pPr>
            <a:r>
              <a:rPr lang="en"/>
              <a:t>Use \item to generate a new bullet point for the list.</a:t>
            </a:r>
            <a:endParaRPr/>
          </a:p>
        </p:txBody>
      </p:sp>
      <p:pic>
        <p:nvPicPr>
          <p:cNvPr id="264" name="Google Shape;264;p37"/>
          <p:cNvPicPr preferRelativeResize="0"/>
          <p:nvPr/>
        </p:nvPicPr>
        <p:blipFill>
          <a:blip r:embed="rId3">
            <a:alphaModFix/>
          </a:blip>
          <a:stretch>
            <a:fillRect/>
          </a:stretch>
        </p:blipFill>
        <p:spPr>
          <a:xfrm>
            <a:off x="5324150" y="2955425"/>
            <a:ext cx="2257425" cy="1571625"/>
          </a:xfrm>
          <a:prstGeom prst="rect">
            <a:avLst/>
          </a:prstGeom>
          <a:noFill/>
          <a:ln>
            <a:noFill/>
          </a:ln>
        </p:spPr>
      </p:pic>
      <p:pic>
        <p:nvPicPr>
          <p:cNvPr id="265" name="Google Shape;265;p37"/>
          <p:cNvPicPr preferRelativeResize="0"/>
          <p:nvPr/>
        </p:nvPicPr>
        <p:blipFill>
          <a:blip r:embed="rId4">
            <a:alphaModFix/>
          </a:blip>
          <a:stretch>
            <a:fillRect/>
          </a:stretch>
        </p:blipFill>
        <p:spPr>
          <a:xfrm>
            <a:off x="5143375" y="1273450"/>
            <a:ext cx="2496093" cy="126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a:t>
            </a:r>
            <a:r>
              <a:rPr lang="en"/>
              <a:t>rdered Lists</a:t>
            </a:r>
            <a:endParaRPr/>
          </a:p>
        </p:txBody>
      </p:sp>
      <p:sp>
        <p:nvSpPr>
          <p:cNvPr id="271" name="Google Shape;271;p38"/>
          <p:cNvSpPr txBox="1"/>
          <p:nvPr>
            <p:ph idx="1" type="body"/>
          </p:nvPr>
        </p:nvSpPr>
        <p:spPr>
          <a:xfrm>
            <a:off x="729450" y="2078875"/>
            <a:ext cx="40986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Ordered lists label each of the \item tags in order. Adding \usepackage{enumitem} to the top of the document enables lists other than numerical.</a:t>
            </a:r>
            <a:endParaRPr/>
          </a:p>
          <a:p>
            <a:pPr indent="0" lvl="0" marL="0" rtl="0" algn="l">
              <a:spcBef>
                <a:spcPts val="1200"/>
              </a:spcBef>
              <a:spcAft>
                <a:spcPts val="1200"/>
              </a:spcAft>
              <a:buNone/>
            </a:pPr>
            <a:r>
              <a:rPr lang="en"/>
              <a:t>A numerically ordered list environment can be started with \begin{enumerate}. Lowercase lettered lists can be made with </a:t>
            </a:r>
            <a:r>
              <a:rPr lang="en"/>
              <a:t>\begin{enumerate}[label=\alph*], Uppercase letter lists with  \begin{enumerate}[label=\Alph*] and roman numeral lists with \begin{enumerate}[label=\roman*]</a:t>
            </a:r>
            <a:endParaRPr/>
          </a:p>
        </p:txBody>
      </p:sp>
      <p:pic>
        <p:nvPicPr>
          <p:cNvPr id="272" name="Google Shape;272;p38"/>
          <p:cNvPicPr preferRelativeResize="0"/>
          <p:nvPr/>
        </p:nvPicPr>
        <p:blipFill>
          <a:blip r:embed="rId3">
            <a:alphaModFix/>
          </a:blip>
          <a:stretch>
            <a:fillRect/>
          </a:stretch>
        </p:blipFill>
        <p:spPr>
          <a:xfrm>
            <a:off x="7349376" y="709575"/>
            <a:ext cx="1559950" cy="4433925"/>
          </a:xfrm>
          <a:prstGeom prst="rect">
            <a:avLst/>
          </a:prstGeom>
          <a:noFill/>
          <a:ln>
            <a:noFill/>
          </a:ln>
        </p:spPr>
      </p:pic>
      <p:pic>
        <p:nvPicPr>
          <p:cNvPr id="273" name="Google Shape;273;p38"/>
          <p:cNvPicPr preferRelativeResize="0"/>
          <p:nvPr/>
        </p:nvPicPr>
        <p:blipFill>
          <a:blip r:embed="rId4">
            <a:alphaModFix/>
          </a:blip>
          <a:stretch>
            <a:fillRect/>
          </a:stretch>
        </p:blipFill>
        <p:spPr>
          <a:xfrm>
            <a:off x="4828051" y="831275"/>
            <a:ext cx="2305200" cy="4041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a:t>
            </a:r>
            <a:endParaRPr/>
          </a:p>
        </p:txBody>
      </p:sp>
      <p:sp>
        <p:nvSpPr>
          <p:cNvPr id="279" name="Google Shape;279;p39"/>
          <p:cNvSpPr txBox="1"/>
          <p:nvPr>
            <p:ph idx="1" type="body"/>
          </p:nvPr>
        </p:nvSpPr>
        <p:spPr>
          <a:xfrm>
            <a:off x="729450" y="2078875"/>
            <a:ext cx="3165300" cy="25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insert images into your file you will need to add a new package to you file \usepackage{graphicx}. </a:t>
            </a:r>
            <a:endParaRPr/>
          </a:p>
          <a:p>
            <a:pPr indent="0" lvl="0" marL="0" rtl="0" algn="l">
              <a:spcBef>
                <a:spcPts val="1200"/>
              </a:spcBef>
              <a:spcAft>
                <a:spcPts val="0"/>
              </a:spcAft>
              <a:buNone/>
            </a:pPr>
            <a:r>
              <a:rPr lang="en"/>
              <a:t>To upload images to overleaf, click on the upload icon in the top left corner of the editor window.</a:t>
            </a:r>
            <a:endParaRPr/>
          </a:p>
          <a:p>
            <a:pPr indent="0" lvl="0" marL="0" rtl="0" algn="l">
              <a:spcBef>
                <a:spcPts val="1200"/>
              </a:spcBef>
              <a:spcAft>
                <a:spcPts val="1200"/>
              </a:spcAft>
              <a:buNone/>
            </a:pPr>
            <a:r>
              <a:rPr lang="en"/>
              <a:t>Select the image you want to upload and it should appear in the file bar on the left.</a:t>
            </a:r>
            <a:endParaRPr/>
          </a:p>
        </p:txBody>
      </p:sp>
      <p:pic>
        <p:nvPicPr>
          <p:cNvPr id="280" name="Google Shape;280;p39"/>
          <p:cNvPicPr preferRelativeResize="0"/>
          <p:nvPr/>
        </p:nvPicPr>
        <p:blipFill>
          <a:blip r:embed="rId3">
            <a:alphaModFix/>
          </a:blip>
          <a:stretch>
            <a:fillRect/>
          </a:stretch>
        </p:blipFill>
        <p:spPr>
          <a:xfrm>
            <a:off x="5458900" y="1179000"/>
            <a:ext cx="2114550" cy="1123950"/>
          </a:xfrm>
          <a:prstGeom prst="rect">
            <a:avLst/>
          </a:prstGeom>
          <a:noFill/>
          <a:ln>
            <a:noFill/>
          </a:ln>
        </p:spPr>
      </p:pic>
      <p:pic>
        <p:nvPicPr>
          <p:cNvPr id="281" name="Google Shape;281;p39"/>
          <p:cNvPicPr preferRelativeResize="0"/>
          <p:nvPr/>
        </p:nvPicPr>
        <p:blipFill>
          <a:blip r:embed="rId4">
            <a:alphaModFix/>
          </a:blip>
          <a:stretch>
            <a:fillRect/>
          </a:stretch>
        </p:blipFill>
        <p:spPr>
          <a:xfrm>
            <a:off x="4469775" y="2383400"/>
            <a:ext cx="4429792" cy="2319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a:t>
            </a:r>
            <a:endParaRPr/>
          </a:p>
        </p:txBody>
      </p:sp>
      <p:sp>
        <p:nvSpPr>
          <p:cNvPr id="287" name="Google Shape;287;p40"/>
          <p:cNvSpPr txBox="1"/>
          <p:nvPr>
            <p:ph idx="1" type="body"/>
          </p:nvPr>
        </p:nvSpPr>
        <p:spPr>
          <a:xfrm>
            <a:off x="729450" y="2078875"/>
            <a:ext cx="4397100" cy="26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create a floating environment like we did with the table. This time we use \begin{figure}[h!] with \end{figure}.</a:t>
            </a:r>
            <a:endParaRPr/>
          </a:p>
          <a:p>
            <a:pPr indent="0" lvl="0" marL="0" rtl="0" algn="l">
              <a:spcBef>
                <a:spcPts val="1200"/>
              </a:spcBef>
              <a:spcAft>
                <a:spcPts val="0"/>
              </a:spcAft>
              <a:buNone/>
            </a:pPr>
            <a:r>
              <a:rPr lang="en"/>
              <a:t>\includegraphics[modifiers]{filename} can be used to generate the image itself. In this case HKN.png was the filename and the width was set to 0.3\textwidth. Values can also be specified in cm, mm, in, ems and more.</a:t>
            </a:r>
            <a:endParaRPr/>
          </a:p>
          <a:p>
            <a:pPr indent="0" lvl="0" marL="0" rtl="0" algn="l">
              <a:spcBef>
                <a:spcPts val="1200"/>
              </a:spcBef>
              <a:spcAft>
                <a:spcPts val="1200"/>
              </a:spcAft>
              <a:buNone/>
            </a:pPr>
            <a:r>
              <a:rPr lang="en"/>
              <a:t>We can center and add captions as seen before as well. LaTeX will automatically number all figures in the order they appear.</a:t>
            </a:r>
            <a:endParaRPr/>
          </a:p>
        </p:txBody>
      </p:sp>
      <p:pic>
        <p:nvPicPr>
          <p:cNvPr id="288" name="Google Shape;288;p40"/>
          <p:cNvPicPr preferRelativeResize="0"/>
          <p:nvPr/>
        </p:nvPicPr>
        <p:blipFill>
          <a:blip r:embed="rId3">
            <a:alphaModFix/>
          </a:blip>
          <a:stretch>
            <a:fillRect/>
          </a:stretch>
        </p:blipFill>
        <p:spPr>
          <a:xfrm>
            <a:off x="5257038" y="770298"/>
            <a:ext cx="3439025" cy="1518850"/>
          </a:xfrm>
          <a:prstGeom prst="rect">
            <a:avLst/>
          </a:prstGeom>
          <a:noFill/>
          <a:ln>
            <a:noFill/>
          </a:ln>
        </p:spPr>
      </p:pic>
      <p:pic>
        <p:nvPicPr>
          <p:cNvPr id="289" name="Google Shape;289;p40"/>
          <p:cNvPicPr preferRelativeResize="0"/>
          <p:nvPr/>
        </p:nvPicPr>
        <p:blipFill>
          <a:blip r:embed="rId4">
            <a:alphaModFix/>
          </a:blip>
          <a:stretch>
            <a:fillRect/>
          </a:stretch>
        </p:blipFill>
        <p:spPr>
          <a:xfrm>
            <a:off x="5517925" y="2438200"/>
            <a:ext cx="3044100" cy="221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Images</a:t>
            </a:r>
            <a:endParaRPr/>
          </a:p>
        </p:txBody>
      </p:sp>
      <p:sp>
        <p:nvSpPr>
          <p:cNvPr id="295" name="Google Shape;295;p41"/>
          <p:cNvSpPr txBox="1"/>
          <p:nvPr>
            <p:ph idx="1" type="body"/>
          </p:nvPr>
        </p:nvSpPr>
        <p:spPr>
          <a:xfrm>
            <a:off x="729450" y="2078875"/>
            <a:ext cx="439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Width isn’t the only </a:t>
            </a:r>
            <a:r>
              <a:rPr lang="en"/>
              <a:t>thing</a:t>
            </a:r>
            <a:r>
              <a:rPr lang="en"/>
              <a:t> </a:t>
            </a:r>
            <a:r>
              <a:rPr lang="en"/>
              <a:t>modifiable</a:t>
            </a:r>
            <a:r>
              <a:rPr lang="en"/>
              <a:t>. scale=scalefactor can be used to scale width and height. height=heightval can be used to set the image height. angle=rotation_angle can be used to rotate the image.</a:t>
            </a:r>
            <a:endParaRPr/>
          </a:p>
          <a:p>
            <a:pPr indent="0" lvl="0" marL="0" rtl="0" algn="l">
              <a:spcBef>
                <a:spcPts val="1200"/>
              </a:spcBef>
              <a:spcAft>
                <a:spcPts val="1200"/>
              </a:spcAft>
              <a:buNone/>
            </a:pPr>
            <a:r>
              <a:rPr lang="en"/>
              <a:t>An example of this can be seen on the right.</a:t>
            </a:r>
            <a:endParaRPr/>
          </a:p>
        </p:txBody>
      </p:sp>
      <p:pic>
        <p:nvPicPr>
          <p:cNvPr id="296" name="Google Shape;296;p41"/>
          <p:cNvPicPr preferRelativeResize="0"/>
          <p:nvPr/>
        </p:nvPicPr>
        <p:blipFill>
          <a:blip r:embed="rId3">
            <a:alphaModFix/>
          </a:blip>
          <a:stretch>
            <a:fillRect/>
          </a:stretch>
        </p:blipFill>
        <p:spPr>
          <a:xfrm>
            <a:off x="5281600" y="1361575"/>
            <a:ext cx="3529127" cy="1013850"/>
          </a:xfrm>
          <a:prstGeom prst="rect">
            <a:avLst/>
          </a:prstGeom>
          <a:noFill/>
          <a:ln>
            <a:noFill/>
          </a:ln>
        </p:spPr>
      </p:pic>
      <p:pic>
        <p:nvPicPr>
          <p:cNvPr id="297" name="Google Shape;297;p41"/>
          <p:cNvPicPr preferRelativeResize="0"/>
          <p:nvPr/>
        </p:nvPicPr>
        <p:blipFill>
          <a:blip r:embed="rId4">
            <a:alphaModFix/>
          </a:blip>
          <a:stretch>
            <a:fillRect/>
          </a:stretch>
        </p:blipFill>
        <p:spPr>
          <a:xfrm>
            <a:off x="5232950" y="2599700"/>
            <a:ext cx="3712650" cy="23393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LaTeX?</a:t>
            </a:r>
            <a:endParaRPr/>
          </a:p>
        </p:txBody>
      </p:sp>
      <p:sp>
        <p:nvSpPr>
          <p:cNvPr id="101" name="Google Shape;101;p15"/>
          <p:cNvSpPr txBox="1"/>
          <p:nvPr>
            <p:ph idx="1" type="body"/>
          </p:nvPr>
        </p:nvSpPr>
        <p:spPr>
          <a:xfrm>
            <a:off x="729450" y="2078875"/>
            <a:ext cx="4180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Makes Homework’s and lab reports look very nice.</a:t>
            </a:r>
            <a:endParaRPr/>
          </a:p>
          <a:p>
            <a:pPr indent="-311150" lvl="0" marL="457200" rtl="0" algn="l">
              <a:spcBef>
                <a:spcPts val="0"/>
              </a:spcBef>
              <a:spcAft>
                <a:spcPts val="0"/>
              </a:spcAft>
              <a:buSzPts val="1300"/>
              <a:buChar char="●"/>
            </a:pPr>
            <a:r>
              <a:rPr lang="en"/>
              <a:t>Gives far more flexibility and control over the document layout unlike typical word processing software</a:t>
            </a:r>
            <a:endParaRPr/>
          </a:p>
          <a:p>
            <a:pPr indent="-311150" lvl="0" marL="457200" rtl="0" algn="l">
              <a:spcBef>
                <a:spcPts val="0"/>
              </a:spcBef>
              <a:spcAft>
                <a:spcPts val="0"/>
              </a:spcAft>
              <a:buSzPts val="1300"/>
              <a:buChar char="●"/>
            </a:pPr>
            <a:r>
              <a:rPr lang="en"/>
              <a:t>Makes inputting equations, generating tables, updating tables of contents, generating bibliographies, and maintaining a consistent layout extremely easy.</a:t>
            </a:r>
            <a:endParaRPr/>
          </a:p>
        </p:txBody>
      </p:sp>
      <p:pic>
        <p:nvPicPr>
          <p:cNvPr id="102" name="Google Shape;102;p15"/>
          <p:cNvPicPr preferRelativeResize="0"/>
          <p:nvPr/>
        </p:nvPicPr>
        <p:blipFill>
          <a:blip r:embed="rId3">
            <a:alphaModFix/>
          </a:blip>
          <a:stretch>
            <a:fillRect/>
          </a:stretch>
        </p:blipFill>
        <p:spPr>
          <a:xfrm>
            <a:off x="5144524" y="1494725"/>
            <a:ext cx="3816251" cy="1448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and Pseudocode</a:t>
            </a:r>
            <a:endParaRPr/>
          </a:p>
        </p:txBody>
      </p:sp>
      <p:sp>
        <p:nvSpPr>
          <p:cNvPr id="303" name="Google Shape;303;p42"/>
          <p:cNvSpPr txBox="1"/>
          <p:nvPr>
            <p:ph idx="1" type="body"/>
          </p:nvPr>
        </p:nvSpPr>
        <p:spPr>
          <a:xfrm>
            <a:off x="729450" y="2078875"/>
            <a:ext cx="43971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can also write your own algorithm and pseudocode and format them nicely in LaTex</a:t>
            </a:r>
            <a:r>
              <a:rPr lang="en"/>
              <a:t>.</a:t>
            </a:r>
            <a:endParaRPr/>
          </a:p>
          <a:p>
            <a:pPr indent="0" lvl="0" marL="0" rtl="0" algn="l">
              <a:spcBef>
                <a:spcPts val="1200"/>
              </a:spcBef>
              <a:spcAft>
                <a:spcPts val="0"/>
              </a:spcAft>
              <a:buNone/>
            </a:pPr>
            <a:r>
              <a:rPr lang="en"/>
              <a:t>Includes the algorithm package and build your own algorithm!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 example of this can be seen on the right.</a:t>
            </a:r>
            <a:endParaRPr/>
          </a:p>
        </p:txBody>
      </p:sp>
      <p:pic>
        <p:nvPicPr>
          <p:cNvPr id="304" name="Google Shape;304;p42"/>
          <p:cNvPicPr preferRelativeResize="0"/>
          <p:nvPr/>
        </p:nvPicPr>
        <p:blipFill>
          <a:blip r:embed="rId3">
            <a:alphaModFix/>
          </a:blip>
          <a:stretch>
            <a:fillRect/>
          </a:stretch>
        </p:blipFill>
        <p:spPr>
          <a:xfrm>
            <a:off x="729450" y="3197338"/>
            <a:ext cx="2238375" cy="752475"/>
          </a:xfrm>
          <a:prstGeom prst="rect">
            <a:avLst/>
          </a:prstGeom>
          <a:noFill/>
          <a:ln>
            <a:noFill/>
          </a:ln>
        </p:spPr>
      </p:pic>
      <p:pic>
        <p:nvPicPr>
          <p:cNvPr id="305" name="Google Shape;305;p42"/>
          <p:cNvPicPr preferRelativeResize="0"/>
          <p:nvPr/>
        </p:nvPicPr>
        <p:blipFill>
          <a:blip r:embed="rId4">
            <a:alphaModFix/>
          </a:blip>
          <a:stretch>
            <a:fillRect/>
          </a:stretch>
        </p:blipFill>
        <p:spPr>
          <a:xfrm>
            <a:off x="4803500" y="1853850"/>
            <a:ext cx="2102373" cy="2984850"/>
          </a:xfrm>
          <a:prstGeom prst="rect">
            <a:avLst/>
          </a:prstGeom>
          <a:noFill/>
          <a:ln>
            <a:noFill/>
          </a:ln>
        </p:spPr>
      </p:pic>
      <p:pic>
        <p:nvPicPr>
          <p:cNvPr id="306" name="Google Shape;306;p42"/>
          <p:cNvPicPr preferRelativeResize="0"/>
          <p:nvPr/>
        </p:nvPicPr>
        <p:blipFill>
          <a:blip r:embed="rId5">
            <a:alphaModFix/>
          </a:blip>
          <a:stretch>
            <a:fillRect/>
          </a:stretch>
        </p:blipFill>
        <p:spPr>
          <a:xfrm>
            <a:off x="6767625" y="1853850"/>
            <a:ext cx="2238375" cy="254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Code</a:t>
            </a:r>
            <a:endParaRPr/>
          </a:p>
        </p:txBody>
      </p:sp>
      <p:sp>
        <p:nvSpPr>
          <p:cNvPr id="312" name="Google Shape;312;p43"/>
          <p:cNvSpPr txBox="1"/>
          <p:nvPr>
            <p:ph idx="1" type="body"/>
          </p:nvPr>
        </p:nvSpPr>
        <p:spPr>
          <a:xfrm>
            <a:off x="729450" y="2078875"/>
            <a:ext cx="439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demonstrate your code in LaTex by using listings package.</a:t>
            </a:r>
            <a:endParaRPr/>
          </a:p>
          <a:p>
            <a:pPr indent="0" lvl="0" marL="0" rtl="0" algn="l">
              <a:spcBef>
                <a:spcPts val="1200"/>
              </a:spcBef>
              <a:spcAft>
                <a:spcPts val="1200"/>
              </a:spcAft>
              <a:buNone/>
            </a:pPr>
            <a:r>
              <a:rPr lang="en"/>
              <a:t>An example of this can be seen on the right.</a:t>
            </a:r>
            <a:endParaRPr/>
          </a:p>
        </p:txBody>
      </p:sp>
      <p:pic>
        <p:nvPicPr>
          <p:cNvPr id="313" name="Google Shape;313;p43"/>
          <p:cNvPicPr preferRelativeResize="0"/>
          <p:nvPr/>
        </p:nvPicPr>
        <p:blipFill>
          <a:blip r:embed="rId3">
            <a:alphaModFix/>
          </a:blip>
          <a:stretch>
            <a:fillRect/>
          </a:stretch>
        </p:blipFill>
        <p:spPr>
          <a:xfrm>
            <a:off x="729450" y="2600400"/>
            <a:ext cx="1857375" cy="209550"/>
          </a:xfrm>
          <a:prstGeom prst="rect">
            <a:avLst/>
          </a:prstGeom>
          <a:noFill/>
          <a:ln>
            <a:noFill/>
          </a:ln>
        </p:spPr>
      </p:pic>
      <p:pic>
        <p:nvPicPr>
          <p:cNvPr id="314" name="Google Shape;314;p43"/>
          <p:cNvPicPr preferRelativeResize="0"/>
          <p:nvPr/>
        </p:nvPicPr>
        <p:blipFill>
          <a:blip r:embed="rId4">
            <a:alphaModFix/>
          </a:blip>
          <a:stretch>
            <a:fillRect/>
          </a:stretch>
        </p:blipFill>
        <p:spPr>
          <a:xfrm>
            <a:off x="5126538" y="507150"/>
            <a:ext cx="3876675" cy="2400300"/>
          </a:xfrm>
          <a:prstGeom prst="rect">
            <a:avLst/>
          </a:prstGeom>
          <a:noFill/>
          <a:ln>
            <a:noFill/>
          </a:ln>
        </p:spPr>
      </p:pic>
      <p:pic>
        <p:nvPicPr>
          <p:cNvPr id="315" name="Google Shape;315;p43"/>
          <p:cNvPicPr preferRelativeResize="0"/>
          <p:nvPr/>
        </p:nvPicPr>
        <p:blipFill>
          <a:blip r:embed="rId5">
            <a:alphaModFix/>
          </a:blip>
          <a:stretch>
            <a:fillRect/>
          </a:stretch>
        </p:blipFill>
        <p:spPr>
          <a:xfrm>
            <a:off x="5126550" y="3045450"/>
            <a:ext cx="2793824" cy="193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Overleaf</a:t>
            </a:r>
            <a:endParaRPr/>
          </a:p>
        </p:txBody>
      </p:sp>
      <p:sp>
        <p:nvSpPr>
          <p:cNvPr id="108" name="Google Shape;108;p16"/>
          <p:cNvSpPr txBox="1"/>
          <p:nvPr>
            <p:ph idx="1" type="body"/>
          </p:nvPr>
        </p:nvSpPr>
        <p:spPr>
          <a:xfrm>
            <a:off x="729450" y="2078875"/>
            <a:ext cx="3059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Online LaTeX editor</a:t>
            </a:r>
            <a:endParaRPr/>
          </a:p>
          <a:p>
            <a:pPr indent="-311150" lvl="0" marL="457200" rtl="0" algn="l">
              <a:spcBef>
                <a:spcPts val="0"/>
              </a:spcBef>
              <a:spcAft>
                <a:spcPts val="0"/>
              </a:spcAft>
              <a:buSzPts val="1300"/>
              <a:buChar char="●"/>
            </a:pPr>
            <a:r>
              <a:rPr lang="en"/>
              <a:t>Allows for syncing with Github</a:t>
            </a:r>
            <a:endParaRPr/>
          </a:p>
          <a:p>
            <a:pPr indent="-311150" lvl="0" marL="457200" rtl="0" algn="l">
              <a:spcBef>
                <a:spcPts val="0"/>
              </a:spcBef>
              <a:spcAft>
                <a:spcPts val="0"/>
              </a:spcAft>
              <a:buSzPts val="1300"/>
              <a:buChar char="●"/>
            </a:pPr>
            <a:r>
              <a:rPr lang="en"/>
              <a:t>Provides many free templates</a:t>
            </a:r>
            <a:endParaRPr/>
          </a:p>
          <a:p>
            <a:pPr indent="-311150" lvl="0" marL="457200" rtl="0" algn="l">
              <a:spcBef>
                <a:spcPts val="0"/>
              </a:spcBef>
              <a:spcAft>
                <a:spcPts val="0"/>
              </a:spcAft>
              <a:buSzPts val="1300"/>
              <a:buChar char="●"/>
            </a:pPr>
            <a:r>
              <a:rPr lang="en"/>
              <a:t>Register and login at </a:t>
            </a:r>
            <a:r>
              <a:rPr lang="en" u="sng">
                <a:solidFill>
                  <a:schemeClr val="hlink"/>
                </a:solidFill>
                <a:hlinkClick r:id="rId3"/>
              </a:rPr>
              <a:t>https://www.overleaf.com</a:t>
            </a:r>
            <a:r>
              <a:rPr lang="en"/>
              <a:t> </a:t>
            </a:r>
            <a:endParaRPr/>
          </a:p>
          <a:p>
            <a:pPr indent="-311150" lvl="0" marL="457200" rtl="0" algn="l">
              <a:spcBef>
                <a:spcPts val="0"/>
              </a:spcBef>
              <a:spcAft>
                <a:spcPts val="0"/>
              </a:spcAft>
              <a:buSzPts val="1300"/>
              <a:buChar char="●"/>
            </a:pPr>
            <a:r>
              <a:rPr lang="en"/>
              <a:t>Click on the New Project button and select a new Blank Project</a:t>
            </a:r>
            <a:endParaRPr/>
          </a:p>
        </p:txBody>
      </p:sp>
      <p:pic>
        <p:nvPicPr>
          <p:cNvPr id="109" name="Google Shape;109;p16"/>
          <p:cNvPicPr preferRelativeResize="0"/>
          <p:nvPr/>
        </p:nvPicPr>
        <p:blipFill>
          <a:blip r:embed="rId4">
            <a:alphaModFix/>
          </a:blip>
          <a:stretch>
            <a:fillRect/>
          </a:stretch>
        </p:blipFill>
        <p:spPr>
          <a:xfrm>
            <a:off x="4482494" y="826512"/>
            <a:ext cx="2725659" cy="3601975"/>
          </a:xfrm>
          <a:prstGeom prst="rect">
            <a:avLst/>
          </a:prstGeom>
          <a:noFill/>
          <a:ln>
            <a:noFill/>
          </a:ln>
        </p:spPr>
      </p:pic>
      <p:pic>
        <p:nvPicPr>
          <p:cNvPr id="110" name="Google Shape;110;p16"/>
          <p:cNvPicPr preferRelativeResize="0"/>
          <p:nvPr/>
        </p:nvPicPr>
        <p:blipFill>
          <a:blip r:embed="rId5">
            <a:alphaModFix/>
          </a:blip>
          <a:stretch>
            <a:fillRect/>
          </a:stretch>
        </p:blipFill>
        <p:spPr>
          <a:xfrm>
            <a:off x="7451725" y="826500"/>
            <a:ext cx="1435225" cy="387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Overleaf</a:t>
            </a:r>
            <a:endParaRPr/>
          </a:p>
        </p:txBody>
      </p:sp>
      <p:sp>
        <p:nvSpPr>
          <p:cNvPr id="116" name="Google Shape;116;p17"/>
          <p:cNvSpPr txBox="1"/>
          <p:nvPr>
            <p:ph idx="1" type="body"/>
          </p:nvPr>
        </p:nvSpPr>
        <p:spPr>
          <a:xfrm>
            <a:off x="729450" y="2078875"/>
            <a:ext cx="7172100" cy="114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the left will be the code editor. Set to Source to type in the code by hand.</a:t>
            </a:r>
            <a:endParaRPr/>
          </a:p>
          <a:p>
            <a:pPr indent="-311150" lvl="0" marL="457200" rtl="0" algn="l">
              <a:spcBef>
                <a:spcPts val="0"/>
              </a:spcBef>
              <a:spcAft>
                <a:spcPts val="0"/>
              </a:spcAft>
              <a:buSzPts val="1300"/>
              <a:buChar char="●"/>
            </a:pPr>
            <a:r>
              <a:rPr lang="en"/>
              <a:t>Once Recompile is clicked, all code on the left will generate the pdf on the right.</a:t>
            </a:r>
            <a:endParaRPr/>
          </a:p>
          <a:p>
            <a:pPr indent="-311150" lvl="0" marL="457200" rtl="0" algn="l">
              <a:spcBef>
                <a:spcPts val="0"/>
              </a:spcBef>
              <a:spcAft>
                <a:spcPts val="0"/>
              </a:spcAft>
              <a:buSzPts val="1300"/>
              <a:buChar char="●"/>
            </a:pPr>
            <a:r>
              <a:rPr lang="en"/>
              <a:t>If Rich Text is selected a more Microsoft Word esque editor will be displayed on the left.</a:t>
            </a:r>
            <a:endParaRPr/>
          </a:p>
        </p:txBody>
      </p:sp>
      <p:pic>
        <p:nvPicPr>
          <p:cNvPr id="117" name="Google Shape;117;p17"/>
          <p:cNvPicPr preferRelativeResize="0"/>
          <p:nvPr/>
        </p:nvPicPr>
        <p:blipFill rotWithShape="1">
          <a:blip r:embed="rId3">
            <a:alphaModFix/>
          </a:blip>
          <a:srcRect b="44589" l="0" r="0" t="0"/>
          <a:stretch/>
        </p:blipFill>
        <p:spPr>
          <a:xfrm>
            <a:off x="1288375" y="3272100"/>
            <a:ext cx="6570850" cy="169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DocumentClass</a:t>
            </a:r>
            <a:endParaRPr/>
          </a:p>
        </p:txBody>
      </p:sp>
      <p:sp>
        <p:nvSpPr>
          <p:cNvPr id="123" name="Google Shape;123;p18"/>
          <p:cNvSpPr txBox="1"/>
          <p:nvPr>
            <p:ph idx="1" type="body"/>
          </p:nvPr>
        </p:nvSpPr>
        <p:spPr>
          <a:xfrm>
            <a:off x="729450" y="2078875"/>
            <a:ext cx="3854700" cy="280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\documentclass[font size, paper size]{argument} is required to tell the compiler how to layout the document.</a:t>
            </a:r>
            <a:endParaRPr/>
          </a:p>
          <a:p>
            <a:pPr indent="0" lvl="0" marL="0" rtl="0" algn="l">
              <a:spcBef>
                <a:spcPts val="1200"/>
              </a:spcBef>
              <a:spcAft>
                <a:spcPts val="0"/>
              </a:spcAft>
              <a:buNone/>
            </a:pPr>
            <a:r>
              <a:rPr lang="en"/>
              <a:t>Base LaTeX offers 4 types of documentclass files: article, book, report and letter.</a:t>
            </a:r>
            <a:endParaRPr/>
          </a:p>
          <a:p>
            <a:pPr indent="0" lvl="0" marL="0" rtl="0" algn="l">
              <a:spcBef>
                <a:spcPts val="1200"/>
              </a:spcBef>
              <a:spcAft>
                <a:spcPts val="0"/>
              </a:spcAft>
              <a:buNone/>
            </a:pPr>
            <a:r>
              <a:rPr lang="en"/>
              <a:t>Various paper sizes can be provided as well such as letterpaper, a4paper, legalpaper and more</a:t>
            </a:r>
            <a:endParaRPr/>
          </a:p>
          <a:p>
            <a:pPr indent="0" lvl="0" marL="0" rtl="0" algn="l">
              <a:spcBef>
                <a:spcPts val="1200"/>
              </a:spcBef>
              <a:spcAft>
                <a:spcPts val="0"/>
              </a:spcAft>
              <a:buNone/>
            </a:pPr>
            <a:r>
              <a:rPr lang="en"/>
              <a:t>More classes and paper sizes can also be downloaded from the internet  </a:t>
            </a:r>
            <a:endParaRPr/>
          </a:p>
          <a:p>
            <a:pPr indent="0" lvl="0" marL="0" rtl="0" algn="l">
              <a:spcBef>
                <a:spcPts val="1200"/>
              </a:spcBef>
              <a:spcAft>
                <a:spcPts val="1200"/>
              </a:spcAft>
              <a:buClr>
                <a:schemeClr val="dk1"/>
              </a:buClr>
              <a:buSzPct val="84615"/>
              <a:buFont typeface="Arial"/>
              <a:buNone/>
            </a:pPr>
            <a:br>
              <a:rPr lang="en"/>
            </a:br>
            <a:br>
              <a:rPr lang="en"/>
            </a:br>
            <a:endParaRPr/>
          </a:p>
        </p:txBody>
      </p:sp>
      <p:pic>
        <p:nvPicPr>
          <p:cNvPr id="124" name="Google Shape;124;p18"/>
          <p:cNvPicPr preferRelativeResize="0"/>
          <p:nvPr/>
        </p:nvPicPr>
        <p:blipFill>
          <a:blip r:embed="rId3">
            <a:alphaModFix/>
          </a:blip>
          <a:stretch>
            <a:fillRect/>
          </a:stretch>
        </p:blipFill>
        <p:spPr>
          <a:xfrm>
            <a:off x="4683600" y="2025600"/>
            <a:ext cx="3971925" cy="20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Encoding</a:t>
            </a:r>
            <a:endParaRPr/>
          </a:p>
        </p:txBody>
      </p:sp>
      <p:sp>
        <p:nvSpPr>
          <p:cNvPr id="130" name="Google Shape;130;p19"/>
          <p:cNvSpPr txBox="1"/>
          <p:nvPr>
            <p:ph idx="1" type="body"/>
          </p:nvPr>
        </p:nvSpPr>
        <p:spPr>
          <a:xfrm>
            <a:off x="729450" y="2078875"/>
            <a:ext cx="36105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Tells the compiler how to encode characters into bits.</a:t>
            </a:r>
            <a:endParaRPr/>
          </a:p>
          <a:p>
            <a:pPr indent="0" lvl="0" marL="0" rtl="0" algn="l">
              <a:spcBef>
                <a:spcPts val="1200"/>
              </a:spcBef>
              <a:spcAft>
                <a:spcPts val="0"/>
              </a:spcAft>
              <a:buNone/>
            </a:pPr>
            <a:r>
              <a:rPr lang="en"/>
              <a:t>\usepackage[utf8]{inputenc} will use whatever input encoding it receives and encode it as utf-8.</a:t>
            </a:r>
            <a:endParaRPr/>
          </a:p>
          <a:p>
            <a:pPr indent="0" lvl="0" marL="0" rtl="0" algn="l">
              <a:spcBef>
                <a:spcPts val="1200"/>
              </a:spcBef>
              <a:spcAft>
                <a:spcPts val="0"/>
              </a:spcAft>
              <a:buNone/>
            </a:pPr>
            <a:r>
              <a:rPr lang="en"/>
              <a:t>If you have no need for a specific character encoding just use utf8 or unicode.</a:t>
            </a:r>
            <a:endParaRPr/>
          </a:p>
          <a:p>
            <a:pPr indent="0" lvl="0" marL="0" rtl="0" algn="l">
              <a:spcBef>
                <a:spcPts val="1200"/>
              </a:spcBef>
              <a:spcAft>
                <a:spcPts val="1200"/>
              </a:spcAft>
              <a:buClr>
                <a:schemeClr val="dk1"/>
              </a:buClr>
              <a:buSzPct val="84615"/>
              <a:buFont typeface="Arial"/>
              <a:buNone/>
            </a:pPr>
            <a:br>
              <a:rPr lang="en"/>
            </a:br>
            <a:br>
              <a:rPr lang="en"/>
            </a:br>
            <a:endParaRPr/>
          </a:p>
        </p:txBody>
      </p:sp>
      <p:pic>
        <p:nvPicPr>
          <p:cNvPr id="131" name="Google Shape;131;p19"/>
          <p:cNvPicPr preferRelativeResize="0"/>
          <p:nvPr/>
        </p:nvPicPr>
        <p:blipFill>
          <a:blip r:embed="rId3">
            <a:alphaModFix/>
          </a:blip>
          <a:stretch>
            <a:fillRect/>
          </a:stretch>
        </p:blipFill>
        <p:spPr>
          <a:xfrm>
            <a:off x="4564650" y="1853850"/>
            <a:ext cx="4499251" cy="25157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the Title</a:t>
            </a:r>
            <a:endParaRPr/>
          </a:p>
        </p:txBody>
      </p:sp>
      <p:sp>
        <p:nvSpPr>
          <p:cNvPr id="137" name="Google Shape;137;p20"/>
          <p:cNvSpPr txBox="1"/>
          <p:nvPr>
            <p:ph idx="1" type="body"/>
          </p:nvPr>
        </p:nvSpPr>
        <p:spPr>
          <a:xfrm>
            <a:off x="729450" y="2078875"/>
            <a:ext cx="35835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\title{} is used to generate the name for the title of the document</a:t>
            </a:r>
            <a:endParaRPr/>
          </a:p>
          <a:p>
            <a:pPr indent="0" lvl="0" marL="0" rtl="0" algn="l">
              <a:spcBef>
                <a:spcPts val="1200"/>
              </a:spcBef>
              <a:spcAft>
                <a:spcPts val="0"/>
              </a:spcAft>
              <a:buNone/>
            </a:pPr>
            <a:r>
              <a:rPr lang="en"/>
              <a:t>\author{} will place the text centered below the title.</a:t>
            </a:r>
            <a:endParaRPr/>
          </a:p>
          <a:p>
            <a:pPr indent="0" lvl="0" marL="0" rtl="0" algn="l">
              <a:spcBef>
                <a:spcPts val="1200"/>
              </a:spcBef>
              <a:spcAft>
                <a:spcPts val="0"/>
              </a:spcAft>
              <a:buNone/>
            </a:pPr>
            <a:r>
              <a:rPr lang="en"/>
              <a:t>\date{} will place the text provided below the name. \today will give the current month day and year.</a:t>
            </a:r>
            <a:endParaRPr/>
          </a:p>
          <a:p>
            <a:pPr indent="0" lvl="0" marL="0" rtl="0" algn="l">
              <a:spcBef>
                <a:spcPts val="1200"/>
              </a:spcBef>
              <a:spcAft>
                <a:spcPts val="1200"/>
              </a:spcAft>
              <a:buNone/>
            </a:pPr>
            <a:r>
              <a:t/>
            </a:r>
            <a:endParaRPr/>
          </a:p>
        </p:txBody>
      </p:sp>
      <p:pic>
        <p:nvPicPr>
          <p:cNvPr id="138" name="Google Shape;138;p20"/>
          <p:cNvPicPr preferRelativeResize="0"/>
          <p:nvPr/>
        </p:nvPicPr>
        <p:blipFill>
          <a:blip r:embed="rId3">
            <a:alphaModFix/>
          </a:blip>
          <a:stretch>
            <a:fillRect/>
          </a:stretch>
        </p:blipFill>
        <p:spPr>
          <a:xfrm>
            <a:off x="5076775" y="1853850"/>
            <a:ext cx="3692625" cy="1055025"/>
          </a:xfrm>
          <a:prstGeom prst="rect">
            <a:avLst/>
          </a:prstGeom>
          <a:noFill/>
          <a:ln>
            <a:noFill/>
          </a:ln>
        </p:spPr>
      </p:pic>
      <p:pic>
        <p:nvPicPr>
          <p:cNvPr id="139" name="Google Shape;139;p20"/>
          <p:cNvPicPr preferRelativeResize="0"/>
          <p:nvPr/>
        </p:nvPicPr>
        <p:blipFill>
          <a:blip r:embed="rId4">
            <a:alphaModFix/>
          </a:blip>
          <a:stretch>
            <a:fillRect/>
          </a:stretch>
        </p:blipFill>
        <p:spPr>
          <a:xfrm>
            <a:off x="5910550" y="3320300"/>
            <a:ext cx="2235125" cy="127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Beginning the Document</a:t>
            </a:r>
            <a:endParaRPr/>
          </a:p>
        </p:txBody>
      </p:sp>
      <p:sp>
        <p:nvSpPr>
          <p:cNvPr id="145" name="Google Shape;145;p21"/>
          <p:cNvSpPr txBox="1"/>
          <p:nvPr>
            <p:ph idx="1" type="body"/>
          </p:nvPr>
        </p:nvSpPr>
        <p:spPr>
          <a:xfrm>
            <a:off x="729450" y="2078875"/>
            <a:ext cx="3402600" cy="27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the boilerplate is out of the way, LaTeX likes to use environments that start with begin{} and end with end{}. </a:t>
            </a:r>
            <a:endParaRPr/>
          </a:p>
          <a:p>
            <a:pPr indent="0" lvl="0" marL="0" rtl="0" algn="l">
              <a:spcBef>
                <a:spcPts val="1200"/>
              </a:spcBef>
              <a:spcAft>
                <a:spcPts val="0"/>
              </a:spcAft>
              <a:buNone/>
            </a:pPr>
            <a:r>
              <a:rPr lang="en"/>
              <a:t>The</a:t>
            </a:r>
            <a:r>
              <a:rPr lang="en"/>
              <a:t> keyword </a:t>
            </a:r>
            <a:r>
              <a:rPr lang="en"/>
              <a:t> “document” will start an environment corresponding to the document. All text placed in here will be displayed on the document on the right.</a:t>
            </a:r>
            <a:endParaRPr/>
          </a:p>
          <a:p>
            <a:pPr indent="0" lvl="0" marL="0" rtl="0" algn="l">
              <a:spcBef>
                <a:spcPts val="1200"/>
              </a:spcBef>
              <a:spcAft>
                <a:spcPts val="1200"/>
              </a:spcAft>
              <a:buNone/>
            </a:pPr>
            <a:r>
              <a:rPr lang="en"/>
              <a:t>\maketitle will generate the title set up on the last slide.</a:t>
            </a:r>
            <a:endParaRPr/>
          </a:p>
        </p:txBody>
      </p:sp>
      <p:pic>
        <p:nvPicPr>
          <p:cNvPr id="146" name="Google Shape;146;p21"/>
          <p:cNvPicPr preferRelativeResize="0"/>
          <p:nvPr/>
        </p:nvPicPr>
        <p:blipFill>
          <a:blip r:embed="rId3">
            <a:alphaModFix/>
          </a:blip>
          <a:stretch>
            <a:fillRect/>
          </a:stretch>
        </p:blipFill>
        <p:spPr>
          <a:xfrm>
            <a:off x="5377250" y="2078875"/>
            <a:ext cx="3230950" cy="111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