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29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49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9BC10-94D0-4A3F-8194-9098950FDD29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E6DA1-9843-49C0-9A71-49102AD3A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63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91429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91429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9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9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91429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2989-ABFA-43CB-8D4E-3174DCA8A604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4E97-3595-43D0-A37E-5D78670F3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2989-ABFA-43CB-8D4E-3174DCA8A604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4E97-3595-43D0-A37E-5D78670F3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70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2989-ABFA-43CB-8D4E-3174DCA8A604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4E97-3595-43D0-A37E-5D78670F3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91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2989-ABFA-43CB-8D4E-3174DCA8A604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4E97-3595-43D0-A37E-5D78670F3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27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2989-ABFA-43CB-8D4E-3174DCA8A604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4E97-3595-43D0-A37E-5D78670F3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52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2989-ABFA-43CB-8D4E-3174DCA8A604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4E97-3595-43D0-A37E-5D78670F3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7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2989-ABFA-43CB-8D4E-3174DCA8A604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4E97-3595-43D0-A37E-5D78670F3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06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2989-ABFA-43CB-8D4E-3174DCA8A604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4E97-3595-43D0-A37E-5D78670F3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0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2989-ABFA-43CB-8D4E-3174DCA8A604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4E97-3595-43D0-A37E-5D78670F3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53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2989-ABFA-43CB-8D4E-3174DCA8A604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4E97-3595-43D0-A37E-5D78670F3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76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0" indent="0">
              <a:buNone/>
              <a:defRPr sz="2400"/>
            </a:lvl3pPr>
            <a:lvl4pPr marL="1371435" indent="0">
              <a:buNone/>
              <a:defRPr sz="2000"/>
            </a:lvl4pPr>
            <a:lvl5pPr marL="1828581" indent="0">
              <a:buNone/>
              <a:defRPr sz="2000"/>
            </a:lvl5pPr>
            <a:lvl6pPr marL="2285726" indent="0">
              <a:buNone/>
              <a:defRPr sz="2000"/>
            </a:lvl6pPr>
            <a:lvl7pPr marL="2742871" indent="0">
              <a:buNone/>
              <a:defRPr sz="2000"/>
            </a:lvl7pPr>
            <a:lvl8pPr marL="3200016" indent="0">
              <a:buNone/>
              <a:defRPr sz="2000"/>
            </a:lvl8pPr>
            <a:lvl9pPr marL="3657161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2989-ABFA-43CB-8D4E-3174DCA8A604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4E97-3595-43D0-A37E-5D78670F3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75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92989-ABFA-43CB-8D4E-3174DCA8A604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64E97-3595-43D0-A37E-5D78670F3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95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9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9" indent="-342859" algn="l" defTabSz="91429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1" indent="-285716" algn="l" defTabSz="91429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3" indent="-228573" algn="l" defTabSz="91429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8" indent="-228573" algn="l" defTabSz="91429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3" indent="-228573" algn="l" defTabSz="91429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8" indent="-228573" algn="l" defTabSz="91429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91429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91429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4" indent="-228573" algn="l" defTabSz="91429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29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91429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91429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91429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91429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91429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defTabSz="91429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91429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defTabSz="91429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57" y="786564"/>
            <a:ext cx="2290234" cy="1330034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r>
              <a:rPr lang="en-US" altLang="ko-KR" sz="8200" dirty="0"/>
              <a:t>4/20</a:t>
            </a:r>
            <a:endParaRPr lang="ko-KR" altLang="en-US" sz="8200" dirty="0"/>
          </a:p>
        </p:txBody>
      </p:sp>
      <p:sp>
        <p:nvSpPr>
          <p:cNvPr id="5" name="TextBox 4"/>
          <p:cNvSpPr txBox="1"/>
          <p:nvPr/>
        </p:nvSpPr>
        <p:spPr>
          <a:xfrm>
            <a:off x="457257" y="2503183"/>
            <a:ext cx="1171467" cy="265999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r>
              <a:rPr lang="en-US" altLang="ko-KR" sz="1300" dirty="0"/>
              <a:t>- Project </a:t>
            </a:r>
            <a:r>
              <a:rPr lang="ko-KR" altLang="en-US" sz="1300" dirty="0"/>
              <a:t>초안</a:t>
            </a:r>
          </a:p>
        </p:txBody>
      </p:sp>
    </p:spTree>
    <p:extLst>
      <p:ext uri="{BB962C8B-B14F-4D97-AF65-F5344CB8AC3E}">
        <p14:creationId xmlns:p14="http://schemas.microsoft.com/office/powerpoint/2010/main" val="273362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-3835" y="702983"/>
            <a:ext cx="915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-3835" y="6463623"/>
            <a:ext cx="915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28384" y="6473770"/>
            <a:ext cx="960886" cy="340753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r>
              <a:rPr lang="en-US" altLang="ko-KR" dirty="0" smtClean="0"/>
              <a:t>DIC</a:t>
            </a:r>
            <a:r>
              <a:rPr lang="ko-KR" altLang="en-US" dirty="0" smtClean="0"/>
              <a:t>교육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56321" y="207342"/>
            <a:ext cx="3089428" cy="281387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r>
              <a:rPr lang="en-US" altLang="ko-KR" sz="1400" dirty="0"/>
              <a:t>8</a:t>
            </a:r>
            <a:r>
              <a:rPr lang="ko-KR" altLang="en-US" sz="1400" dirty="0"/>
              <a:t>조 </a:t>
            </a:r>
            <a:r>
              <a:rPr lang="en-US" altLang="ko-KR" sz="1400" dirty="0"/>
              <a:t>– </a:t>
            </a:r>
            <a:r>
              <a:rPr lang="ko-KR" altLang="en-US" sz="1400" dirty="0"/>
              <a:t>이광규</a:t>
            </a:r>
            <a:r>
              <a:rPr lang="en-US" altLang="ko-KR" sz="1400" dirty="0"/>
              <a:t>, </a:t>
            </a:r>
            <a:r>
              <a:rPr lang="ko-KR" altLang="en-US" sz="1400" dirty="0"/>
              <a:t>박미정</a:t>
            </a:r>
            <a:r>
              <a:rPr lang="en-US" altLang="ko-KR" sz="1400" dirty="0"/>
              <a:t>, </a:t>
            </a:r>
            <a:r>
              <a:rPr lang="ko-KR" altLang="en-US" sz="1400" dirty="0"/>
              <a:t>김규백</a:t>
            </a:r>
            <a:r>
              <a:rPr lang="en-US" altLang="ko-KR" sz="1400" dirty="0"/>
              <a:t>, </a:t>
            </a:r>
            <a:r>
              <a:rPr lang="ko-KR" altLang="en-US" sz="1400" dirty="0"/>
              <a:t>김호석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6473770"/>
            <a:ext cx="1218723" cy="342943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r>
              <a:rPr lang="en-US" altLang="ko-KR" dirty="0" smtClean="0"/>
              <a:t>LG &amp; PNU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9512" y="207342"/>
            <a:ext cx="2268498" cy="373720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r>
              <a:rPr lang="en-US" altLang="ko-KR" sz="2000" b="1" dirty="0" smtClean="0"/>
              <a:t>Project </a:t>
            </a:r>
            <a:r>
              <a:rPr lang="ko-KR" altLang="en-US" sz="2000" b="1" dirty="0" smtClean="0"/>
              <a:t>초안 </a:t>
            </a:r>
            <a:r>
              <a:rPr lang="en-US" altLang="ko-KR" sz="2000" b="1" dirty="0" smtClean="0"/>
              <a:t>(1/3)</a:t>
            </a:r>
            <a:endParaRPr lang="ko-KR" alt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900445"/>
            <a:ext cx="704160" cy="281387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r>
              <a:rPr lang="en-US" altLang="ko-KR" sz="1400" b="1" dirty="0" smtClean="0"/>
              <a:t>1. </a:t>
            </a:r>
            <a:r>
              <a:rPr lang="ko-KR" altLang="en-US" sz="1400" b="1" dirty="0" smtClean="0"/>
              <a:t>목표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64785" y="1189680"/>
            <a:ext cx="4459995" cy="1381689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/>
              <a:t>1) </a:t>
            </a:r>
            <a:r>
              <a:rPr lang="ko-KR" altLang="en-US" sz="1200" b="1" dirty="0" smtClean="0"/>
              <a:t>제품 소음에 기여하는 각 부품 인자의 상관관계 확인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2) Project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 smtClean="0"/>
              <a:t>     </a:t>
            </a:r>
            <a:r>
              <a:rPr lang="en-US" altLang="ko-KR" sz="1100" dirty="0" smtClean="0"/>
              <a:t>- X</a:t>
            </a:r>
            <a:r>
              <a:rPr lang="ko-KR" altLang="en-US" sz="1100" dirty="0" smtClean="0"/>
              <a:t>인자를 바탕으로 </a:t>
            </a:r>
            <a:r>
              <a:rPr lang="en-US" altLang="ko-KR" sz="1100" dirty="0" smtClean="0"/>
              <a:t>Y</a:t>
            </a:r>
            <a:r>
              <a:rPr lang="ko-KR" altLang="en-US" sz="1100" dirty="0" smtClean="0"/>
              <a:t>인자 결과 추론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     - Y</a:t>
            </a:r>
            <a:r>
              <a:rPr lang="ko-KR" altLang="en-US" sz="1100" dirty="0" smtClean="0"/>
              <a:t>인자를 측정 후</a:t>
            </a:r>
            <a:r>
              <a:rPr lang="en-US" altLang="ko-KR" sz="1100" dirty="0" smtClean="0"/>
              <a:t>, X</a:t>
            </a:r>
            <a:r>
              <a:rPr lang="ko-KR" altLang="en-US" sz="1100" dirty="0" smtClean="0"/>
              <a:t>인자 추정 및 개선방향 도출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    (ex. </a:t>
            </a:r>
            <a:r>
              <a:rPr lang="ko-KR" altLang="en-US" sz="1100" dirty="0" smtClean="0"/>
              <a:t>휴대폰으로 녹화를 통한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문제인자 추정 및 개선방향 도출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12" y="3677167"/>
            <a:ext cx="8824307" cy="2405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79512" y="3368614"/>
            <a:ext cx="1154603" cy="281387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r>
              <a:rPr lang="ko-KR" altLang="en-US" sz="1400" b="1" dirty="0" smtClean="0"/>
              <a:t>▶ 메일 내용</a:t>
            </a:r>
            <a:endParaRPr lang="ko-KR" altLang="en-US" sz="1400" b="1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298682" y="3063144"/>
            <a:ext cx="850882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60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-3835" y="702983"/>
            <a:ext cx="915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-3835" y="6463623"/>
            <a:ext cx="915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28384" y="6473770"/>
            <a:ext cx="960886" cy="340753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r>
              <a:rPr lang="en-US" altLang="ko-KR" dirty="0" smtClean="0"/>
              <a:t>DIC</a:t>
            </a:r>
            <a:r>
              <a:rPr lang="ko-KR" altLang="en-US" dirty="0" smtClean="0"/>
              <a:t>교육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56321" y="207342"/>
            <a:ext cx="3089428" cy="281387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r>
              <a:rPr lang="en-US" altLang="ko-KR" sz="1400" dirty="0"/>
              <a:t>8</a:t>
            </a:r>
            <a:r>
              <a:rPr lang="ko-KR" altLang="en-US" sz="1400" dirty="0"/>
              <a:t>조 </a:t>
            </a:r>
            <a:r>
              <a:rPr lang="en-US" altLang="ko-KR" sz="1400" dirty="0"/>
              <a:t>– </a:t>
            </a:r>
            <a:r>
              <a:rPr lang="ko-KR" altLang="en-US" sz="1400" dirty="0"/>
              <a:t>이광규</a:t>
            </a:r>
            <a:r>
              <a:rPr lang="en-US" altLang="ko-KR" sz="1400" dirty="0"/>
              <a:t>, </a:t>
            </a:r>
            <a:r>
              <a:rPr lang="ko-KR" altLang="en-US" sz="1400" dirty="0"/>
              <a:t>박미정</a:t>
            </a:r>
            <a:r>
              <a:rPr lang="en-US" altLang="ko-KR" sz="1400" dirty="0"/>
              <a:t>, </a:t>
            </a:r>
            <a:r>
              <a:rPr lang="ko-KR" altLang="en-US" sz="1400" dirty="0"/>
              <a:t>김규백</a:t>
            </a:r>
            <a:r>
              <a:rPr lang="en-US" altLang="ko-KR" sz="1400" dirty="0"/>
              <a:t>, </a:t>
            </a:r>
            <a:r>
              <a:rPr lang="ko-KR" altLang="en-US" sz="1400" dirty="0"/>
              <a:t>김호석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6473770"/>
            <a:ext cx="1218723" cy="342943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r>
              <a:rPr lang="en-US" altLang="ko-KR" dirty="0" smtClean="0"/>
              <a:t>LG &amp; PNU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9512" y="207342"/>
            <a:ext cx="2268498" cy="373720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r>
              <a:rPr lang="en-US" altLang="ko-KR" sz="2000" b="1" dirty="0" smtClean="0"/>
              <a:t>Project </a:t>
            </a:r>
            <a:r>
              <a:rPr lang="ko-KR" altLang="en-US" sz="2000" b="1" dirty="0" smtClean="0"/>
              <a:t>초안 </a:t>
            </a:r>
            <a:r>
              <a:rPr lang="en-US" altLang="ko-KR" sz="2000" b="1" dirty="0" smtClean="0"/>
              <a:t>(2/3)</a:t>
            </a:r>
            <a:endParaRPr lang="ko-KR" alt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79512" y="895014"/>
            <a:ext cx="1165825" cy="281387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r>
              <a:rPr lang="en-US" altLang="ko-KR" sz="1400" b="1" dirty="0" smtClean="0"/>
              <a:t>2. Data </a:t>
            </a:r>
            <a:r>
              <a:rPr lang="ko-KR" altLang="en-US" sz="1400" b="1" dirty="0" smtClean="0"/>
              <a:t>구성</a:t>
            </a:r>
            <a:endParaRPr lang="ko-KR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64785" y="1184249"/>
            <a:ext cx="4116953" cy="319859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/>
              <a:t>- Comp.</a:t>
            </a:r>
            <a:r>
              <a:rPr lang="ko-KR" altLang="en-US" sz="1100" dirty="0" smtClean="0"/>
              <a:t>구성</a:t>
            </a:r>
            <a:r>
              <a:rPr lang="en-US" altLang="ko-KR" sz="1100" dirty="0" smtClean="0"/>
              <a:t>:  </a:t>
            </a:r>
            <a:r>
              <a:rPr lang="ko-KR" altLang="en-US" sz="1100" dirty="0" smtClean="0"/>
              <a:t>조립부품   </a:t>
            </a:r>
            <a:r>
              <a:rPr lang="en-US" altLang="ko-KR" sz="1100" dirty="0" smtClean="0"/>
              <a:t>+   </a:t>
            </a:r>
            <a:r>
              <a:rPr lang="ko-KR" altLang="en-US" sz="1100" dirty="0" smtClean="0"/>
              <a:t>조립치수   </a:t>
            </a:r>
            <a:r>
              <a:rPr lang="en-US" altLang="ko-KR" sz="1100" dirty="0" smtClean="0"/>
              <a:t>+   </a:t>
            </a:r>
            <a:r>
              <a:rPr lang="ko-KR" altLang="en-US" sz="1100" dirty="0" smtClean="0"/>
              <a:t>각 부품 간 공차</a:t>
            </a:r>
            <a:endParaRPr lang="ko-KR" alt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364785" y="1474924"/>
            <a:ext cx="3438883" cy="287158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rgbClr val="FF0000"/>
                </a:solidFill>
              </a:rPr>
              <a:t>- Data       :   X</a:t>
            </a:r>
            <a:r>
              <a:rPr lang="ko-KR" altLang="en-US" sz="1100" dirty="0" smtClean="0">
                <a:solidFill>
                  <a:srgbClr val="FF0000"/>
                </a:solidFill>
              </a:rPr>
              <a:t>인자</a:t>
            </a:r>
            <a:r>
              <a:rPr lang="en-US" altLang="ko-KR" sz="1100" dirty="0" smtClean="0">
                <a:solidFill>
                  <a:srgbClr val="FF0000"/>
                </a:solidFill>
              </a:rPr>
              <a:t>1   </a:t>
            </a:r>
            <a:r>
              <a:rPr lang="ko-KR" altLang="en-US" sz="1100" dirty="0" smtClean="0">
                <a:solidFill>
                  <a:srgbClr val="FF0000"/>
                </a:solidFill>
              </a:rPr>
              <a:t>   </a:t>
            </a:r>
            <a:r>
              <a:rPr lang="en-US" altLang="ko-KR" sz="1100" dirty="0" smtClean="0">
                <a:solidFill>
                  <a:srgbClr val="FF0000"/>
                </a:solidFill>
              </a:rPr>
              <a:t>+   X</a:t>
            </a:r>
            <a:r>
              <a:rPr lang="ko-KR" altLang="en-US" sz="1100" dirty="0" smtClean="0">
                <a:solidFill>
                  <a:srgbClr val="FF0000"/>
                </a:solidFill>
              </a:rPr>
              <a:t>인자</a:t>
            </a:r>
            <a:r>
              <a:rPr lang="en-US" altLang="ko-KR" sz="1100" dirty="0" smtClean="0">
                <a:solidFill>
                  <a:srgbClr val="FF0000"/>
                </a:solidFill>
              </a:rPr>
              <a:t>2 </a:t>
            </a:r>
            <a:r>
              <a:rPr lang="ko-KR" altLang="en-US" sz="1100" dirty="0" smtClean="0">
                <a:solidFill>
                  <a:srgbClr val="FF0000"/>
                </a:solidFill>
              </a:rPr>
              <a:t>    </a:t>
            </a:r>
            <a:r>
              <a:rPr lang="en-US" altLang="ko-KR" sz="1100" dirty="0" smtClean="0">
                <a:solidFill>
                  <a:srgbClr val="FF0000"/>
                </a:solidFill>
              </a:rPr>
              <a:t>+   X</a:t>
            </a:r>
            <a:r>
              <a:rPr lang="ko-KR" altLang="en-US" sz="1100" dirty="0" smtClean="0">
                <a:solidFill>
                  <a:srgbClr val="FF0000"/>
                </a:solidFill>
              </a:rPr>
              <a:t>인자</a:t>
            </a:r>
            <a:r>
              <a:rPr lang="en-US" altLang="ko-KR" sz="1100" dirty="0" smtClean="0">
                <a:solidFill>
                  <a:srgbClr val="FF0000"/>
                </a:solidFill>
              </a:rPr>
              <a:t>3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 rot="21174351">
            <a:off x="3123807" y="1088804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rgbClr val="00B05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Source1</a:t>
            </a:r>
            <a:endParaRPr lang="ko-KR" altLang="en-US" sz="900" b="1" dirty="0">
              <a:solidFill>
                <a:srgbClr val="00B050"/>
              </a:solidFill>
              <a:latin typeface="Gadug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21174351">
            <a:off x="2180321" y="1096426"/>
            <a:ext cx="4315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rgbClr val="00B05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Path</a:t>
            </a:r>
            <a:endParaRPr lang="ko-KR" altLang="en-US" sz="900" b="1" dirty="0">
              <a:solidFill>
                <a:srgbClr val="00B050"/>
              </a:solidFill>
              <a:latin typeface="Gadug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21174351">
            <a:off x="1222938" y="1079401"/>
            <a:ext cx="7072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rgbClr val="00B050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Radiation</a:t>
            </a:r>
            <a:endParaRPr lang="ko-KR" altLang="en-US" sz="900" b="1" dirty="0">
              <a:solidFill>
                <a:srgbClr val="00B050"/>
              </a:solidFill>
              <a:latin typeface="Gadug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48316" y="2227941"/>
            <a:ext cx="3283391" cy="1335522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/>
              <a:t>▶</a:t>
            </a:r>
            <a:r>
              <a:rPr lang="en-US" altLang="ko-KR" sz="1100" b="1" dirty="0" smtClean="0"/>
              <a:t> </a:t>
            </a:r>
            <a:r>
              <a:rPr lang="ko-KR" altLang="en-US" sz="1100" b="1" dirty="0" smtClean="0"/>
              <a:t>한계</a:t>
            </a:r>
            <a:r>
              <a:rPr lang="en-US" altLang="ko-KR" sz="1100" b="1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   Comp.</a:t>
            </a:r>
            <a:r>
              <a:rPr lang="ko-KR" altLang="en-US" sz="1100" dirty="0" smtClean="0"/>
              <a:t>가 조립이 되면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내부 수정이 불가능하여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  </a:t>
            </a:r>
            <a:r>
              <a:rPr lang="ko-KR" altLang="en-US" sz="1100" dirty="0" smtClean="0"/>
              <a:t>조립이 잘못되어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소음이 증가하더라도</a:t>
            </a:r>
            <a:r>
              <a:rPr lang="en-US" altLang="ko-KR" sz="11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확인할 방법이 없다</a:t>
            </a:r>
            <a:r>
              <a:rPr lang="en-US" altLang="ko-KR" sz="11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→ 그에 따라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조립 전 예상 소음수준 </a:t>
            </a:r>
            <a:r>
              <a:rPr lang="ko-KR" altLang="en-US" sz="1100" dirty="0" err="1" smtClean="0"/>
              <a:t>확인필요함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15" name="오른쪽 화살표 14"/>
          <p:cNvSpPr/>
          <p:nvPr/>
        </p:nvSpPr>
        <p:spPr>
          <a:xfrm>
            <a:off x="4548316" y="1288397"/>
            <a:ext cx="1247820" cy="431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 rot="21174351">
            <a:off x="4711743" y="1004332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rgbClr val="00B050"/>
                </a:solidFill>
                <a:latin typeface="Gadugi" panose="020B0502040204020203" pitchFamily="34" charset="0"/>
              </a:rPr>
              <a:t>Source2</a:t>
            </a:r>
            <a:endParaRPr lang="ko-KR" altLang="en-US" sz="900" b="1" dirty="0">
              <a:solidFill>
                <a:srgbClr val="00B050"/>
              </a:solidFill>
              <a:latin typeface="Gadug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87640" y="1616297"/>
            <a:ext cx="575920" cy="287158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rgbClr val="FF0000"/>
                </a:solidFill>
              </a:rPr>
              <a:t>X</a:t>
            </a:r>
            <a:r>
              <a:rPr lang="ko-KR" altLang="en-US" sz="1100" dirty="0" smtClean="0">
                <a:solidFill>
                  <a:srgbClr val="FF0000"/>
                </a:solidFill>
              </a:rPr>
              <a:t>인자</a:t>
            </a:r>
            <a:r>
              <a:rPr lang="en-US" altLang="ko-KR" sz="1100" dirty="0" smtClean="0">
                <a:solidFill>
                  <a:srgbClr val="FF0000"/>
                </a:solidFill>
              </a:rPr>
              <a:t>4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68431" y="1109573"/>
            <a:ext cx="696145" cy="287158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/>
              <a:t>동작조건</a:t>
            </a:r>
            <a:endParaRPr lang="ko-KR" altLang="en-US" sz="1100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638" y="1168388"/>
            <a:ext cx="552428" cy="747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864" y="1102481"/>
            <a:ext cx="331597" cy="694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05657">
            <a:off x="6068705" y="849930"/>
            <a:ext cx="331597" cy="694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7631476" y="1216950"/>
            <a:ext cx="696145" cy="287158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/>
              <a:t>소음발</a:t>
            </a:r>
            <a:r>
              <a:rPr lang="ko-KR" altLang="en-US" sz="1100" dirty="0"/>
              <a:t>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732465" y="1474924"/>
            <a:ext cx="494166" cy="287158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rgbClr val="FF0000"/>
                </a:solidFill>
              </a:rPr>
              <a:t>Y</a:t>
            </a:r>
            <a:r>
              <a:rPr lang="ko-KR" altLang="en-US" sz="1100" dirty="0" smtClean="0">
                <a:solidFill>
                  <a:srgbClr val="FF0000"/>
                </a:solidFill>
              </a:rPr>
              <a:t>인자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854912" y="1875948"/>
            <a:ext cx="3539080" cy="1828411"/>
            <a:chOff x="1211391" y="1904910"/>
            <a:chExt cx="3539080" cy="182841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1391" y="2261890"/>
              <a:ext cx="1086757" cy="1471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1314" y="2250680"/>
              <a:ext cx="1789157" cy="1479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898131" y="1904910"/>
              <a:ext cx="14526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[Rotary Compressor]</a:t>
              </a:r>
              <a:endParaRPr lang="ko-KR" altLang="en-US" sz="1000" b="1" dirty="0"/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>
              <a:off x="3443876" y="2076661"/>
              <a:ext cx="0" cy="1852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 flipV="1">
              <a:off x="4008370" y="2105845"/>
              <a:ext cx="0" cy="18522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478155" y="3927275"/>
            <a:ext cx="7541084" cy="2446298"/>
            <a:chOff x="478155" y="3995371"/>
            <a:chExt cx="7541084" cy="244629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710"/>
            <a:stretch/>
          </p:blipFill>
          <p:spPr bwMode="auto">
            <a:xfrm>
              <a:off x="4676527" y="4298469"/>
              <a:ext cx="3342712" cy="2143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829"/>
            <a:stretch/>
          </p:blipFill>
          <p:spPr bwMode="auto">
            <a:xfrm>
              <a:off x="491247" y="4298469"/>
              <a:ext cx="3352942" cy="21409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478155" y="3995371"/>
              <a:ext cx="1231548" cy="267024"/>
            </a:xfrm>
            <a:prstGeom prst="rect">
              <a:avLst/>
            </a:prstGeom>
            <a:noFill/>
          </p:spPr>
          <p:txBody>
            <a:bodyPr wrap="none" lIns="65306" tIns="32653" rIns="65306" bIns="32653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u="sng" dirty="0" smtClean="0"/>
                <a:t>▶ </a:t>
              </a:r>
              <a:r>
                <a:rPr lang="en-US" altLang="ko-KR" sz="1000" u="sng" dirty="0" smtClean="0"/>
                <a:t>X</a:t>
              </a:r>
              <a:r>
                <a:rPr lang="ko-KR" altLang="en-US" sz="1000" u="sng" dirty="0" smtClean="0"/>
                <a:t>인자</a:t>
              </a:r>
              <a:r>
                <a:rPr lang="en-US" altLang="ko-KR" sz="1000" u="sng" dirty="0" smtClean="0"/>
                <a:t>1,  X</a:t>
              </a:r>
              <a:r>
                <a:rPr lang="ko-KR" altLang="en-US" sz="1000" u="sng" dirty="0" smtClean="0"/>
                <a:t>인자</a:t>
              </a:r>
              <a:r>
                <a:rPr lang="en-US" altLang="ko-KR" sz="1000" u="sng" dirty="0" smtClean="0"/>
                <a:t>2</a:t>
              </a:r>
              <a:endParaRPr lang="ko-KR" altLang="en-US" sz="1000" u="sng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596537" y="3995371"/>
              <a:ext cx="708969" cy="267024"/>
            </a:xfrm>
            <a:prstGeom prst="rect">
              <a:avLst/>
            </a:prstGeom>
            <a:noFill/>
          </p:spPr>
          <p:txBody>
            <a:bodyPr wrap="none" lIns="65306" tIns="32653" rIns="65306" bIns="32653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u="sng" dirty="0" smtClean="0"/>
                <a:t>▶ </a:t>
              </a:r>
              <a:r>
                <a:rPr lang="en-US" altLang="ko-KR" sz="1000" u="sng" dirty="0" smtClean="0"/>
                <a:t>X</a:t>
              </a:r>
              <a:r>
                <a:rPr lang="ko-KR" altLang="en-US" sz="1000" u="sng" dirty="0" smtClean="0"/>
                <a:t>인자</a:t>
              </a:r>
              <a:r>
                <a:rPr lang="en-US" altLang="ko-KR" sz="1000" u="sng" dirty="0" smtClean="0"/>
                <a:t>3</a:t>
              </a:r>
              <a:endParaRPr lang="ko-KR" altLang="en-US" sz="1000" u="sng" dirty="0"/>
            </a:p>
          </p:txBody>
        </p:sp>
      </p:grpSp>
      <p:cxnSp>
        <p:nvCxnSpPr>
          <p:cNvPr id="40" name="직선 연결선 39"/>
          <p:cNvCxnSpPr/>
          <p:nvPr/>
        </p:nvCxnSpPr>
        <p:spPr>
          <a:xfrm>
            <a:off x="298682" y="3837680"/>
            <a:ext cx="850882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32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09" y="2852121"/>
            <a:ext cx="4032507" cy="1870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-3835" y="702983"/>
            <a:ext cx="915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-3835" y="6463623"/>
            <a:ext cx="91553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28384" y="6473770"/>
            <a:ext cx="960886" cy="340753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r>
              <a:rPr lang="en-US" altLang="ko-KR" dirty="0" smtClean="0"/>
              <a:t>DIC</a:t>
            </a:r>
            <a:r>
              <a:rPr lang="ko-KR" altLang="en-US" dirty="0" smtClean="0"/>
              <a:t>교육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56321" y="207342"/>
            <a:ext cx="3089428" cy="281387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r>
              <a:rPr lang="en-US" altLang="ko-KR" sz="1400" dirty="0"/>
              <a:t>8</a:t>
            </a:r>
            <a:r>
              <a:rPr lang="ko-KR" altLang="en-US" sz="1400" dirty="0"/>
              <a:t>조 </a:t>
            </a:r>
            <a:r>
              <a:rPr lang="en-US" altLang="ko-KR" sz="1400" dirty="0"/>
              <a:t>– </a:t>
            </a:r>
            <a:r>
              <a:rPr lang="ko-KR" altLang="en-US" sz="1400" dirty="0"/>
              <a:t>이광규</a:t>
            </a:r>
            <a:r>
              <a:rPr lang="en-US" altLang="ko-KR" sz="1400" dirty="0"/>
              <a:t>, </a:t>
            </a:r>
            <a:r>
              <a:rPr lang="ko-KR" altLang="en-US" sz="1400" dirty="0"/>
              <a:t>박미정</a:t>
            </a:r>
            <a:r>
              <a:rPr lang="en-US" altLang="ko-KR" sz="1400" dirty="0"/>
              <a:t>, </a:t>
            </a:r>
            <a:r>
              <a:rPr lang="ko-KR" altLang="en-US" sz="1400" dirty="0"/>
              <a:t>김규백</a:t>
            </a:r>
            <a:r>
              <a:rPr lang="en-US" altLang="ko-KR" sz="1400" dirty="0"/>
              <a:t>, </a:t>
            </a:r>
            <a:r>
              <a:rPr lang="ko-KR" altLang="en-US" sz="1400" dirty="0"/>
              <a:t>김호석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6473770"/>
            <a:ext cx="1218723" cy="342943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r>
              <a:rPr lang="en-US" altLang="ko-KR" dirty="0" smtClean="0"/>
              <a:t>LG &amp; PNU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9512" y="207342"/>
            <a:ext cx="2268498" cy="373720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r>
              <a:rPr lang="en-US" altLang="ko-KR" sz="2000" b="1" dirty="0" smtClean="0"/>
              <a:t>Project </a:t>
            </a:r>
            <a:r>
              <a:rPr lang="ko-KR" altLang="en-US" sz="2000" b="1" dirty="0" smtClean="0"/>
              <a:t>초안 </a:t>
            </a:r>
            <a:r>
              <a:rPr lang="en-US" altLang="ko-KR" sz="2000" b="1" dirty="0" smtClean="0"/>
              <a:t>(3/3)</a:t>
            </a:r>
            <a:endParaRPr lang="ko-KR" alt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79512" y="895014"/>
            <a:ext cx="883696" cy="281387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r>
              <a:rPr lang="en-US" altLang="ko-KR" sz="1400" b="1" dirty="0" smtClean="0"/>
              <a:t>3. </a:t>
            </a:r>
            <a:r>
              <a:rPr lang="ko-KR" altLang="en-US" sz="1400" b="1" dirty="0" smtClean="0"/>
              <a:t>결과물</a:t>
            </a:r>
            <a:endParaRPr lang="ko-KR" alt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64785" y="1189680"/>
            <a:ext cx="4459995" cy="1381689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/>
              <a:t>1) </a:t>
            </a:r>
            <a:r>
              <a:rPr lang="ko-KR" altLang="en-US" sz="1200" b="1" dirty="0" smtClean="0"/>
              <a:t>제품 소음에 기여하는 각 부품 인자의 상관관계 확인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en-US" altLang="ko-KR" sz="1200" b="1" dirty="0" smtClean="0"/>
              <a:t>2) Project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 smtClean="0"/>
              <a:t>     </a:t>
            </a:r>
            <a:r>
              <a:rPr lang="en-US" altLang="ko-KR" sz="1100" dirty="0" smtClean="0"/>
              <a:t>- X</a:t>
            </a:r>
            <a:r>
              <a:rPr lang="ko-KR" altLang="en-US" sz="1100" dirty="0" smtClean="0"/>
              <a:t>인자를 바탕으로 </a:t>
            </a:r>
            <a:r>
              <a:rPr lang="en-US" altLang="ko-KR" sz="1100" dirty="0" smtClean="0"/>
              <a:t>Y</a:t>
            </a:r>
            <a:r>
              <a:rPr lang="ko-KR" altLang="en-US" sz="1100" dirty="0" smtClean="0"/>
              <a:t>인자 결과 추론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     - Y</a:t>
            </a:r>
            <a:r>
              <a:rPr lang="ko-KR" altLang="en-US" sz="1100" dirty="0" smtClean="0"/>
              <a:t>인자를 측정 후</a:t>
            </a:r>
            <a:r>
              <a:rPr lang="en-US" altLang="ko-KR" sz="1100" dirty="0" smtClean="0"/>
              <a:t>, X</a:t>
            </a:r>
            <a:r>
              <a:rPr lang="ko-KR" altLang="en-US" sz="1100" dirty="0" smtClean="0"/>
              <a:t>인자 추정 및 개선방향 도출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    (ex. </a:t>
            </a:r>
            <a:r>
              <a:rPr lang="ko-KR" altLang="en-US" sz="1100" dirty="0" smtClean="0"/>
              <a:t>휴대폰으로 녹화를 통한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문제인자 추정 및 개선방향 도출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22" y="4956633"/>
            <a:ext cx="3641070" cy="838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>
            <a:off x="1014568" y="457843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835696" y="457843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646519" y="457843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491880" y="457843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4355976" y="457843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5717" y="5031251"/>
            <a:ext cx="478136" cy="689191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rgbClr val="FF0000"/>
                </a:solidFill>
              </a:rPr>
              <a:t>①</a:t>
            </a:r>
            <a:endParaRPr lang="en-US" altLang="ko-KR" sz="900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rgbClr val="FF0000"/>
                </a:solidFill>
              </a:rPr>
              <a:t>상관도</a:t>
            </a:r>
            <a:endParaRPr lang="en-US" altLang="ko-KR" sz="900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rgbClr val="FF0000"/>
                </a:solidFill>
              </a:rPr>
              <a:t>분</a:t>
            </a:r>
            <a:r>
              <a:rPr lang="ko-KR" altLang="en-US" sz="900" dirty="0">
                <a:solidFill>
                  <a:srgbClr val="FF0000"/>
                </a:solidFill>
              </a:rPr>
              <a:t>석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0561" y="3356992"/>
            <a:ext cx="428443" cy="689191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rgbClr val="FF0000"/>
                </a:solidFill>
              </a:rPr>
              <a:t>②</a:t>
            </a:r>
            <a:r>
              <a:rPr lang="en-US" altLang="ko-KR" sz="900" dirty="0" smtClean="0">
                <a:solidFill>
                  <a:srgbClr val="FF0000"/>
                </a:solidFill>
              </a:rPr>
              <a:t>-1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rgbClr val="FF0000"/>
                </a:solidFill>
              </a:rPr>
              <a:t>Y</a:t>
            </a:r>
            <a:r>
              <a:rPr lang="ko-KR" altLang="en-US" sz="900" dirty="0" smtClean="0">
                <a:solidFill>
                  <a:srgbClr val="FF0000"/>
                </a:solidFill>
              </a:rPr>
              <a:t>인자</a:t>
            </a:r>
            <a:endParaRPr lang="en-US" altLang="ko-KR" sz="900" dirty="0" smtClean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rgbClr val="FF0000"/>
                </a:solidFill>
              </a:rPr>
              <a:t>예</a:t>
            </a:r>
            <a:r>
              <a:rPr lang="ko-KR" altLang="en-US" sz="900" dirty="0">
                <a:solidFill>
                  <a:srgbClr val="FF0000"/>
                </a:solidFill>
              </a:rPr>
              <a:t>측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38512" y="3234506"/>
            <a:ext cx="359514" cy="246891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rgbClr val="FF0000"/>
                </a:solidFill>
              </a:rPr>
              <a:t>②</a:t>
            </a:r>
            <a:r>
              <a:rPr lang="en-US" altLang="ko-KR" sz="900" dirty="0" smtClean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30424" y="5817385"/>
            <a:ext cx="6655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rgbClr val="00B050"/>
                </a:solidFill>
                <a:latin typeface="Gadugi" panose="020B0502040204020203" pitchFamily="34" charset="0"/>
              </a:rPr>
              <a:t>X</a:t>
            </a:r>
            <a:r>
              <a:rPr lang="ko-KR" altLang="en-US" sz="900" b="1" dirty="0" smtClean="0">
                <a:solidFill>
                  <a:srgbClr val="00B050"/>
                </a:solidFill>
                <a:latin typeface="Gadugi" panose="020B0502040204020203" pitchFamily="34" charset="0"/>
              </a:rPr>
              <a:t>인자</a:t>
            </a:r>
            <a:r>
              <a:rPr lang="en-US" altLang="ko-KR" sz="900" b="1" dirty="0" smtClean="0">
                <a:solidFill>
                  <a:srgbClr val="00B050"/>
                </a:solidFill>
                <a:latin typeface="Gadugi" panose="020B0502040204020203" pitchFamily="34" charset="0"/>
              </a:rPr>
              <a:t>1-a</a:t>
            </a:r>
            <a:endParaRPr lang="ko-KR" altLang="en-US" sz="900" b="1" dirty="0">
              <a:solidFill>
                <a:srgbClr val="00B050"/>
              </a:solidFill>
              <a:latin typeface="Gadug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82443" y="5817385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solidFill>
                  <a:srgbClr val="00B050"/>
                </a:solidFill>
                <a:latin typeface="Gadugi" panose="020B0502040204020203" pitchFamily="34" charset="0"/>
              </a:rPr>
              <a:t>X</a:t>
            </a:r>
            <a:r>
              <a:rPr lang="ko-KR" altLang="en-US" sz="900" b="1" dirty="0" smtClean="0">
                <a:solidFill>
                  <a:srgbClr val="00B050"/>
                </a:solidFill>
                <a:latin typeface="Gadugi" panose="020B0502040204020203" pitchFamily="34" charset="0"/>
              </a:rPr>
              <a:t>인자</a:t>
            </a:r>
            <a:r>
              <a:rPr lang="en-US" altLang="ko-KR" sz="900" b="1" dirty="0" smtClean="0">
                <a:solidFill>
                  <a:srgbClr val="00B050"/>
                </a:solidFill>
                <a:latin typeface="Gadugi" panose="020B0502040204020203" pitchFamily="34" charset="0"/>
              </a:rPr>
              <a:t>3-b</a:t>
            </a:r>
            <a:endParaRPr lang="ko-KR" altLang="en-US" sz="900" b="1" dirty="0">
              <a:solidFill>
                <a:srgbClr val="00B050"/>
              </a:solidFill>
              <a:latin typeface="Gadugi" panose="020B0502040204020203" pitchFamily="34" charset="0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824780" y="1340768"/>
            <a:ext cx="0" cy="482453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10119" y="3501008"/>
            <a:ext cx="2722340" cy="827691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/>
              <a:t>쌓여진 모델링을 바탕으로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en-US" altLang="ko-KR" sz="1100" dirty="0" smtClean="0"/>
              <a:t>Y</a:t>
            </a:r>
            <a:r>
              <a:rPr lang="ko-KR" altLang="en-US" sz="1100" dirty="0" smtClean="0"/>
              <a:t>인자가 입력되면</a:t>
            </a:r>
            <a:r>
              <a:rPr lang="en-US" altLang="ko-KR" sz="1100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예상되는 </a:t>
            </a:r>
            <a:r>
              <a:rPr lang="en-US" altLang="ko-KR" sz="1100" dirty="0" smtClean="0"/>
              <a:t>X</a:t>
            </a:r>
            <a:r>
              <a:rPr lang="ko-KR" altLang="en-US" sz="1100" dirty="0" smtClean="0"/>
              <a:t>인자 </a:t>
            </a:r>
            <a:r>
              <a:rPr lang="ko-KR" altLang="en-US" sz="1100" dirty="0" err="1" smtClean="0"/>
              <a:t>역추정</a:t>
            </a:r>
            <a:r>
              <a:rPr lang="ko-KR" altLang="en-US" sz="1100" dirty="0" smtClean="0"/>
              <a:t> 및 개선방향 도출</a:t>
            </a:r>
            <a:endParaRPr lang="ko-KR" altLang="en-US" sz="11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464" y="4550787"/>
            <a:ext cx="2086808" cy="1403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오른쪽 화살표 19"/>
          <p:cNvSpPr/>
          <p:nvPr/>
        </p:nvSpPr>
        <p:spPr>
          <a:xfrm>
            <a:off x="7281953" y="5084041"/>
            <a:ext cx="288032" cy="336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677847" y="4866470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700" b="1" dirty="0" smtClean="0">
                <a:solidFill>
                  <a:srgbClr val="00B050"/>
                </a:solidFill>
                <a:latin typeface="Gadugi" panose="020B0502040204020203" pitchFamily="34" charset="0"/>
              </a:rPr>
              <a:t>■ </a:t>
            </a:r>
            <a:r>
              <a:rPr lang="ko-KR" altLang="en-US" sz="900" b="1" dirty="0" err="1" smtClean="0">
                <a:solidFill>
                  <a:srgbClr val="00B050"/>
                </a:solidFill>
                <a:latin typeface="Gadugi" panose="020B0502040204020203" pitchFamily="34" charset="0"/>
              </a:rPr>
              <a:t>문제인차</a:t>
            </a:r>
            <a:r>
              <a:rPr lang="ko-KR" altLang="en-US" sz="900" b="1" dirty="0" smtClean="0">
                <a:solidFill>
                  <a:srgbClr val="00B050"/>
                </a:solidFill>
                <a:latin typeface="Gadugi" panose="020B0502040204020203" pitchFamily="34" charset="0"/>
              </a:rPr>
              <a:t> 추정</a:t>
            </a:r>
            <a:endParaRPr lang="en-US" altLang="ko-KR" sz="900" b="1" dirty="0" smtClean="0">
              <a:solidFill>
                <a:srgbClr val="00B050"/>
              </a:solidFill>
              <a:latin typeface="Gadugi" panose="020B0502040204020203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900" b="1" dirty="0" smtClean="0">
                <a:solidFill>
                  <a:srgbClr val="00B050"/>
                </a:solidFill>
                <a:latin typeface="Gadugi" panose="020B0502040204020203" pitchFamily="34" charset="0"/>
              </a:rPr>
              <a:t>Ex) X</a:t>
            </a:r>
            <a:r>
              <a:rPr lang="ko-KR" altLang="en-US" sz="900" b="1" dirty="0" smtClean="0">
                <a:solidFill>
                  <a:srgbClr val="00B050"/>
                </a:solidFill>
                <a:latin typeface="Gadugi" panose="020B0502040204020203" pitchFamily="34" charset="0"/>
              </a:rPr>
              <a:t>인자</a:t>
            </a:r>
            <a:r>
              <a:rPr lang="en-US" altLang="ko-KR" sz="900" b="1" dirty="0" smtClean="0">
                <a:solidFill>
                  <a:srgbClr val="00B050"/>
                </a:solidFill>
                <a:latin typeface="Gadugi" panose="020B0502040204020203" pitchFamily="34" charset="0"/>
              </a:rPr>
              <a:t>2-c</a:t>
            </a:r>
            <a:endParaRPr lang="ko-KR" altLang="en-US" sz="900" b="1" dirty="0">
              <a:solidFill>
                <a:srgbClr val="00B050"/>
              </a:solidFill>
              <a:latin typeface="Gadug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61795" y="1189680"/>
            <a:ext cx="4205439" cy="1820270"/>
          </a:xfrm>
          <a:prstGeom prst="rect">
            <a:avLst/>
          </a:prstGeom>
          <a:noFill/>
        </p:spPr>
        <p:txBody>
          <a:bodyPr wrap="none" lIns="65306" tIns="32653" rIns="65306" bIns="32653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smtClean="0"/>
              <a:t>※ </a:t>
            </a:r>
            <a:r>
              <a:rPr lang="ko-KR" altLang="en-US" sz="1100" b="1" dirty="0" smtClean="0"/>
              <a:t>예상되는 문제점</a:t>
            </a:r>
            <a:endParaRPr lang="en-US" altLang="ko-KR" sz="1100" b="1" dirty="0" smtClean="0"/>
          </a:p>
          <a:p>
            <a:pPr>
              <a:lnSpc>
                <a:spcPct val="150000"/>
              </a:lnSpc>
            </a:pPr>
            <a:endParaRPr lang="en-US" altLang="ko-KR" sz="500" dirty="0" smtClean="0"/>
          </a:p>
          <a:p>
            <a:pPr indent="87313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특정 인자의 영향도가 </a:t>
            </a:r>
            <a:r>
              <a:rPr lang="ko-KR" altLang="en-US" sz="1100" dirty="0" err="1" smtClean="0">
                <a:solidFill>
                  <a:schemeClr val="bg1">
                    <a:lumMod val="65000"/>
                  </a:schemeClr>
                </a:solidFill>
              </a:rPr>
              <a:t>너무커져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다른 인자의 </a:t>
            </a:r>
            <a:r>
              <a:rPr lang="ko-KR" altLang="en-US" sz="1100" dirty="0" err="1" smtClean="0">
                <a:solidFill>
                  <a:schemeClr val="bg1">
                    <a:lumMod val="65000"/>
                  </a:schemeClr>
                </a:solidFill>
              </a:rPr>
              <a:t>영향도를</a:t>
            </a:r>
            <a:endParaRPr lang="en-US" altLang="ko-KR" sz="1100" dirty="0">
              <a:solidFill>
                <a:schemeClr val="bg1">
                  <a:lumMod val="65000"/>
                </a:schemeClr>
              </a:solidFill>
            </a:endParaRPr>
          </a:p>
          <a:p>
            <a:pPr indent="87313"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확인 못하는 경우 발생</a:t>
            </a:r>
            <a:endParaRPr lang="en-US" altLang="ko-K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pPr indent="87313">
              <a:lnSpc>
                <a:spcPct val="150000"/>
              </a:lnSpc>
            </a:pPr>
            <a:endParaRPr lang="en-US" altLang="ko-KR" sz="500" dirty="0">
              <a:solidFill>
                <a:schemeClr val="bg1">
                  <a:lumMod val="65000"/>
                </a:schemeClr>
              </a:solidFill>
            </a:endParaRPr>
          </a:p>
          <a:p>
            <a:pPr indent="87313"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 ex) </a:t>
            </a:r>
            <a:r>
              <a:rPr lang="ko-KR" altLang="en-US" sz="1100" dirty="0" err="1" smtClean="0">
                <a:solidFill>
                  <a:schemeClr val="bg1">
                    <a:lumMod val="65000"/>
                  </a:schemeClr>
                </a:solidFill>
              </a:rPr>
              <a:t>소음같은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 경우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Radiation[X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인자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1]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이 소음의 지배도가 커서</a:t>
            </a:r>
            <a:endParaRPr lang="en-US" altLang="ko-K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pPr indent="87313"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  Radiation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이 문제다라고 결론을 짓는 경우가 많음</a:t>
            </a:r>
            <a:endParaRPr lang="en-US" altLang="ko-KR" sz="1100" dirty="0" smtClean="0">
              <a:solidFill>
                <a:schemeClr val="bg1">
                  <a:lumMod val="65000"/>
                </a:schemeClr>
              </a:solidFill>
            </a:endParaRPr>
          </a:p>
          <a:p>
            <a:pPr indent="87313"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하지만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소스측면에서는 무엇이 </a:t>
            </a:r>
            <a:r>
              <a:rPr lang="ko-KR" altLang="en-US" sz="1100" dirty="0" err="1" smtClean="0">
                <a:solidFill>
                  <a:schemeClr val="bg1">
                    <a:lumMod val="65000"/>
                  </a:schemeClr>
                </a:solidFill>
              </a:rPr>
              <a:t>잘못됫는지를</a:t>
            </a:r>
            <a:r>
              <a:rPr lang="ko-KR" altLang="en-US" sz="1100" dirty="0" smtClean="0">
                <a:solidFill>
                  <a:schemeClr val="bg1">
                    <a:lumMod val="65000"/>
                  </a:schemeClr>
                </a:solidFill>
              </a:rPr>
              <a:t> 확인하고 싶음</a:t>
            </a:r>
            <a:r>
              <a:rPr lang="en-US" altLang="ko-KR" sz="1100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4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351</Words>
  <Application>Microsoft Office PowerPoint</Application>
  <PresentationFormat>화면 슬라이드 쇼(4:3)</PresentationFormat>
  <Paragraphs>68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13</cp:revision>
  <dcterms:created xsi:type="dcterms:W3CDTF">2022-04-20T13:46:49Z</dcterms:created>
  <dcterms:modified xsi:type="dcterms:W3CDTF">2022-04-21T02:11:43Z</dcterms:modified>
</cp:coreProperties>
</file>