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D03F21-241B-45C9-8323-0E312B082B6A}">
  <a:tblStyle styleId="{31D03F21-241B-45C9-8323-0E312B082B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8632B77-4816-4BC1-BA5D-75773115ACB1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2df7c08b3_2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352df7c08b3_2_2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352df7c08b3_2_2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2df7c08b3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352df7c08b3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352df7c08b3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2df7c08b3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352df7c08b3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352df7c08b3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6efea43e9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356efea43e9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356efea43e9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2df7c08b3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352df7c08b3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352df7c08b3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2df7c08b3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352df7c08b3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352df7c08b3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2df7c08b3_2_2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352df7c08b3_2_2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g352df7c08b3_2_28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2df7c08b3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352df7c08b3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352df7c08b3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584e7bae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35584e7bae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35584e7bae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5584e7bae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35584e7bae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35584e7bae6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584e7bae6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35584e7bae6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35584e7bae6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2df7c08b3_2_2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352df7c08b3_2_2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352df7c08b3_2_29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58d6305ba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3558d6305ba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3558d6305ba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2df7c08b3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g352df7c08b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352df7c08b3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6efea43e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356efea43e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356efea43e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0513ba3791_3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30513ba3791_3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30513ba3791_3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6efea43e9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g356efea43e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g356efea43e9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52df7c08b3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352df7c08b3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352df7c08b3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2df7c08b3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g352df7c08b3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g352df7c08b3_0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54266a291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g354266a291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354266a2916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2df7c08b3_2_3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352df7c08b3_2_3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352df7c08b3_2_30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2df7c08b3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352df7c08b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352df7c08b3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2df7c08b3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352df7c08b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352df7c08b3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2df7c08b3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352df7c08b3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352df7c08b3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2df7c08b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352df7c08b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352df7c08b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2df7c08b3_2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352df7c08b3_2_2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352df7c08b3_2_26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2df7c08b3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352df7c08b3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52df7c08b3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Relationship Id="rId3" Type="http://schemas.openxmlformats.org/officeDocument/2006/relationships/image" Target="../media/image1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Relationship Id="rId3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/>
          <p:nvPr/>
        </p:nvSpPr>
        <p:spPr>
          <a:xfrm>
            <a:off x="2171904" y="1374458"/>
            <a:ext cx="71438" cy="23945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2462348" y="1468723"/>
            <a:ext cx="6426927" cy="12108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2464201" y="2617089"/>
            <a:ext cx="6426926" cy="5759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2464201" y="3193066"/>
            <a:ext cx="6426926" cy="5759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 Slide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" y="0"/>
            <a:ext cx="91355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/>
          <p:nvPr/>
        </p:nvSpPr>
        <p:spPr>
          <a:xfrm>
            <a:off x="2171904" y="1374458"/>
            <a:ext cx="71438" cy="23945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2462348" y="1468723"/>
            <a:ext cx="6426927" cy="12108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2464201" y="2617089"/>
            <a:ext cx="6426926" cy="5759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2464201" y="3193066"/>
            <a:ext cx="6426926" cy="5759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 Slide 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521"/>
            <a:ext cx="9142151" cy="5142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8454" y="208354"/>
            <a:ext cx="397105" cy="57359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>
            <p:ph type="title"/>
          </p:nvPr>
        </p:nvSpPr>
        <p:spPr>
          <a:xfrm>
            <a:off x="0" y="1622659"/>
            <a:ext cx="9142148" cy="12108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1853" y="2771026"/>
            <a:ext cx="9142148" cy="5908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0" y="3375100"/>
            <a:ext cx="9142148" cy="5908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 Slide 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" y="2379"/>
            <a:ext cx="9135541" cy="513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3706" y="209264"/>
            <a:ext cx="396431" cy="5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>
            <p:ph type="title"/>
          </p:nvPr>
        </p:nvSpPr>
        <p:spPr>
          <a:xfrm>
            <a:off x="0" y="1622659"/>
            <a:ext cx="9142148" cy="12108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1853" y="2771026"/>
            <a:ext cx="9142148" cy="5908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0" y="3375100"/>
            <a:ext cx="9142148" cy="5908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1">
  <p:cSld name="Section Divider 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521"/>
            <a:ext cx="9142149" cy="5142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3706" y="209264"/>
            <a:ext cx="396431" cy="5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8"/>
          <p:cNvSpPr/>
          <p:nvPr/>
        </p:nvSpPr>
        <p:spPr>
          <a:xfrm>
            <a:off x="1042988" y="1374458"/>
            <a:ext cx="71438" cy="239458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8"/>
          <p:cNvSpPr txBox="1"/>
          <p:nvPr>
            <p:ph type="title"/>
          </p:nvPr>
        </p:nvSpPr>
        <p:spPr>
          <a:xfrm>
            <a:off x="1220657" y="1374458"/>
            <a:ext cx="710305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1220657" y="2702469"/>
            <a:ext cx="7103050" cy="10665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2">
  <p:cSld name="Section Divider 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521"/>
            <a:ext cx="9142150" cy="5142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8454" y="208354"/>
            <a:ext cx="397105" cy="57359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9"/>
          <p:cNvSpPr/>
          <p:nvPr/>
        </p:nvSpPr>
        <p:spPr>
          <a:xfrm>
            <a:off x="1042988" y="1374458"/>
            <a:ext cx="71438" cy="2394585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1220657" y="1374458"/>
            <a:ext cx="710305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1220657" y="2702469"/>
            <a:ext cx="7103050" cy="10665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2" type="body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3">
  <p:cSld name="Section Divider 3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521"/>
            <a:ext cx="9142149" cy="5142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3706" y="209264"/>
            <a:ext cx="396431" cy="5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/>
          <p:nvPr/>
        </p:nvSpPr>
        <p:spPr>
          <a:xfrm>
            <a:off x="1042988" y="1374458"/>
            <a:ext cx="71438" cy="239458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1220657" y="1374458"/>
            <a:ext cx="710305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220657" y="2702469"/>
            <a:ext cx="7103050" cy="10665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2" type="body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4">
  <p:cSld name="Section Divider 4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8454" y="208354"/>
            <a:ext cx="397105" cy="57359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/>
          <p:nvPr/>
        </p:nvSpPr>
        <p:spPr>
          <a:xfrm>
            <a:off x="1042988" y="1374458"/>
            <a:ext cx="71438" cy="2394585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1220657" y="1374458"/>
            <a:ext cx="710305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1220657" y="2702469"/>
            <a:ext cx="7103050" cy="10665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1">
  <p:cSld name="Transition Slide 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4000" cy="5140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8454" y="208354"/>
            <a:ext cx="397105" cy="57359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/>
          <p:nvPr/>
        </p:nvSpPr>
        <p:spPr>
          <a:xfrm>
            <a:off x="4091748" y="3119461"/>
            <a:ext cx="956662" cy="106467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628650" y="201599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2">
  <p:cSld name="Transition Slide 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3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3706" y="208353"/>
            <a:ext cx="396431" cy="57359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/>
          <p:nvPr/>
        </p:nvSpPr>
        <p:spPr>
          <a:xfrm>
            <a:off x="4091748" y="3119461"/>
            <a:ext cx="956662" cy="10646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3"/>
          <p:cNvSpPr txBox="1"/>
          <p:nvPr>
            <p:ph type="title"/>
          </p:nvPr>
        </p:nvSpPr>
        <p:spPr>
          <a:xfrm>
            <a:off x="628650" y="201599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1">
  <p:cSld name="Content Slide 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/>
          <p:nvPr/>
        </p:nvSpPr>
        <p:spPr>
          <a:xfrm rot="5400000">
            <a:off x="6326" y="617699"/>
            <a:ext cx="892364" cy="736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6018" y="208353"/>
            <a:ext cx="387174" cy="55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4"/>
          <p:cNvSpPr/>
          <p:nvPr/>
        </p:nvSpPr>
        <p:spPr>
          <a:xfrm>
            <a:off x="0" y="4684060"/>
            <a:ext cx="9140300" cy="45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489347" y="207431"/>
            <a:ext cx="7777642" cy="892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489347" y="1346812"/>
            <a:ext cx="7777642" cy="30902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2" type="body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2">
  <p:cSld name="Content Slide 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 rot="5400000">
            <a:off x="6326" y="617699"/>
            <a:ext cx="892364" cy="736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6018" y="208353"/>
            <a:ext cx="387174" cy="55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>
            <p:ph type="title"/>
          </p:nvPr>
        </p:nvSpPr>
        <p:spPr>
          <a:xfrm>
            <a:off x="489347" y="207431"/>
            <a:ext cx="7777642" cy="892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490671" y="1435152"/>
            <a:ext cx="7777643" cy="57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sz="23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2" type="body"/>
          </p:nvPr>
        </p:nvSpPr>
        <p:spPr>
          <a:xfrm>
            <a:off x="489347" y="2016604"/>
            <a:ext cx="7777642" cy="7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3" type="body"/>
          </p:nvPr>
        </p:nvSpPr>
        <p:spPr>
          <a:xfrm>
            <a:off x="490671" y="2968341"/>
            <a:ext cx="7777643" cy="57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4" type="body"/>
          </p:nvPr>
        </p:nvSpPr>
        <p:spPr>
          <a:xfrm>
            <a:off x="489347" y="3549793"/>
            <a:ext cx="7777642" cy="7223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0" name="Google Shape;140;p25"/>
          <p:cNvSpPr/>
          <p:nvPr/>
        </p:nvSpPr>
        <p:spPr>
          <a:xfrm>
            <a:off x="0" y="4684060"/>
            <a:ext cx="9140300" cy="45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 txBox="1"/>
          <p:nvPr>
            <p:ph idx="5" type="body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3">
  <p:cSld name="Content Slide 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6018" y="208353"/>
            <a:ext cx="387174" cy="55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/>
          <p:nvPr/>
        </p:nvSpPr>
        <p:spPr>
          <a:xfrm rot="5400000">
            <a:off x="6326" y="617699"/>
            <a:ext cx="892364" cy="736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489347" y="207431"/>
            <a:ext cx="7777642" cy="892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90671" y="1507499"/>
            <a:ext cx="3657313" cy="57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sz="23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2" type="body"/>
          </p:nvPr>
        </p:nvSpPr>
        <p:spPr>
          <a:xfrm>
            <a:off x="489347" y="2088950"/>
            <a:ext cx="3657313" cy="16165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3" type="body"/>
          </p:nvPr>
        </p:nvSpPr>
        <p:spPr>
          <a:xfrm>
            <a:off x="4611002" y="1507499"/>
            <a:ext cx="3657313" cy="57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4" type="body"/>
          </p:nvPr>
        </p:nvSpPr>
        <p:spPr>
          <a:xfrm>
            <a:off x="4609678" y="2088950"/>
            <a:ext cx="3657313" cy="16165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26"/>
          <p:cNvSpPr/>
          <p:nvPr/>
        </p:nvSpPr>
        <p:spPr>
          <a:xfrm>
            <a:off x="0" y="4684060"/>
            <a:ext cx="9140300" cy="45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 txBox="1"/>
          <p:nvPr>
            <p:ph idx="5" type="body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4">
  <p:cSld name="Content Slide 4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/>
          <p:nvPr/>
        </p:nvSpPr>
        <p:spPr>
          <a:xfrm rot="5400000">
            <a:off x="6326" y="617699"/>
            <a:ext cx="892364" cy="736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6018" y="208353"/>
            <a:ext cx="387174" cy="55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7"/>
          <p:cNvSpPr txBox="1"/>
          <p:nvPr>
            <p:ph type="title"/>
          </p:nvPr>
        </p:nvSpPr>
        <p:spPr>
          <a:xfrm>
            <a:off x="489347" y="207431"/>
            <a:ext cx="7777642" cy="892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490671" y="1507499"/>
            <a:ext cx="3657313" cy="57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sz="23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2" type="body"/>
          </p:nvPr>
        </p:nvSpPr>
        <p:spPr>
          <a:xfrm>
            <a:off x="488311" y="2081213"/>
            <a:ext cx="3657313" cy="2001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o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3" type="body"/>
          </p:nvPr>
        </p:nvSpPr>
        <p:spPr>
          <a:xfrm>
            <a:off x="4611002" y="1507499"/>
            <a:ext cx="3657313" cy="57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4" type="body"/>
          </p:nvPr>
        </p:nvSpPr>
        <p:spPr>
          <a:xfrm>
            <a:off x="4608641" y="2081098"/>
            <a:ext cx="3657313" cy="2001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urier New"/>
              <a:buChar char="o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2" name="Google Shape;162;p27"/>
          <p:cNvSpPr/>
          <p:nvPr/>
        </p:nvSpPr>
        <p:spPr>
          <a:xfrm>
            <a:off x="0" y="4684060"/>
            <a:ext cx="9140300" cy="45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7"/>
          <p:cNvSpPr txBox="1"/>
          <p:nvPr>
            <p:ph idx="5" type="body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Quote Slide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6018" y="208353"/>
            <a:ext cx="387174" cy="55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>
            <p:ph type="title"/>
          </p:nvPr>
        </p:nvSpPr>
        <p:spPr>
          <a:xfrm>
            <a:off x="2288385" y="968739"/>
            <a:ext cx="4642116" cy="605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/>
        </p:nvSpPr>
        <p:spPr>
          <a:xfrm>
            <a:off x="1705357" y="875976"/>
            <a:ext cx="888467" cy="10301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69" name="Google Shape;169;p28"/>
          <p:cNvSpPr txBox="1"/>
          <p:nvPr/>
        </p:nvSpPr>
        <p:spPr>
          <a:xfrm>
            <a:off x="6855616" y="888942"/>
            <a:ext cx="888467" cy="10301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5345395" y="1587549"/>
            <a:ext cx="1585106" cy="322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1" name="Google Shape;171;p28"/>
          <p:cNvSpPr txBox="1"/>
          <p:nvPr/>
        </p:nvSpPr>
        <p:spPr>
          <a:xfrm>
            <a:off x="1705357" y="2607768"/>
            <a:ext cx="888467" cy="10301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F05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FF5F0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72" name="Google Shape;172;p28"/>
          <p:cNvSpPr txBox="1"/>
          <p:nvPr/>
        </p:nvSpPr>
        <p:spPr>
          <a:xfrm>
            <a:off x="6816200" y="2620734"/>
            <a:ext cx="888467" cy="10301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  <p:sp>
        <p:nvSpPr>
          <p:cNvPr id="173" name="Google Shape;173;p28"/>
          <p:cNvSpPr txBox="1"/>
          <p:nvPr>
            <p:ph idx="2" type="body"/>
          </p:nvPr>
        </p:nvSpPr>
        <p:spPr>
          <a:xfrm>
            <a:off x="2295556" y="2626298"/>
            <a:ext cx="4634945" cy="1130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3" type="body"/>
          </p:nvPr>
        </p:nvSpPr>
        <p:spPr>
          <a:xfrm>
            <a:off x="5345395" y="3798843"/>
            <a:ext cx="1585106" cy="322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5" name="Google Shape;175;p28"/>
          <p:cNvSpPr/>
          <p:nvPr/>
        </p:nvSpPr>
        <p:spPr>
          <a:xfrm>
            <a:off x="0" y="4684060"/>
            <a:ext cx="9140300" cy="45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 txBox="1"/>
          <p:nvPr>
            <p:ph idx="4" type="body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1">
  <p:cSld name="Image Slide 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/>
          <p:nvPr/>
        </p:nvSpPr>
        <p:spPr>
          <a:xfrm rot="5400000">
            <a:off x="6326" y="617699"/>
            <a:ext cx="892364" cy="736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6018" y="208353"/>
            <a:ext cx="387174" cy="55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>
            <p:ph type="title"/>
          </p:nvPr>
        </p:nvSpPr>
        <p:spPr>
          <a:xfrm>
            <a:off x="489347" y="207431"/>
            <a:ext cx="7777642" cy="892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2" name="Google Shape;182;p29"/>
          <p:cNvSpPr/>
          <p:nvPr>
            <p:ph idx="2" type="pic"/>
          </p:nvPr>
        </p:nvSpPr>
        <p:spPr>
          <a:xfrm>
            <a:off x="415529" y="1340015"/>
            <a:ext cx="3554015" cy="1532198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4108011" y="1340015"/>
            <a:ext cx="4160304" cy="57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sz="23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3" type="body"/>
          </p:nvPr>
        </p:nvSpPr>
        <p:spPr>
          <a:xfrm>
            <a:off x="4106687" y="1921468"/>
            <a:ext cx="4160304" cy="950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5" name="Google Shape;185;p29"/>
          <p:cNvSpPr/>
          <p:nvPr>
            <p:ph idx="4" type="pic"/>
          </p:nvPr>
        </p:nvSpPr>
        <p:spPr>
          <a:xfrm>
            <a:off x="414205" y="2943086"/>
            <a:ext cx="3554015" cy="1532197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86" name="Google Shape;186;p29"/>
          <p:cNvSpPr txBox="1"/>
          <p:nvPr>
            <p:ph idx="5" type="body"/>
          </p:nvPr>
        </p:nvSpPr>
        <p:spPr>
          <a:xfrm>
            <a:off x="4106687" y="2943086"/>
            <a:ext cx="4160304" cy="57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7" name="Google Shape;187;p29"/>
          <p:cNvSpPr txBox="1"/>
          <p:nvPr>
            <p:ph idx="6" type="body"/>
          </p:nvPr>
        </p:nvSpPr>
        <p:spPr>
          <a:xfrm>
            <a:off x="4105363" y="3524539"/>
            <a:ext cx="4160304" cy="950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8" name="Google Shape;188;p29"/>
          <p:cNvSpPr/>
          <p:nvPr/>
        </p:nvSpPr>
        <p:spPr>
          <a:xfrm>
            <a:off x="0" y="4684060"/>
            <a:ext cx="9140300" cy="45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 txBox="1"/>
          <p:nvPr>
            <p:ph idx="7" type="body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2">
  <p:cSld name="Image Slide 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/>
          <p:nvPr/>
        </p:nvSpPr>
        <p:spPr>
          <a:xfrm rot="5400000">
            <a:off x="6326" y="617699"/>
            <a:ext cx="892364" cy="73678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6018" y="208353"/>
            <a:ext cx="387174" cy="55925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>
            <p:ph type="title"/>
          </p:nvPr>
        </p:nvSpPr>
        <p:spPr>
          <a:xfrm>
            <a:off x="489347" y="207431"/>
            <a:ext cx="7777642" cy="892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490671" y="1340015"/>
            <a:ext cx="4160304" cy="57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sz="23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6" name="Google Shape;196;p30"/>
          <p:cNvSpPr txBox="1"/>
          <p:nvPr>
            <p:ph idx="2" type="body"/>
          </p:nvPr>
        </p:nvSpPr>
        <p:spPr>
          <a:xfrm>
            <a:off x="489347" y="1921468"/>
            <a:ext cx="4160304" cy="950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30"/>
          <p:cNvSpPr/>
          <p:nvPr>
            <p:ph idx="3" type="pic"/>
          </p:nvPr>
        </p:nvSpPr>
        <p:spPr>
          <a:xfrm>
            <a:off x="4711652" y="1340015"/>
            <a:ext cx="3554015" cy="1532198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98" name="Google Shape;198;p30"/>
          <p:cNvSpPr txBox="1"/>
          <p:nvPr>
            <p:ph idx="4" type="body"/>
          </p:nvPr>
        </p:nvSpPr>
        <p:spPr>
          <a:xfrm>
            <a:off x="489347" y="2943086"/>
            <a:ext cx="4160304" cy="57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9" name="Google Shape;199;p30"/>
          <p:cNvSpPr txBox="1"/>
          <p:nvPr>
            <p:ph idx="5" type="body"/>
          </p:nvPr>
        </p:nvSpPr>
        <p:spPr>
          <a:xfrm>
            <a:off x="488024" y="3524539"/>
            <a:ext cx="4160304" cy="950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0" name="Google Shape;200;p30"/>
          <p:cNvSpPr/>
          <p:nvPr>
            <p:ph idx="6" type="pic"/>
          </p:nvPr>
        </p:nvSpPr>
        <p:spPr>
          <a:xfrm>
            <a:off x="4710329" y="2943086"/>
            <a:ext cx="3554015" cy="1532197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01" name="Google Shape;201;p30"/>
          <p:cNvSpPr/>
          <p:nvPr/>
        </p:nvSpPr>
        <p:spPr>
          <a:xfrm>
            <a:off x="0" y="4684060"/>
            <a:ext cx="9140300" cy="45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0"/>
          <p:cNvSpPr txBox="1"/>
          <p:nvPr>
            <p:ph idx="7" type="body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3">
  <p:cSld name="Image Slide 3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6018" y="208353"/>
            <a:ext cx="387174" cy="55925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/>
          <p:nvPr/>
        </p:nvSpPr>
        <p:spPr>
          <a:xfrm rot="5400000">
            <a:off x="6326" y="617699"/>
            <a:ext cx="892364" cy="736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1"/>
          <p:cNvSpPr txBox="1"/>
          <p:nvPr>
            <p:ph type="title"/>
          </p:nvPr>
        </p:nvSpPr>
        <p:spPr>
          <a:xfrm>
            <a:off x="489347" y="207431"/>
            <a:ext cx="7777642" cy="892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31"/>
          <p:cNvSpPr/>
          <p:nvPr>
            <p:ph idx="2" type="pic"/>
          </p:nvPr>
        </p:nvSpPr>
        <p:spPr>
          <a:xfrm>
            <a:off x="415529" y="1340015"/>
            <a:ext cx="3554015" cy="324165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4108011" y="2037828"/>
            <a:ext cx="4160304" cy="57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300"/>
              <a:buNone/>
              <a:defRPr sz="23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0" name="Google Shape;210;p31"/>
          <p:cNvSpPr txBox="1"/>
          <p:nvPr>
            <p:ph idx="3" type="body"/>
          </p:nvPr>
        </p:nvSpPr>
        <p:spPr>
          <a:xfrm>
            <a:off x="4106687" y="2619280"/>
            <a:ext cx="4160304" cy="950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1" name="Google Shape;211;p31"/>
          <p:cNvSpPr/>
          <p:nvPr/>
        </p:nvSpPr>
        <p:spPr>
          <a:xfrm>
            <a:off x="0" y="4684060"/>
            <a:ext cx="9140300" cy="45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1"/>
          <p:cNvSpPr txBox="1"/>
          <p:nvPr>
            <p:ph idx="4" type="body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3" name="Google Shape;213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4">
  <p:cSld name="Image Slide 4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/>
          <p:nvPr/>
        </p:nvSpPr>
        <p:spPr>
          <a:xfrm rot="5400000">
            <a:off x="6326" y="617699"/>
            <a:ext cx="892364" cy="736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6529" y="208352"/>
            <a:ext cx="387174" cy="55925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>
            <p:ph type="title"/>
          </p:nvPr>
        </p:nvSpPr>
        <p:spPr>
          <a:xfrm>
            <a:off x="489347" y="207431"/>
            <a:ext cx="7777642" cy="892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489347" y="2037828"/>
            <a:ext cx="4160304" cy="57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9" name="Google Shape;219;p32"/>
          <p:cNvSpPr txBox="1"/>
          <p:nvPr>
            <p:ph idx="2" type="body"/>
          </p:nvPr>
        </p:nvSpPr>
        <p:spPr>
          <a:xfrm>
            <a:off x="488024" y="2619280"/>
            <a:ext cx="4160304" cy="950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0" name="Google Shape;220;p32"/>
          <p:cNvSpPr/>
          <p:nvPr>
            <p:ph idx="3" type="pic"/>
          </p:nvPr>
        </p:nvSpPr>
        <p:spPr>
          <a:xfrm>
            <a:off x="4712976" y="1340015"/>
            <a:ext cx="3554015" cy="324165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21" name="Google Shape;221;p32"/>
          <p:cNvSpPr/>
          <p:nvPr/>
        </p:nvSpPr>
        <p:spPr>
          <a:xfrm>
            <a:off x="0" y="4684060"/>
            <a:ext cx="9140300" cy="45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2"/>
          <p:cNvSpPr txBox="1"/>
          <p:nvPr>
            <p:ph idx="4" type="body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3" name="Google Shape;223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5">
  <p:cSld name="Image Slide 5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/>
          <p:nvPr/>
        </p:nvSpPr>
        <p:spPr>
          <a:xfrm rot="5400000">
            <a:off x="6326" y="617699"/>
            <a:ext cx="892364" cy="736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490671" y="208352"/>
            <a:ext cx="7777643" cy="892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marR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227" name="Google Shape;22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6018" y="208353"/>
            <a:ext cx="387174" cy="559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/>
          <p:nvPr>
            <p:ph idx="2" type="pic"/>
          </p:nvPr>
        </p:nvSpPr>
        <p:spPr>
          <a:xfrm>
            <a:off x="488024" y="1183920"/>
            <a:ext cx="7778968" cy="290644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29" name="Google Shape;229;p33"/>
          <p:cNvSpPr txBox="1"/>
          <p:nvPr>
            <p:ph idx="3" type="body"/>
          </p:nvPr>
        </p:nvSpPr>
        <p:spPr>
          <a:xfrm>
            <a:off x="491017" y="4192755"/>
            <a:ext cx="7775974" cy="459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0" name="Google Shape;230;p33"/>
          <p:cNvSpPr/>
          <p:nvPr/>
        </p:nvSpPr>
        <p:spPr>
          <a:xfrm>
            <a:off x="0" y="4684060"/>
            <a:ext cx="9140300" cy="45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 txBox="1"/>
          <p:nvPr>
            <p:ph idx="4" type="body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2" name="Google Shape;232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6">
  <p:cSld name="Image Slide 6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5759328" y="1793384"/>
            <a:ext cx="3140925" cy="57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5" name="Google Shape;235;p34"/>
          <p:cNvSpPr txBox="1"/>
          <p:nvPr>
            <p:ph idx="2" type="body"/>
          </p:nvPr>
        </p:nvSpPr>
        <p:spPr>
          <a:xfrm>
            <a:off x="5758004" y="2374837"/>
            <a:ext cx="3140925" cy="950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6" name="Google Shape;236;p34"/>
          <p:cNvSpPr/>
          <p:nvPr/>
        </p:nvSpPr>
        <p:spPr>
          <a:xfrm>
            <a:off x="0" y="4684060"/>
            <a:ext cx="9140300" cy="45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4"/>
          <p:cNvSpPr txBox="1"/>
          <p:nvPr>
            <p:ph idx="3" type="body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Slide 7">
  <p:cSld name="Image Slide 7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6018" y="208353"/>
            <a:ext cx="387174" cy="55925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5"/>
          <p:cNvSpPr txBox="1"/>
          <p:nvPr>
            <p:ph idx="1" type="body"/>
          </p:nvPr>
        </p:nvSpPr>
        <p:spPr>
          <a:xfrm>
            <a:off x="1686185" y="3052868"/>
            <a:ext cx="5771629" cy="57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2" name="Google Shape;242;p35"/>
          <p:cNvSpPr txBox="1"/>
          <p:nvPr>
            <p:ph idx="2" type="body"/>
          </p:nvPr>
        </p:nvSpPr>
        <p:spPr>
          <a:xfrm>
            <a:off x="1686185" y="3735050"/>
            <a:ext cx="5771629" cy="459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3" name="Google Shape;243;p35"/>
          <p:cNvSpPr txBox="1"/>
          <p:nvPr>
            <p:ph idx="3" type="body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 Slide 1">
  <p:cSld name="Graph Slide 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/>
          <p:nvPr/>
        </p:nvSpPr>
        <p:spPr>
          <a:xfrm rot="5400000">
            <a:off x="6326" y="617699"/>
            <a:ext cx="892364" cy="736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36018" y="208353"/>
            <a:ext cx="387174" cy="55925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 txBox="1"/>
          <p:nvPr>
            <p:ph type="title"/>
          </p:nvPr>
        </p:nvSpPr>
        <p:spPr>
          <a:xfrm>
            <a:off x="489347" y="207431"/>
            <a:ext cx="7777642" cy="892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9" name="Google Shape;249;p36"/>
          <p:cNvSpPr/>
          <p:nvPr>
            <p:ph idx="2" type="chart"/>
          </p:nvPr>
        </p:nvSpPr>
        <p:spPr>
          <a:xfrm>
            <a:off x="1072754" y="1310879"/>
            <a:ext cx="6850856" cy="32706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0" name="Google Shape;250;p36"/>
          <p:cNvSpPr/>
          <p:nvPr/>
        </p:nvSpPr>
        <p:spPr>
          <a:xfrm>
            <a:off x="0" y="4684060"/>
            <a:ext cx="9140300" cy="45944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2" name="Google Shape;252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 1">
  <p:cSld name="Thank You Slide 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4000" cy="514082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7"/>
          <p:cNvSpPr txBox="1"/>
          <p:nvPr>
            <p:ph type="title"/>
          </p:nvPr>
        </p:nvSpPr>
        <p:spPr>
          <a:xfrm>
            <a:off x="1208024" y="617898"/>
            <a:ext cx="6735915" cy="830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6" name="Google Shape;256;p37"/>
          <p:cNvSpPr/>
          <p:nvPr/>
        </p:nvSpPr>
        <p:spPr>
          <a:xfrm>
            <a:off x="4091748" y="1448183"/>
            <a:ext cx="956662" cy="10646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8454" y="208354"/>
            <a:ext cx="397105" cy="57359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1208023" y="1746196"/>
            <a:ext cx="6735914" cy="1651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9" name="Google Shape;259;p37"/>
          <p:cNvSpPr txBox="1"/>
          <p:nvPr>
            <p:ph idx="2" type="body"/>
          </p:nvPr>
        </p:nvSpPr>
        <p:spPr>
          <a:xfrm>
            <a:off x="1208023" y="3714124"/>
            <a:ext cx="6735914" cy="59758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0" name="Google Shape;260;p37"/>
          <p:cNvSpPr txBox="1"/>
          <p:nvPr>
            <p:ph idx="3" type="body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1" name="Google Shape;261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 2">
  <p:cSld name="Thank You Slide 2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3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 txBox="1"/>
          <p:nvPr>
            <p:ph type="title"/>
          </p:nvPr>
        </p:nvSpPr>
        <p:spPr>
          <a:xfrm>
            <a:off x="1208024" y="617898"/>
            <a:ext cx="6735915" cy="83028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38"/>
          <p:cNvSpPr/>
          <p:nvPr/>
        </p:nvSpPr>
        <p:spPr>
          <a:xfrm>
            <a:off x="4091748" y="1448183"/>
            <a:ext cx="956662" cy="10646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3706" y="208353"/>
            <a:ext cx="396431" cy="57359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1208023" y="1746196"/>
            <a:ext cx="6735914" cy="1651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8" name="Google Shape;268;p38"/>
          <p:cNvSpPr txBox="1"/>
          <p:nvPr>
            <p:ph idx="2" type="body"/>
          </p:nvPr>
        </p:nvSpPr>
        <p:spPr>
          <a:xfrm>
            <a:off x="1208023" y="3714124"/>
            <a:ext cx="6735914" cy="59758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9" name="Google Shape;269;p38"/>
          <p:cNvSpPr txBox="1"/>
          <p:nvPr>
            <p:ph idx="3" type="body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0" name="Google Shape;270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Art 1">
  <p:cSld name="Closing Art 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4000" cy="5140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Art 2">
  <p:cSld name="Closing Art 2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Art 3">
  <p:cSld name="Closing Art 3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521"/>
            <a:ext cx="9142150" cy="5142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Art 4">
  <p:cSld name="Closing Art 4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9" y="2379"/>
            <a:ext cx="9135541" cy="5138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2462348" y="1468723"/>
            <a:ext cx="6426927" cy="121086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"/>
              <a:t>Analysis of </a:t>
            </a:r>
            <a:r>
              <a:rPr lang="en"/>
              <a:t>Total Daily Revenue at the iHotel</a:t>
            </a:r>
            <a:endParaRPr/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2462363" y="2832364"/>
            <a:ext cx="6426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</a:pPr>
            <a:r>
              <a:rPr lang="en" sz="1000"/>
              <a:t>STAT 429</a:t>
            </a:r>
            <a:endParaRPr sz="1000"/>
          </a:p>
        </p:txBody>
      </p:sp>
      <p:sp>
        <p:nvSpPr>
          <p:cNvPr id="286" name="Google Shape;286;p43"/>
          <p:cNvSpPr txBox="1"/>
          <p:nvPr>
            <p:ph idx="2" type="body"/>
          </p:nvPr>
        </p:nvSpPr>
        <p:spPr>
          <a:xfrm>
            <a:off x="2464201" y="3193066"/>
            <a:ext cx="6426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</a:pPr>
            <a:r>
              <a:rPr lang="en" sz="2000"/>
              <a:t>Benjamin Leidig, </a:t>
            </a:r>
            <a:r>
              <a:rPr lang="en" sz="2000"/>
              <a:t>Harmony Pham, Monte Thomas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type="title"/>
          </p:nvPr>
        </p:nvSpPr>
        <p:spPr>
          <a:xfrm>
            <a:off x="489347" y="207431"/>
            <a:ext cx="77775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"/>
              <a:t>Interpretation of ACF &amp; PACF</a:t>
            </a:r>
            <a:endParaRPr/>
          </a:p>
        </p:txBody>
      </p:sp>
      <p:sp>
        <p:nvSpPr>
          <p:cNvPr id="363" name="Google Shape;363;p52"/>
          <p:cNvSpPr txBox="1"/>
          <p:nvPr>
            <p:ph idx="1" type="body"/>
          </p:nvPr>
        </p:nvSpPr>
        <p:spPr>
          <a:xfrm>
            <a:off x="4393550" y="1346800"/>
            <a:ext cx="4415400" cy="3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Significant spikes at multiples of 7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Seasonal lags tails off for ACF &amp; PACF</a:t>
            </a:r>
            <a:endParaRPr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en" sz="1500">
                <a:solidFill>
                  <a:schemeClr val="dk2"/>
                </a:solidFill>
              </a:rPr>
              <a:t>No seasonal persistence ( </a:t>
            </a:r>
            <a:r>
              <a:rPr i="1" lang="en" sz="1500">
                <a:solidFill>
                  <a:schemeClr val="dk2"/>
                </a:solidFill>
              </a:rPr>
              <a:t>D </a:t>
            </a:r>
            <a:r>
              <a:rPr lang="en" sz="1500">
                <a:solidFill>
                  <a:schemeClr val="dk2"/>
                </a:solidFill>
              </a:rPr>
              <a:t>= 0 )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Non-seasonal interpretations:</a:t>
            </a:r>
            <a:endParaRPr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en" sz="1500">
                <a:solidFill>
                  <a:schemeClr val="dk2"/>
                </a:solidFill>
              </a:rPr>
              <a:t>ACF &amp; PACF tail off</a:t>
            </a:r>
            <a:endParaRPr sz="1500">
              <a:solidFill>
                <a:schemeClr val="dk2"/>
              </a:solidFill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or</a:t>
            </a:r>
            <a:endParaRPr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en" sz="1500">
                <a:solidFill>
                  <a:schemeClr val="dk2"/>
                </a:solidFill>
              </a:rPr>
              <a:t>ACF cuts out after lag 1, PACF tails off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64" name="Google Shape;364;p5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5" name="Google Shape;365;p52" title="acf_pac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24" y="1210681"/>
            <a:ext cx="3362531" cy="336253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6" name="Google Shape;366;p52"/>
          <p:cNvGraphicFramePr/>
          <p:nvPr/>
        </p:nvGraphicFramePr>
        <p:xfrm>
          <a:off x="342900" y="471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{31D03F21-241B-45C9-8323-0E312B082B6A}</a:tableStyleId>
              </a:tblPr>
              <a:tblGrid>
                <a:gridCol w="579125"/>
                <a:gridCol w="1363425"/>
                <a:gridCol w="1372125"/>
                <a:gridCol w="137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GR3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Benjamin Leidig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Harmony Pham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Monte Thomas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/>
          <p:nvPr>
            <p:ph type="title"/>
          </p:nvPr>
        </p:nvSpPr>
        <p:spPr>
          <a:xfrm>
            <a:off x="489347" y="207431"/>
            <a:ext cx="77775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"/>
              <a:t>Model Screening</a:t>
            </a:r>
            <a:endParaRPr/>
          </a:p>
        </p:txBody>
      </p:sp>
      <p:sp>
        <p:nvSpPr>
          <p:cNvPr id="373" name="Google Shape;373;p53"/>
          <p:cNvSpPr txBox="1"/>
          <p:nvPr>
            <p:ph idx="1" type="body"/>
          </p:nvPr>
        </p:nvSpPr>
        <p:spPr>
          <a:xfrm>
            <a:off x="489350" y="1346800"/>
            <a:ext cx="4082700" cy="3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Fit many models of different orders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Rejected models with insignificant parameters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Selected lowest AIC / AICc / BIC model</a:t>
            </a:r>
            <a:endParaRPr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en" sz="1500">
                <a:solidFill>
                  <a:schemeClr val="dk2"/>
                </a:solidFill>
              </a:rPr>
              <a:t>SARMA( </a:t>
            </a:r>
            <a:r>
              <a:rPr lang="en" sz="1500">
                <a:solidFill>
                  <a:schemeClr val="dk2"/>
                </a:solidFill>
              </a:rPr>
              <a:t>(1, 2) × (1, 1) ₇ )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74" name="Google Shape;374;p5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5" name="Google Shape;375;p53"/>
          <p:cNvGraphicFramePr/>
          <p:nvPr/>
        </p:nvGraphicFramePr>
        <p:xfrm>
          <a:off x="4628250" y="1581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{31D03F21-241B-45C9-8323-0E312B082B6A}</a:tableStyleId>
              </a:tblPr>
              <a:tblGrid>
                <a:gridCol w="685575"/>
                <a:gridCol w="1145100"/>
                <a:gridCol w="678175"/>
                <a:gridCol w="691350"/>
                <a:gridCol w="686900"/>
              </a:tblGrid>
              <a:tr h="396225">
                <a:tc gridSpan="5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Comparative Model Performance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 hMerge="1"/>
                <a:tc hMerge="1"/>
                <a:tc hMerge="1"/>
                <a:tc hMerge="1"/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Rank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Orders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AIC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AICc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BIC</a:t>
                      </a:r>
                      <a:endParaRPr b="1"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(1,2)×(1,1)₇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20.28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20.28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20.36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2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(0,1)×(1,1)₇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20.31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20.31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20.37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</a:rPr>
                        <a:t>3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(1,1)×(1,1)₇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20.31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20.31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20.37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76" name="Google Shape;376;p53"/>
          <p:cNvGraphicFramePr/>
          <p:nvPr/>
        </p:nvGraphicFramePr>
        <p:xfrm>
          <a:off x="342900" y="471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{31D03F21-241B-45C9-8323-0E312B082B6A}</a:tableStyleId>
              </a:tblPr>
              <a:tblGrid>
                <a:gridCol w="579125"/>
                <a:gridCol w="1363425"/>
                <a:gridCol w="1372125"/>
                <a:gridCol w="137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GR3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Benjamin Leidig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Harmony Pham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Monte Thomas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489347" y="207431"/>
            <a:ext cx="77775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383" name="Google Shape;383;p5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84" name="Google Shape;384;p54"/>
          <p:cNvGraphicFramePr/>
          <p:nvPr/>
        </p:nvGraphicFramePr>
        <p:xfrm>
          <a:off x="2514613" y="138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{31D03F21-241B-45C9-8323-0E312B082B6A}</a:tableStyleId>
              </a:tblPr>
              <a:tblGrid>
                <a:gridCol w="914825"/>
                <a:gridCol w="910500"/>
                <a:gridCol w="680575"/>
                <a:gridCol w="919350"/>
                <a:gridCol w="6895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Parameter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Estimate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t-value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p-value</a:t>
                      </a:r>
                      <a:endParaRPr b="1" sz="1100"/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φ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0.9699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48.96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≈ 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θ₁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-0.4487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-8.65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≈ </a:t>
                      </a: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θ₂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-0.4131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0.05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-8.60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≈ </a:t>
                      </a: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Φ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0.9983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289.50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≈ </a:t>
                      </a: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Θ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-0.9583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-23.87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≈ </a:t>
                      </a: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385" name="Google Shape;385;p54"/>
          <p:cNvGraphicFramePr/>
          <p:nvPr/>
        </p:nvGraphicFramePr>
        <p:xfrm>
          <a:off x="342900" y="471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{31D03F21-241B-45C9-8323-0E312B082B6A}</a:tableStyleId>
              </a:tblPr>
              <a:tblGrid>
                <a:gridCol w="579125"/>
                <a:gridCol w="1363425"/>
                <a:gridCol w="1372125"/>
                <a:gridCol w="137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GR3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Benjamin Leidig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Harmony Pham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Monte Thomas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/>
          <p:nvPr>
            <p:ph idx="1" type="body"/>
          </p:nvPr>
        </p:nvSpPr>
        <p:spPr>
          <a:xfrm>
            <a:off x="4571999" y="1346800"/>
            <a:ext cx="4082700" cy="3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Ljung-Box test generally &gt; 0.05</a:t>
            </a:r>
            <a:endParaRPr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en" sz="1500">
                <a:solidFill>
                  <a:schemeClr val="dk2"/>
                </a:solidFill>
              </a:rPr>
              <a:t>Uncorrelated errors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Constant zero mean of residuals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ADF test p-value &lt; 0.05</a:t>
            </a:r>
            <a:endParaRPr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en" sz="1500">
                <a:solidFill>
                  <a:schemeClr val="dk2"/>
                </a:solidFill>
              </a:rPr>
              <a:t>Constance of variance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Residuals are WN ~ iid N(0, σ</a:t>
            </a:r>
            <a:r>
              <a:rPr baseline="30000" lang="en"/>
              <a:t>2</a:t>
            </a:r>
            <a:r>
              <a:rPr baseline="-25000" lang="en"/>
              <a:t>w</a:t>
            </a:r>
            <a:r>
              <a:rPr lang="en"/>
              <a:t>)</a:t>
            </a:r>
            <a:endParaRPr/>
          </a:p>
        </p:txBody>
      </p:sp>
      <p:sp>
        <p:nvSpPr>
          <p:cNvPr id="392" name="Google Shape;392;p55"/>
          <p:cNvSpPr txBox="1"/>
          <p:nvPr>
            <p:ph type="title"/>
          </p:nvPr>
        </p:nvSpPr>
        <p:spPr>
          <a:xfrm>
            <a:off x="489347" y="207431"/>
            <a:ext cx="77775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"/>
              <a:t>Residual Analysis</a:t>
            </a:r>
            <a:endParaRPr/>
          </a:p>
        </p:txBody>
      </p:sp>
      <p:sp>
        <p:nvSpPr>
          <p:cNvPr id="393" name="Google Shape;393;p5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4" name="Google Shape;39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050" y="3594200"/>
            <a:ext cx="1330424" cy="30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5" title="residual_analysi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149" y="1099919"/>
            <a:ext cx="3362531" cy="336253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6" name="Google Shape;396;p55"/>
          <p:cNvGraphicFramePr/>
          <p:nvPr/>
        </p:nvGraphicFramePr>
        <p:xfrm>
          <a:off x="342900" y="471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{31D03F21-241B-45C9-8323-0E312B082B6A}</a:tableStyleId>
              </a:tblPr>
              <a:tblGrid>
                <a:gridCol w="579125"/>
                <a:gridCol w="1363425"/>
                <a:gridCol w="1372125"/>
                <a:gridCol w="137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GR3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Benjamin Leidig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Harmony Pham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Monte Thomas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/>
          <p:nvPr>
            <p:ph type="title"/>
          </p:nvPr>
        </p:nvSpPr>
        <p:spPr>
          <a:xfrm>
            <a:off x="489347" y="207431"/>
            <a:ext cx="77775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"/>
              <a:t>Forecasting</a:t>
            </a:r>
            <a:endParaRPr/>
          </a:p>
        </p:txBody>
      </p:sp>
      <p:sp>
        <p:nvSpPr>
          <p:cNvPr id="403" name="Google Shape;403;p5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4" name="Google Shape;404;p56" title="foreca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120019"/>
            <a:ext cx="4267152" cy="32003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5" name="Google Shape;405;p56"/>
          <p:cNvGraphicFramePr/>
          <p:nvPr/>
        </p:nvGraphicFramePr>
        <p:xfrm>
          <a:off x="688675" y="1333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{31D03F21-241B-45C9-8323-0E312B082B6A}</a:tableStyleId>
              </a:tblPr>
              <a:tblGrid>
                <a:gridCol w="1139050"/>
                <a:gridCol w="1143325"/>
                <a:gridCol w="1143400"/>
              </a:tblGrid>
              <a:tr h="39622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Forecasting Results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Date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Forecast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</a:t>
                      </a:r>
                      <a:endParaRPr b="1" sz="1100"/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2025/03/28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$23,079.84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5,905.31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2025/03/29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$22,511.09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6,659.04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2025/03/30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$10,885.84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6,681.28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2025/03/31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$15,057.93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6,702.13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2025/04/01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$17,524.90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6,721.68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406" name="Google Shape;406;p56"/>
          <p:cNvGraphicFramePr/>
          <p:nvPr/>
        </p:nvGraphicFramePr>
        <p:xfrm>
          <a:off x="342900" y="471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{31D03F21-241B-45C9-8323-0E312B082B6A}</a:tableStyleId>
              </a:tblPr>
              <a:tblGrid>
                <a:gridCol w="579125"/>
                <a:gridCol w="1363425"/>
                <a:gridCol w="1372125"/>
                <a:gridCol w="137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GR3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Benjamin Leidig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Harmony Pham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Monte Thomas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7"/>
          <p:cNvSpPr txBox="1"/>
          <p:nvPr>
            <p:ph type="title"/>
          </p:nvPr>
        </p:nvSpPr>
        <p:spPr>
          <a:xfrm>
            <a:off x="1220657" y="1374458"/>
            <a:ext cx="710305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"/>
              <a:t>Advanced Methods</a:t>
            </a:r>
            <a:endParaRPr/>
          </a:p>
        </p:txBody>
      </p:sp>
      <p:sp>
        <p:nvSpPr>
          <p:cNvPr id="413" name="Google Shape;413;p57"/>
          <p:cNvSpPr txBox="1"/>
          <p:nvPr>
            <p:ph idx="2" type="body"/>
          </p:nvPr>
        </p:nvSpPr>
        <p:spPr>
          <a:xfrm>
            <a:off x="342900" y="4767263"/>
            <a:ext cx="61150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t/>
            </a:r>
            <a:endParaRPr/>
          </a:p>
        </p:txBody>
      </p:sp>
      <p:sp>
        <p:nvSpPr>
          <p:cNvPr id="414" name="Google Shape;414;p5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57"/>
          <p:cNvSpPr txBox="1"/>
          <p:nvPr>
            <p:ph idx="1" type="body"/>
          </p:nvPr>
        </p:nvSpPr>
        <p:spPr>
          <a:xfrm>
            <a:off x="1220632" y="2412444"/>
            <a:ext cx="7103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Autoregressive Conditional </a:t>
            </a:r>
            <a:r>
              <a:rPr lang="en"/>
              <a:t>Heteroskedasticity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8"/>
          <p:cNvSpPr txBox="1"/>
          <p:nvPr>
            <p:ph type="title"/>
          </p:nvPr>
        </p:nvSpPr>
        <p:spPr>
          <a:xfrm>
            <a:off x="489347" y="207431"/>
            <a:ext cx="77775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"/>
              <a:t>GARCH Visualization</a:t>
            </a:r>
            <a:endParaRPr/>
          </a:p>
        </p:txBody>
      </p:sp>
      <p:sp>
        <p:nvSpPr>
          <p:cNvPr id="422" name="Google Shape;422;p58"/>
          <p:cNvSpPr txBox="1"/>
          <p:nvPr>
            <p:ph idx="1" type="body"/>
          </p:nvPr>
        </p:nvSpPr>
        <p:spPr>
          <a:xfrm>
            <a:off x="489347" y="1346812"/>
            <a:ext cx="7777500" cy="3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Large Spikes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Stabilize</a:t>
            </a:r>
            <a:r>
              <a:rPr lang="en"/>
              <a:t> Variance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Transformation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Volatility Clustering</a:t>
            </a:r>
            <a:endParaRPr/>
          </a:p>
        </p:txBody>
      </p:sp>
      <p:sp>
        <p:nvSpPr>
          <p:cNvPr id="423" name="Google Shape;423;p5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24" name="Google Shape;424;p58"/>
          <p:cNvGraphicFramePr/>
          <p:nvPr/>
        </p:nvGraphicFramePr>
        <p:xfrm>
          <a:off x="342900" y="471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{31D03F21-241B-45C9-8323-0E312B082B6A}</a:tableStyleId>
              </a:tblPr>
              <a:tblGrid>
                <a:gridCol w="579125"/>
                <a:gridCol w="1363425"/>
                <a:gridCol w="1372125"/>
                <a:gridCol w="137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GR3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Benjamin Leidig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Harmony Pham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Monte Thomas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25" name="Google Shape;42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1153" y="859888"/>
            <a:ext cx="5544200" cy="342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9"/>
          <p:cNvSpPr txBox="1"/>
          <p:nvPr>
            <p:ph type="title"/>
          </p:nvPr>
        </p:nvSpPr>
        <p:spPr>
          <a:xfrm>
            <a:off x="489347" y="207431"/>
            <a:ext cx="77775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"/>
              <a:t>Volatility Clustering</a:t>
            </a:r>
            <a:endParaRPr/>
          </a:p>
        </p:txBody>
      </p:sp>
      <p:sp>
        <p:nvSpPr>
          <p:cNvPr id="432" name="Google Shape;432;p59"/>
          <p:cNvSpPr txBox="1"/>
          <p:nvPr>
            <p:ph idx="1" type="body"/>
          </p:nvPr>
        </p:nvSpPr>
        <p:spPr>
          <a:xfrm>
            <a:off x="489347" y="1346812"/>
            <a:ext cx="7777500" cy="3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GARCH Motivation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Conditional Variance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Volatility Clusters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Revenue Spikes</a:t>
            </a:r>
            <a:endParaRPr/>
          </a:p>
        </p:txBody>
      </p:sp>
      <p:sp>
        <p:nvSpPr>
          <p:cNvPr id="433" name="Google Shape;433;p5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34" name="Google Shape;434;p59"/>
          <p:cNvGraphicFramePr/>
          <p:nvPr/>
        </p:nvGraphicFramePr>
        <p:xfrm>
          <a:off x="342900" y="471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{31D03F21-241B-45C9-8323-0E312B082B6A}</a:tableStyleId>
              </a:tblPr>
              <a:tblGrid>
                <a:gridCol w="579125"/>
                <a:gridCol w="1363425"/>
                <a:gridCol w="1372125"/>
                <a:gridCol w="137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GR3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Benjamin Leidig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Harmony Pham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Monte Thomas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35" name="Google Shape;43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250" y="901975"/>
            <a:ext cx="5654098" cy="349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"/>
          <p:cNvSpPr txBox="1"/>
          <p:nvPr>
            <p:ph type="title"/>
          </p:nvPr>
        </p:nvSpPr>
        <p:spPr>
          <a:xfrm>
            <a:off x="489347" y="207431"/>
            <a:ext cx="77775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"/>
              <a:t>GARCH Forecasting</a:t>
            </a:r>
            <a:endParaRPr/>
          </a:p>
        </p:txBody>
      </p:sp>
      <p:sp>
        <p:nvSpPr>
          <p:cNvPr id="442" name="Google Shape;442;p60"/>
          <p:cNvSpPr txBox="1"/>
          <p:nvPr>
            <p:ph idx="1" type="body"/>
          </p:nvPr>
        </p:nvSpPr>
        <p:spPr>
          <a:xfrm>
            <a:off x="489347" y="1346812"/>
            <a:ext cx="7777500" cy="3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Volatility Forecast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Conditional Sigma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Future Risk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GJR-GARCH</a:t>
            </a:r>
            <a:endParaRPr/>
          </a:p>
        </p:txBody>
      </p:sp>
      <p:sp>
        <p:nvSpPr>
          <p:cNvPr id="443" name="Google Shape;443;p6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44" name="Google Shape;444;p60"/>
          <p:cNvGraphicFramePr/>
          <p:nvPr/>
        </p:nvGraphicFramePr>
        <p:xfrm>
          <a:off x="342900" y="471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{31D03F21-241B-45C9-8323-0E312B082B6A}</a:tableStyleId>
              </a:tblPr>
              <a:tblGrid>
                <a:gridCol w="579125"/>
                <a:gridCol w="1363425"/>
                <a:gridCol w="1372125"/>
                <a:gridCol w="137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GR3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Benjamin Leidig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Harmony Pham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Monte Thomas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45" name="Google Shape;44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875" y="1003531"/>
            <a:ext cx="5078974" cy="313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1"/>
          <p:cNvSpPr txBox="1"/>
          <p:nvPr>
            <p:ph type="title"/>
          </p:nvPr>
        </p:nvSpPr>
        <p:spPr>
          <a:xfrm>
            <a:off x="489347" y="207431"/>
            <a:ext cx="77775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"/>
              <a:t>GARCH Diagnostic Plots</a:t>
            </a:r>
            <a:endParaRPr/>
          </a:p>
        </p:txBody>
      </p:sp>
      <p:sp>
        <p:nvSpPr>
          <p:cNvPr id="452" name="Google Shape;452;p6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53" name="Google Shape;453;p61"/>
          <p:cNvGraphicFramePr/>
          <p:nvPr/>
        </p:nvGraphicFramePr>
        <p:xfrm>
          <a:off x="342900" y="471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{31D03F21-241B-45C9-8323-0E312B082B6A}</a:tableStyleId>
              </a:tblPr>
              <a:tblGrid>
                <a:gridCol w="579125"/>
                <a:gridCol w="1363425"/>
                <a:gridCol w="1372125"/>
                <a:gridCol w="137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GR3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Benjamin Leidig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Harmony Pham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Monte Thomas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54" name="Google Shape;45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8788"/>
            <a:ext cx="4543751" cy="28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04325"/>
            <a:ext cx="4486251" cy="277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4"/>
          <p:cNvSpPr txBox="1"/>
          <p:nvPr>
            <p:ph type="title"/>
          </p:nvPr>
        </p:nvSpPr>
        <p:spPr>
          <a:xfrm>
            <a:off x="628650" y="201599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3" name="Google Shape;293;p4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2"/>
          <p:cNvSpPr txBox="1"/>
          <p:nvPr>
            <p:ph type="title"/>
          </p:nvPr>
        </p:nvSpPr>
        <p:spPr>
          <a:xfrm>
            <a:off x="489347" y="207431"/>
            <a:ext cx="77775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"/>
              <a:t>GARCH Forecast Visualization</a:t>
            </a:r>
            <a:endParaRPr/>
          </a:p>
        </p:txBody>
      </p:sp>
      <p:sp>
        <p:nvSpPr>
          <p:cNvPr id="462" name="Google Shape;462;p6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63" name="Google Shape;463;p62"/>
          <p:cNvGraphicFramePr/>
          <p:nvPr/>
        </p:nvGraphicFramePr>
        <p:xfrm>
          <a:off x="342900" y="471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{31D03F21-241B-45C9-8323-0E312B082B6A}</a:tableStyleId>
              </a:tblPr>
              <a:tblGrid>
                <a:gridCol w="579125"/>
                <a:gridCol w="1363425"/>
                <a:gridCol w="1372125"/>
                <a:gridCol w="137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GR3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Benjamin Leidig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Harmony Pham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Monte Thomas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4" name="Google Shape;464;p62"/>
          <p:cNvSpPr txBox="1"/>
          <p:nvPr>
            <p:ph idx="1" type="body"/>
          </p:nvPr>
        </p:nvSpPr>
        <p:spPr>
          <a:xfrm>
            <a:off x="489347" y="1346812"/>
            <a:ext cx="7777500" cy="3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Revenue Forecast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95% Confidence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Uncertainty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Future Trends</a:t>
            </a:r>
            <a:endParaRPr/>
          </a:p>
        </p:txBody>
      </p:sp>
      <p:pic>
        <p:nvPicPr>
          <p:cNvPr id="465" name="Google Shape;46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7579" y="1124636"/>
            <a:ext cx="4686751" cy="289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3"/>
          <p:cNvSpPr txBox="1"/>
          <p:nvPr>
            <p:ph type="title"/>
          </p:nvPr>
        </p:nvSpPr>
        <p:spPr>
          <a:xfrm>
            <a:off x="628650" y="201599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472" name="Google Shape;472;p6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4"/>
          <p:cNvSpPr txBox="1"/>
          <p:nvPr>
            <p:ph type="title"/>
          </p:nvPr>
        </p:nvSpPr>
        <p:spPr>
          <a:xfrm>
            <a:off x="489347" y="207431"/>
            <a:ext cx="77775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479" name="Google Shape;479;p64"/>
          <p:cNvSpPr txBox="1"/>
          <p:nvPr>
            <p:ph idx="1" type="body"/>
          </p:nvPr>
        </p:nvSpPr>
        <p:spPr>
          <a:xfrm>
            <a:off x="221575" y="1226125"/>
            <a:ext cx="4320900" cy="3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1670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❏"/>
            </a:pPr>
            <a:r>
              <a:rPr b="1" lang="en"/>
              <a:t>SARMA((1,2) × (1,1)₇):</a:t>
            </a:r>
            <a:endParaRPr b="1"/>
          </a:p>
          <a:p>
            <a:pPr indent="-293211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Char char="●"/>
            </a:pPr>
            <a:r>
              <a:rPr lang="en"/>
              <a:t>Captured trend &amp; 7-day seasonality</a:t>
            </a:r>
            <a:br>
              <a:rPr lang="en"/>
            </a:br>
            <a:endParaRPr/>
          </a:p>
          <a:p>
            <a:pPr indent="-293211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Char char="●"/>
            </a:pPr>
            <a:r>
              <a:rPr lang="en"/>
              <a:t>Strong fit, no residual autocorrelation</a:t>
            </a:r>
            <a:br>
              <a:rPr lang="en"/>
            </a:br>
            <a:endParaRPr/>
          </a:p>
          <a:p>
            <a:pPr indent="-293211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Char char="●"/>
            </a:pPr>
            <a:r>
              <a:rPr lang="en"/>
              <a:t>Underperformed on high-revenue spikes</a:t>
            </a:r>
            <a:br>
              <a:rPr lang="en"/>
            </a:br>
            <a:endParaRPr/>
          </a:p>
          <a:p>
            <a:pPr indent="-31670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❏"/>
            </a:pPr>
            <a:r>
              <a:rPr b="1" lang="en"/>
              <a:t>GJR-GARCH(1,1)-AR(7):</a:t>
            </a:r>
            <a:endParaRPr b="1"/>
          </a:p>
          <a:p>
            <a:pPr indent="-293211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Char char="●"/>
            </a:pPr>
            <a:r>
              <a:rPr lang="en" sz="1500">
                <a:solidFill>
                  <a:schemeClr val="dk2"/>
                </a:solidFill>
              </a:rPr>
              <a:t>Modeled volatility &amp; heavy tails</a:t>
            </a:r>
            <a:br>
              <a:rPr lang="en" sz="1500">
                <a:solidFill>
                  <a:schemeClr val="dk2"/>
                </a:solidFill>
              </a:rPr>
            </a:br>
            <a:endParaRPr sz="1500">
              <a:solidFill>
                <a:schemeClr val="dk2"/>
              </a:solidFill>
            </a:endParaRPr>
          </a:p>
          <a:p>
            <a:pPr indent="-293211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Char char="●"/>
            </a:pPr>
            <a:r>
              <a:rPr lang="en" sz="1500">
                <a:solidFill>
                  <a:schemeClr val="dk2"/>
                </a:solidFill>
              </a:rPr>
              <a:t>Passed diagnostics (sign bias, autocorr.)</a:t>
            </a:r>
            <a:br>
              <a:rPr lang="en" sz="1500">
                <a:solidFill>
                  <a:schemeClr val="dk2"/>
                </a:solidFill>
              </a:rPr>
            </a:br>
            <a:endParaRPr sz="1500">
              <a:solidFill>
                <a:schemeClr val="dk2"/>
              </a:solidFill>
            </a:endParaRPr>
          </a:p>
          <a:p>
            <a:pPr indent="-293211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Char char="●"/>
            </a:pPr>
            <a:r>
              <a:rPr lang="en" sz="1500">
                <a:solidFill>
                  <a:schemeClr val="dk2"/>
                </a:solidFill>
              </a:rPr>
              <a:t>Better at forecasting revenue shocks</a:t>
            </a:r>
            <a:endParaRPr/>
          </a:p>
        </p:txBody>
      </p:sp>
      <p:sp>
        <p:nvSpPr>
          <p:cNvPr id="480" name="Google Shape;480;p6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81" name="Google Shape;481;p64"/>
          <p:cNvGraphicFramePr/>
          <p:nvPr/>
        </p:nvGraphicFramePr>
        <p:xfrm>
          <a:off x="342900" y="471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{31D03F21-241B-45C9-8323-0E312B082B6A}</a:tableStyleId>
              </a:tblPr>
              <a:tblGrid>
                <a:gridCol w="579125"/>
                <a:gridCol w="1363425"/>
                <a:gridCol w="1372125"/>
                <a:gridCol w="137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GR3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Benjamin Leidig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Harmony Pham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Monte Thomas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482" name="Google Shape;48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175" y="1634788"/>
            <a:ext cx="4448175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5"/>
          <p:cNvSpPr txBox="1"/>
          <p:nvPr>
            <p:ph type="title"/>
          </p:nvPr>
        </p:nvSpPr>
        <p:spPr>
          <a:xfrm>
            <a:off x="489347" y="207431"/>
            <a:ext cx="77775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"/>
              <a:t>Model </a:t>
            </a:r>
            <a:r>
              <a:rPr lang="en"/>
              <a:t>Comparison</a:t>
            </a:r>
            <a:endParaRPr/>
          </a:p>
        </p:txBody>
      </p:sp>
      <p:sp>
        <p:nvSpPr>
          <p:cNvPr id="489" name="Google Shape;489;p6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90" name="Google Shape;490;p65"/>
          <p:cNvGraphicFramePr/>
          <p:nvPr/>
        </p:nvGraphicFramePr>
        <p:xfrm>
          <a:off x="342900" y="471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{31D03F21-241B-45C9-8323-0E312B082B6A}</a:tableStyleId>
              </a:tblPr>
              <a:tblGrid>
                <a:gridCol w="579125"/>
                <a:gridCol w="1363425"/>
                <a:gridCol w="1372125"/>
                <a:gridCol w="137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GR3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Benjamin Leidig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Harmony Pham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Monte Thomas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1" name="Google Shape;491;p65"/>
          <p:cNvGraphicFramePr/>
          <p:nvPr/>
        </p:nvGraphicFramePr>
        <p:xfrm>
          <a:off x="590675" y="89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{F8632B77-4816-4BC1-BA5D-75773115ACB1}</a:tableStyleId>
              </a:tblPr>
              <a:tblGrid>
                <a:gridCol w="1971675"/>
                <a:gridCol w="2990850"/>
                <a:gridCol w="2914650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Feature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SARMA((1,2) × (1,1)₇)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GJR-GARCH(1,1)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Strengths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Captures weekly trend &amp; short-term patterns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Models volatility &amp; uncertainty effectively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Weaknesses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Underestimates revenue spikes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Slight underprediction at peaks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High-Demand Days (Apr 4–5)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Missed spikes ($48,798 &amp; $49,795 actual)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Captured within wide prediction intervals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Forecast Range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$10,592 – $23,080 (95% CI: –$2,803 – $35,563)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$18,996 – $21,331 (95% CI: $8,028 – $50,996)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Prediction Intervals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Narrow; missed extremes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Wide; covered true values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Best Use Case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Stable periods &amp; regular demand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Volatile periods &amp; sudden demand changes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6"/>
          <p:cNvSpPr txBox="1"/>
          <p:nvPr>
            <p:ph type="title"/>
          </p:nvPr>
        </p:nvSpPr>
        <p:spPr>
          <a:xfrm>
            <a:off x="489347" y="207431"/>
            <a:ext cx="77775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498" name="Google Shape;498;p6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99" name="Google Shape;499;p66"/>
          <p:cNvGraphicFramePr/>
          <p:nvPr/>
        </p:nvGraphicFramePr>
        <p:xfrm>
          <a:off x="342900" y="471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{31D03F21-241B-45C9-8323-0E312B082B6A}</a:tableStyleId>
              </a:tblPr>
              <a:tblGrid>
                <a:gridCol w="579125"/>
                <a:gridCol w="1363425"/>
                <a:gridCol w="1372125"/>
                <a:gridCol w="137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GR3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Benjamin Leidig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Harmony Pham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Monte Thomas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0" name="Google Shape;500;p66"/>
          <p:cNvSpPr txBox="1"/>
          <p:nvPr>
            <p:ph idx="1" type="body"/>
          </p:nvPr>
        </p:nvSpPr>
        <p:spPr>
          <a:xfrm>
            <a:off x="552600" y="1151050"/>
            <a:ext cx="8038800" cy="3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75"/>
              <a:buChar char="❏"/>
            </a:pPr>
            <a:r>
              <a:rPr b="1" lang="en" sz="1375"/>
              <a:t>Limited Variable Scope</a:t>
            </a:r>
            <a:endParaRPr b="1" sz="1375"/>
          </a:p>
          <a:p>
            <a:pPr indent="-294322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●"/>
            </a:pPr>
            <a:r>
              <a:rPr lang="en" sz="1400"/>
              <a:t>Only total daily revenue was modeled</a:t>
            </a:r>
            <a:endParaRPr sz="1375"/>
          </a:p>
          <a:p>
            <a:pPr indent="-292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400"/>
              <a:t>Key variables like ADR, occupancy rate, special events, and holidays were excluded</a:t>
            </a:r>
            <a:endParaRPr sz="1375"/>
          </a:p>
          <a:p>
            <a:pPr indent="-292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400"/>
              <a:t>Limits the model's ability to account for external demand drivers </a:t>
            </a:r>
            <a:endParaRPr sz="1375"/>
          </a:p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75"/>
              <a:buChar char="❏"/>
            </a:pPr>
            <a:r>
              <a:rPr b="1" lang="en" sz="1375"/>
              <a:t>Short Time Frame</a:t>
            </a:r>
            <a:endParaRPr b="1" sz="1375"/>
          </a:p>
          <a:p>
            <a:pPr indent="-294322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●"/>
            </a:pPr>
            <a:r>
              <a:rPr lang="en" sz="1400"/>
              <a:t>Dataset covers only one year (365 days)</a:t>
            </a:r>
            <a:endParaRPr sz="1375"/>
          </a:p>
          <a:p>
            <a:pPr indent="-292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400"/>
              <a:t>Inadequate for detecting long-term patterns</a:t>
            </a:r>
            <a:endParaRPr sz="1375"/>
          </a:p>
          <a:p>
            <a:pPr indent="-31591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75"/>
              <a:buChar char="❏"/>
            </a:pPr>
            <a:r>
              <a:rPr b="1" lang="en" sz="1375"/>
              <a:t>No Out-of-Sample Validation</a:t>
            </a:r>
            <a:endParaRPr b="1" sz="1375"/>
          </a:p>
          <a:p>
            <a:pPr indent="-294322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●"/>
            </a:pPr>
            <a:r>
              <a:rPr lang="en" sz="1375"/>
              <a:t>Model was evaluated only on in-sample data</a:t>
            </a:r>
            <a:endParaRPr sz="1375"/>
          </a:p>
          <a:p>
            <a:pPr indent="-292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375"/>
              <a:t>Reduces confidence in its ability to generalize to new, unseen periods</a:t>
            </a:r>
            <a:endParaRPr sz="1375"/>
          </a:p>
          <a:p>
            <a:pPr indent="-2921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375"/>
              <a:t>Forecast reliability under different conditions remains untested</a:t>
            </a:r>
            <a:endParaRPr sz="1375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7"/>
          <p:cNvSpPr txBox="1"/>
          <p:nvPr>
            <p:ph type="title"/>
          </p:nvPr>
        </p:nvSpPr>
        <p:spPr>
          <a:xfrm>
            <a:off x="489347" y="207431"/>
            <a:ext cx="77775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507" name="Google Shape;507;p67"/>
          <p:cNvSpPr txBox="1"/>
          <p:nvPr>
            <p:ph idx="1" type="body"/>
          </p:nvPr>
        </p:nvSpPr>
        <p:spPr>
          <a:xfrm>
            <a:off x="583375" y="1211000"/>
            <a:ext cx="7516500" cy="2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sz="1400">
                <a:solidFill>
                  <a:schemeClr val="dk1"/>
                </a:solidFill>
              </a:rPr>
              <a:t>SARMA: Best for trend and stable periods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sz="1400">
                <a:solidFill>
                  <a:schemeClr val="dk1"/>
                </a:solidFill>
              </a:rPr>
              <a:t>GARCH: Best for capturing volatility in demand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Future works: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sz="1400">
                <a:solidFill>
                  <a:schemeClr val="dk1"/>
                </a:solidFill>
              </a:rPr>
              <a:t>Combine both or explore SARIMAX/Prophet for better accuracy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en" sz="1400">
                <a:solidFill>
                  <a:schemeClr val="dk1"/>
                </a:solidFill>
              </a:rPr>
              <a:t>Data Collection: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08" name="Google Shape;508;p6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09" name="Google Shape;509;p67"/>
          <p:cNvGraphicFramePr/>
          <p:nvPr/>
        </p:nvGraphicFramePr>
        <p:xfrm>
          <a:off x="342900" y="471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{31D03F21-241B-45C9-8323-0E312B082B6A}</a:tableStyleId>
              </a:tblPr>
              <a:tblGrid>
                <a:gridCol w="579125"/>
                <a:gridCol w="1363425"/>
                <a:gridCol w="1372125"/>
                <a:gridCol w="137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GR3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Benjamin Leidig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Harmony Pham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Monte Thomas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10" name="Google Shape;510;p67"/>
          <p:cNvSpPr txBox="1"/>
          <p:nvPr>
            <p:ph idx="1" type="body"/>
          </p:nvPr>
        </p:nvSpPr>
        <p:spPr>
          <a:xfrm>
            <a:off x="1067975" y="3138850"/>
            <a:ext cx="7032000" cy="13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067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400">
                <a:solidFill>
                  <a:schemeClr val="dk1"/>
                </a:solidFill>
              </a:rPr>
              <a:t>Collect at least 3–5 years of historical daily revenue data</a:t>
            </a:r>
            <a:endParaRPr sz="1475"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>
                <a:solidFill>
                  <a:schemeClr val="dk1"/>
                </a:solidFill>
              </a:rPr>
              <a:t>Add event calendars: university events, holidays, local festivals, game days</a:t>
            </a:r>
            <a:endParaRPr sz="14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000"/>
              <a:buChar char="●"/>
            </a:pPr>
            <a:r>
              <a:rPr lang="en" sz="1400">
                <a:solidFill>
                  <a:schemeClr val="dk1"/>
                </a:solidFill>
              </a:rPr>
              <a:t>Break down total revenue by purposes: conference, walk-in, holiday, …</a:t>
            </a:r>
            <a:r>
              <a:rPr lang="en"/>
              <a:t> </a:t>
            </a:r>
            <a:endParaRPr sz="1475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8"/>
          <p:cNvSpPr txBox="1"/>
          <p:nvPr>
            <p:ph type="title"/>
          </p:nvPr>
        </p:nvSpPr>
        <p:spPr>
          <a:xfrm>
            <a:off x="628650" y="201599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517" name="Google Shape;517;p6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9"/>
          <p:cNvSpPr txBox="1"/>
          <p:nvPr>
            <p:ph type="title"/>
          </p:nvPr>
        </p:nvSpPr>
        <p:spPr>
          <a:xfrm>
            <a:off x="489347" y="207431"/>
            <a:ext cx="77775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24" name="Google Shape;524;p69"/>
          <p:cNvSpPr txBox="1"/>
          <p:nvPr>
            <p:ph idx="1" type="body"/>
          </p:nvPr>
        </p:nvSpPr>
        <p:spPr>
          <a:xfrm>
            <a:off x="489350" y="1099925"/>
            <a:ext cx="86547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Shumway, R. H., &amp; Stoffer, D. S. (2000). Time series analysis and its applications. Springer.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Taylor, S. J., &amp; Letham, B. (2017). Forecasting at scale. PeerJ Preprints. https://doi.org/10.7287/peerj.preprints.3190v2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HospitalityNet. (2024, March 11). STR: U.S. hotel results for week ending 2 March. HospitalityNet. https://www.hospitalitynet.org/news/4127014.html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iHotel &amp; Conference Center. (2025). iHotel and Illinois Conference Center. https://stayatthei.com/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Saputra, M. W. N., Adikara, I. N. G., &amp; Wirawan, D. G. A. (2023). Forecasting hotel occupancy rates in Bali province using the SARIMAX method with tourist data as an exogenous variable. ResearchGate. https://www.researchgate.net/publication/385675519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Srivastava, P., Chandrakala, D. P., &amp; Suresh, N. (2022). GARCH model for determining COVID-19 pandemic effect on hospitality stock returns. In Proceedings of the 2nd Indian International Conference on Industrial Engineering and Operations Management (pp. 970–973).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Ampountolas, A. (2021). Modeling and forecasting daily hotel demand: A comparison based on SARIMAX, neural networks, and GARCH models. Forecasting, 3(3), 580–595. https://doi.org/10.3390/forecast3030037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Tang, J., Ramos, V., Cang, S., &amp; Sriboonchitta, S. (2017). An empirical study of inbound tourism demand in China: A copula-GARCH approach. Journal of Travel &amp; Tourism Marketing, 34(9), 1235–1246. https://doi.org/10.1080/10548408.2017.1330726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25" name="Google Shape;525;p6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26" name="Google Shape;526;p69"/>
          <p:cNvGraphicFramePr/>
          <p:nvPr/>
        </p:nvGraphicFramePr>
        <p:xfrm>
          <a:off x="342900" y="471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{31D03F21-241B-45C9-8323-0E312B082B6A}</a:tableStyleId>
              </a:tblPr>
              <a:tblGrid>
                <a:gridCol w="579125"/>
                <a:gridCol w="1363425"/>
                <a:gridCol w="1372125"/>
                <a:gridCol w="137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GR3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Benjamin Leidig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Harmony Pham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Monte Thomas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9" name="Google Shape;299;p45"/>
          <p:cNvGraphicFramePr/>
          <p:nvPr/>
        </p:nvGraphicFramePr>
        <p:xfrm>
          <a:off x="342900" y="471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{31D03F21-241B-45C9-8323-0E312B082B6A}</a:tableStyleId>
              </a:tblPr>
              <a:tblGrid>
                <a:gridCol w="579125"/>
                <a:gridCol w="1363425"/>
                <a:gridCol w="1372125"/>
                <a:gridCol w="137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GR3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Benjamin Leidig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Harmony Pham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Monte Thomas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0" name="Google Shape;300;p45"/>
          <p:cNvSpPr txBox="1"/>
          <p:nvPr>
            <p:ph type="title"/>
          </p:nvPr>
        </p:nvSpPr>
        <p:spPr>
          <a:xfrm>
            <a:off x="489347" y="207431"/>
            <a:ext cx="7777642" cy="89236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301" name="Google Shape;301;p4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5"/>
          <p:cNvSpPr txBox="1"/>
          <p:nvPr>
            <p:ph idx="1" type="body"/>
          </p:nvPr>
        </p:nvSpPr>
        <p:spPr>
          <a:xfrm>
            <a:off x="563925" y="1455225"/>
            <a:ext cx="8407200" cy="24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 sz="1400"/>
              <a:t>iHotel</a:t>
            </a:r>
            <a:r>
              <a:rPr lang="en" sz="1400"/>
              <a:t> - University of Illinois and Research Park: 125 rooms and 70,000+ ft</a:t>
            </a:r>
            <a:r>
              <a:rPr baseline="30000" lang="en" sz="1400"/>
              <a:t>2</a:t>
            </a:r>
            <a:r>
              <a:rPr lang="en" sz="1400"/>
              <a:t> of event space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 sz="1400"/>
              <a:t>Occupancy Rate (2024):</a:t>
            </a:r>
            <a:r>
              <a:rPr lang="en" sz="1400"/>
              <a:t> 82%    |    U.S. average: 65.1%    |    Chicago: 67.6%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 sz="1400"/>
              <a:t>Room rates:</a:t>
            </a:r>
            <a:endParaRPr b="1" sz="1400"/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Average: $162 / night</a:t>
            </a:r>
            <a:endParaRPr sz="1400"/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High season: $425 (full deposit 60 days prior)</a:t>
            </a:r>
            <a:endParaRPr sz="1400"/>
          </a:p>
          <a:p>
            <a:pPr indent="-3175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Low season: $80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type="title"/>
          </p:nvPr>
        </p:nvSpPr>
        <p:spPr>
          <a:xfrm>
            <a:off x="489347" y="207431"/>
            <a:ext cx="77775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"/>
              <a:t>Research Goal</a:t>
            </a:r>
            <a:endParaRPr/>
          </a:p>
        </p:txBody>
      </p:sp>
      <p:sp>
        <p:nvSpPr>
          <p:cNvPr id="309" name="Google Shape;309;p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10" name="Google Shape;310;p46"/>
          <p:cNvGraphicFramePr/>
          <p:nvPr/>
        </p:nvGraphicFramePr>
        <p:xfrm>
          <a:off x="342900" y="471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{31D03F21-241B-45C9-8323-0E312B082B6A}</a:tableStyleId>
              </a:tblPr>
              <a:tblGrid>
                <a:gridCol w="579125"/>
                <a:gridCol w="1363425"/>
                <a:gridCol w="1372125"/>
                <a:gridCol w="137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GR3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Benjamin Leidig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Harmony Pham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Monte Thomas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1" name="Google Shape;311;p46"/>
          <p:cNvSpPr txBox="1"/>
          <p:nvPr>
            <p:ph idx="1" type="body"/>
          </p:nvPr>
        </p:nvSpPr>
        <p:spPr>
          <a:xfrm>
            <a:off x="693100" y="1339150"/>
            <a:ext cx="7777500" cy="29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❏"/>
            </a:pPr>
            <a:r>
              <a:rPr b="1" lang="en" sz="1400"/>
              <a:t>Main Objective:</a:t>
            </a:r>
            <a:r>
              <a:rPr lang="en" sz="1400"/>
              <a:t> Develop a reliable time series forecasting model to predict daily hotel revenue at iHotel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 sz="1400"/>
              <a:t>Purpose:</a:t>
            </a:r>
            <a:endParaRPr b="1" sz="1400">
              <a:solidFill>
                <a:schemeClr val="dk1"/>
              </a:solidFill>
            </a:endParaRPr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Support operational planning, pricing strategies, and resource allocation</a:t>
            </a:r>
            <a:endParaRPr sz="1400"/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Provide actionable short-term revenue forecasts for hotel management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b="1" lang="en" sz="1400"/>
              <a:t>Approach:</a:t>
            </a:r>
            <a:r>
              <a:rPr lang="en" sz="1400"/>
              <a:t> Use historical revenue data to capture key patterns</a:t>
            </a:r>
            <a:endParaRPr sz="1400"/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Trends</a:t>
            </a:r>
            <a:endParaRPr sz="1400"/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Weekly seasonality</a:t>
            </a:r>
            <a:endParaRPr sz="1400"/>
          </a:p>
          <a:p>
            <a:pPr indent="-3175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/>
              <a:t>Volatility and demand spikes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type="title"/>
          </p:nvPr>
        </p:nvSpPr>
        <p:spPr>
          <a:xfrm>
            <a:off x="489347" y="207431"/>
            <a:ext cx="77775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318" name="Google Shape;318;p47"/>
          <p:cNvSpPr txBox="1"/>
          <p:nvPr>
            <p:ph idx="1" type="body"/>
          </p:nvPr>
        </p:nvSpPr>
        <p:spPr>
          <a:xfrm>
            <a:off x="489350" y="1346800"/>
            <a:ext cx="4337400" cy="29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22262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75"/>
              <a:buChar char="❏"/>
            </a:pPr>
            <a:r>
              <a:rPr b="1" lang="en" sz="1475"/>
              <a:t>Data:</a:t>
            </a:r>
            <a:r>
              <a:rPr lang="en" sz="1475"/>
              <a:t> 365 daily revenue values </a:t>
            </a:r>
            <a:endParaRPr sz="1475"/>
          </a:p>
          <a:p>
            <a:pPr indent="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75"/>
              <a:t>(Mar 28, 2024 – Mar 27, 2025)</a:t>
            </a:r>
            <a:endParaRPr sz="1475"/>
          </a:p>
          <a:p>
            <a:pPr indent="-322262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75"/>
              <a:buChar char="❏"/>
            </a:pPr>
            <a:r>
              <a:rPr b="1" lang="en" sz="1475"/>
              <a:t>Key Stats:</a:t>
            </a:r>
            <a:endParaRPr b="1" sz="1475"/>
          </a:p>
          <a:p>
            <a:pPr indent="-300672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475"/>
              <a:t>Mean: $16,466 | Median: $16,688</a:t>
            </a:r>
            <a:endParaRPr sz="1475"/>
          </a:p>
          <a:p>
            <a:pPr indent="-300672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475"/>
              <a:t>Range: $3,364 – $52,518</a:t>
            </a:r>
            <a:endParaRPr sz="1475"/>
          </a:p>
          <a:p>
            <a:pPr indent="-300672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475"/>
              <a:t>Right-skewed distribution</a:t>
            </a:r>
            <a:endParaRPr sz="1475"/>
          </a:p>
          <a:p>
            <a:pPr indent="-300672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5"/>
              <a:buChar char="●"/>
            </a:pPr>
            <a:r>
              <a:rPr lang="en" sz="1475"/>
              <a:t>Strong weekly seasonality</a:t>
            </a:r>
            <a:endParaRPr sz="1275"/>
          </a:p>
        </p:txBody>
      </p:sp>
      <p:sp>
        <p:nvSpPr>
          <p:cNvPr id="319" name="Google Shape;319;p4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20" name="Google Shape;320;p47"/>
          <p:cNvGraphicFramePr/>
          <p:nvPr/>
        </p:nvGraphicFramePr>
        <p:xfrm>
          <a:off x="342900" y="471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{31D03F21-241B-45C9-8323-0E312B082B6A}</a:tableStyleId>
              </a:tblPr>
              <a:tblGrid>
                <a:gridCol w="579125"/>
                <a:gridCol w="1363425"/>
                <a:gridCol w="1372125"/>
                <a:gridCol w="137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GR3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Benjamin Leidig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Harmony Pham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Monte Thomas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21" name="Google Shape;321;p47"/>
          <p:cNvPicPr preferRelativeResize="0"/>
          <p:nvPr/>
        </p:nvPicPr>
        <p:blipFill rotWithShape="1">
          <a:blip r:embed="rId3">
            <a:alphaModFix/>
          </a:blip>
          <a:srcRect b="0" l="-5779" r="5780" t="0"/>
          <a:stretch/>
        </p:blipFill>
        <p:spPr>
          <a:xfrm>
            <a:off x="4826750" y="709125"/>
            <a:ext cx="3104400" cy="186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7" title="Screenshot 2025-05-09 at 9.12.39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650" y="2631538"/>
            <a:ext cx="2908549" cy="176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type="title"/>
          </p:nvPr>
        </p:nvSpPr>
        <p:spPr>
          <a:xfrm>
            <a:off x="489347" y="207431"/>
            <a:ext cx="77775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489350" y="1346800"/>
            <a:ext cx="7777500" cy="3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Examine nature of time series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Model screening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Residual analysis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Forecast five future models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Use GARCH to model h</a:t>
            </a:r>
            <a:r>
              <a:rPr lang="en"/>
              <a:t>eteroskedasticity</a:t>
            </a:r>
            <a:endParaRPr/>
          </a:p>
        </p:txBody>
      </p:sp>
      <p:sp>
        <p:nvSpPr>
          <p:cNvPr id="330" name="Google Shape;330;p4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31" name="Google Shape;331;p48"/>
          <p:cNvGraphicFramePr/>
          <p:nvPr/>
        </p:nvGraphicFramePr>
        <p:xfrm>
          <a:off x="342900" y="471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{31D03F21-241B-45C9-8323-0E312B082B6A}</a:tableStyleId>
              </a:tblPr>
              <a:tblGrid>
                <a:gridCol w="579125"/>
                <a:gridCol w="1363425"/>
                <a:gridCol w="1372125"/>
                <a:gridCol w="137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GR3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Benjamin Leidig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Harmony Pham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Monte Thomas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>
            <p:ph type="title"/>
          </p:nvPr>
        </p:nvSpPr>
        <p:spPr>
          <a:xfrm>
            <a:off x="628650" y="201599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338" name="Google Shape;338;p4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"/>
          <p:cNvSpPr txBox="1"/>
          <p:nvPr>
            <p:ph type="title"/>
          </p:nvPr>
        </p:nvSpPr>
        <p:spPr>
          <a:xfrm>
            <a:off x="1220657" y="1374458"/>
            <a:ext cx="710305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"/>
              <a:t>Simple Methods</a:t>
            </a:r>
            <a:endParaRPr/>
          </a:p>
        </p:txBody>
      </p:sp>
      <p:sp>
        <p:nvSpPr>
          <p:cNvPr id="345" name="Google Shape;345;p50"/>
          <p:cNvSpPr txBox="1"/>
          <p:nvPr>
            <p:ph idx="1" type="body"/>
          </p:nvPr>
        </p:nvSpPr>
        <p:spPr>
          <a:xfrm>
            <a:off x="1220632" y="2412444"/>
            <a:ext cx="71031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Autoregressive Integrated Moving Average</a:t>
            </a:r>
            <a:endParaRPr/>
          </a:p>
        </p:txBody>
      </p:sp>
      <p:sp>
        <p:nvSpPr>
          <p:cNvPr id="346" name="Google Shape;346;p5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1"/>
          <p:cNvSpPr txBox="1"/>
          <p:nvPr>
            <p:ph type="title"/>
          </p:nvPr>
        </p:nvSpPr>
        <p:spPr>
          <a:xfrm>
            <a:off x="489347" y="207431"/>
            <a:ext cx="77775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lang="en"/>
              <a:t>Descriptive Overview</a:t>
            </a:r>
            <a:endParaRPr/>
          </a:p>
        </p:txBody>
      </p:sp>
      <p:sp>
        <p:nvSpPr>
          <p:cNvPr id="353" name="Google Shape;353;p51"/>
          <p:cNvSpPr txBox="1"/>
          <p:nvPr>
            <p:ph idx="1" type="body"/>
          </p:nvPr>
        </p:nvSpPr>
        <p:spPr>
          <a:xfrm>
            <a:off x="489349" y="1346800"/>
            <a:ext cx="3891000" cy="30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Constant mean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Non-constant variance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Potential seasonality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ADF p-value of 0.01</a:t>
            </a:r>
            <a:endParaRPr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/>
              <a:t>Conclude stationarity</a:t>
            </a:r>
            <a:endParaRPr/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❏"/>
            </a:pPr>
            <a:r>
              <a:rPr lang="en" sz="1500">
                <a:solidFill>
                  <a:schemeClr val="dk2"/>
                </a:solidFill>
              </a:rPr>
              <a:t>No differencing ( </a:t>
            </a:r>
            <a:r>
              <a:rPr i="1" lang="en" sz="1500">
                <a:solidFill>
                  <a:schemeClr val="dk2"/>
                </a:solidFill>
              </a:rPr>
              <a:t>d </a:t>
            </a:r>
            <a:r>
              <a:rPr lang="en" sz="1500">
                <a:solidFill>
                  <a:schemeClr val="dk2"/>
                </a:solidFill>
              </a:rPr>
              <a:t>= 0 )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54" name="Google Shape;354;p5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5" name="Google Shape;355;p51" title="my_gg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699" y="1195206"/>
            <a:ext cx="4458851" cy="27530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6" name="Google Shape;356;p51"/>
          <p:cNvGraphicFramePr/>
          <p:nvPr/>
        </p:nvGraphicFramePr>
        <p:xfrm>
          <a:off x="342900" y="4713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{31D03F21-241B-45C9-8323-0E312B082B6A}</a:tableStyleId>
              </a:tblPr>
              <a:tblGrid>
                <a:gridCol w="579125"/>
                <a:gridCol w="1363425"/>
                <a:gridCol w="1372125"/>
                <a:gridCol w="1372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GR3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Benjamin Leidig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Harmony Pham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Monte Thomas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SMB PPT ORANGE">
      <a:dk1>
        <a:srgbClr val="000000"/>
      </a:dk1>
      <a:lt1>
        <a:srgbClr val="FFFFFF"/>
      </a:lt1>
      <a:dk2>
        <a:srgbClr val="13294B"/>
      </a:dk2>
      <a:lt2>
        <a:srgbClr val="FF5F05"/>
      </a:lt2>
      <a:accent1>
        <a:srgbClr val="0071CE"/>
      </a:accent1>
      <a:accent2>
        <a:srgbClr val="FCB316"/>
      </a:accent2>
      <a:accent3>
        <a:srgbClr val="007E8E"/>
      </a:accent3>
      <a:accent4>
        <a:srgbClr val="006230"/>
      </a:accent4>
      <a:accent5>
        <a:srgbClr val="5C0E41"/>
      </a:accent5>
      <a:accent6>
        <a:srgbClr val="7D3E13"/>
      </a:accent6>
      <a:hlink>
        <a:srgbClr val="C84113"/>
      </a:hlink>
      <a:folHlink>
        <a:srgbClr val="2159A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