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Open Sans Light"/>
      <p:regular r:id="rId21"/>
      <p:bold r:id="rId22"/>
      <p:italic r:id="rId23"/>
      <p:boldItalic r:id="rId24"/>
    </p:embeddedFont>
    <p:embeddedFont>
      <p:font typeface="Encode Sans Condensed Thin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EncodeSansCondensedThin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839aecb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1839aecbd_2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839aec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839aec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wrangling: everything you have to do to a data set to get it ready for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ways: base R; tidyverse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and summarizing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839aecb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839aec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839aec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839aec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839aec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839aec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839ae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1839ae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839aecb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e1839aecbd_2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839aec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1839aec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839aec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1839aec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839aec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1839aec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https://arstechnica.com/tech-policy/2009/09/your-secrets-live-online-in-databases-of-ruin/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1839aec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1839aec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414: Database management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839aec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839aec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839aec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839aec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4" name="Google Shape;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3" cy="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671757" y="884868"/>
            <a:ext cx="6972300" cy="1981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59305" y="1740179"/>
            <a:ext cx="8197114" cy="2857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671757" y="1298000"/>
            <a:ext cx="8184662" cy="3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71757" y="273802"/>
            <a:ext cx="8184662" cy="748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59305" y="1302544"/>
            <a:ext cx="8076956" cy="301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title"/>
          </p:nvPr>
        </p:nvSpPr>
        <p:spPr>
          <a:xfrm>
            <a:off x="671756" y="278633"/>
            <a:ext cx="8064505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>
            <p:ph idx="2" type="chart"/>
          </p:nvPr>
        </p:nvSpPr>
        <p:spPr>
          <a:xfrm>
            <a:off x="766763" y="1302544"/>
            <a:ext cx="80216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70" name="Google Shape;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671756" y="278633"/>
            <a:ext cx="8116644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59305" y="1302544"/>
            <a:ext cx="8196210" cy="301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4462058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type="title"/>
          </p:nvPr>
        </p:nvSpPr>
        <p:spPr>
          <a:xfrm>
            <a:off x="671756" y="278633"/>
            <a:ext cx="8183759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4462058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80" name="Google Shape;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4865593"/>
            <a:ext cx="1818971" cy="12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81" name="Google Shape;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3" cy="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type="title"/>
          </p:nvPr>
        </p:nvSpPr>
        <p:spPr>
          <a:xfrm>
            <a:off x="671757" y="875343"/>
            <a:ext cx="6972300" cy="1981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59305" y="1740179"/>
            <a:ext cx="8197114" cy="2857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71757" y="1298000"/>
            <a:ext cx="8184662" cy="3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4865593"/>
            <a:ext cx="1818971" cy="12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87" name="Google Shape;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/>
          <p:nvPr>
            <p:ph type="title"/>
          </p:nvPr>
        </p:nvSpPr>
        <p:spPr>
          <a:xfrm>
            <a:off x="671756" y="278633"/>
            <a:ext cx="8184663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>
            <p:ph idx="2" type="chart"/>
          </p:nvPr>
        </p:nvSpPr>
        <p:spPr>
          <a:xfrm>
            <a:off x="766763" y="1302544"/>
            <a:ext cx="80216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4865593"/>
            <a:ext cx="1818971" cy="12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2" name="Google Shape;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4" cy="502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 txBox="1"/>
          <p:nvPr>
            <p:ph type="title"/>
          </p:nvPr>
        </p:nvSpPr>
        <p:spPr>
          <a:xfrm>
            <a:off x="671756" y="278633"/>
            <a:ext cx="8116644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255726672_The_%27Re-Identification%27_of_Governor_William_Weld%27s_Medical_Information_A_Critical_Re-Examination_of_Health_Data_Identification_Risks_and_Privacy_Protections_Then_and_No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71757" y="884868"/>
            <a:ext cx="6972300" cy="1981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"/>
              <a:t>SOC 225: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"/>
              <a:t>Data and Society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Introduction and setup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tidyverse package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Data on using smartphone tracking to measure covid-19 exposure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Modify data frames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Summarize data frames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Create new variables</a:t>
            </a:r>
            <a:endParaRPr/>
          </a:p>
        </p:txBody>
      </p:sp>
      <p:sp>
        <p:nvSpPr>
          <p:cNvPr id="153" name="Google Shape;153;p32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Core skills today: data wrangling with tidyverse</a:t>
            </a:r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Privacy: who, what, when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Individual and society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The presentation of self in online platforms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Workplace surveillance</a:t>
            </a:r>
            <a:endParaRPr/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key sociology concepts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Data anonymization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Sensitive information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Personal identifier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Protected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Passwords</a:t>
            </a:r>
            <a:endParaRPr/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key data science concepts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&gt;"/>
            </a:pPr>
            <a:r>
              <a:rPr lang="en" sz="1300"/>
              <a:t>glimpse()</a:t>
            </a:r>
            <a:r>
              <a:rPr lang="en" sz="1300"/>
              <a:t>: get a glimpse of your data.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&gt;"/>
            </a:pPr>
            <a:r>
              <a:rPr lang="en" sz="1300"/>
              <a:t>tidyverse:</a:t>
            </a:r>
            <a:endParaRPr sz="1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" sz="1300"/>
              <a:t>filter(): pick cases (rows) based on their values.</a:t>
            </a:r>
            <a:r>
              <a:rPr b="0" lang="en" sz="6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sz="6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arrange(): change the ordering of rows.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select(): pick variables (columns) based their names and types.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summarize(): reduce multiple values down to a single summary.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group_by(): perform operations by group.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mutate(): add new variables that are functions of existing variables.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distinct(): select only distinct/unique rows from a data frame.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&gt;"/>
            </a:pPr>
            <a:r>
              <a:rPr lang="en" sz="1300"/>
              <a:t>ifelse(): assign one object or another depending on whether the first </a:t>
            </a:r>
            <a:r>
              <a:rPr lang="en" sz="1300"/>
              <a:t>argument</a:t>
            </a:r>
            <a:r>
              <a:rPr lang="en" sz="1300"/>
              <a:t>, test, is TRUE or FALSE.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&gt;"/>
            </a:pPr>
            <a:r>
              <a:rPr lang="en" sz="1300"/>
              <a:t>month(): get month component of a date-time (lubridate).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&gt;"/>
            </a:pPr>
            <a:r>
              <a:rPr lang="en" sz="1300"/>
              <a:t>ggplot2: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300">
                <a:solidFill>
                  <a:schemeClr val="dk1"/>
                </a:solidFill>
              </a:rPr>
              <a:t>ggplot(): initialize a ggplot object.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" sz="1300">
                <a:solidFill>
                  <a:schemeClr val="dk1"/>
                </a:solidFill>
              </a:rPr>
              <a:t>geom_histogram(): display the count with bars for continuous variables.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" sz="1300">
                <a:solidFill>
                  <a:schemeClr val="dk1"/>
                </a:solidFill>
              </a:rPr>
              <a:t>g</a:t>
            </a:r>
            <a:r>
              <a:rPr lang="en" sz="1300">
                <a:solidFill>
                  <a:schemeClr val="dk1"/>
                </a:solidFill>
              </a:rPr>
              <a:t>eom_bar(): </a:t>
            </a:r>
            <a:r>
              <a:rPr lang="en" sz="1300">
                <a:solidFill>
                  <a:schemeClr val="dk1"/>
                </a:solidFill>
              </a:rPr>
              <a:t>display the count with bars for categorical variables.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key R functions and vocabularies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03532" y="2693193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Week 2: Privacy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59305" y="1302544"/>
            <a:ext cx="8196210" cy="301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"/>
              <a:t>Lecture recap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"/>
              <a:t>In this lab: case study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Re-identification of Mass. Governor William Weld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Core skills today: data wrangling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Appendix: key sociology concepts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Appendix: key data science concepts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Appendix: key R functions and vocabularies</a:t>
            </a:r>
            <a:endParaRPr/>
          </a:p>
        </p:txBody>
      </p:sp>
      <p:sp>
        <p:nvSpPr>
          <p:cNvPr id="109" name="Google Shape;109;p25"/>
          <p:cNvSpPr txBox="1"/>
          <p:nvPr>
            <p:ph type="title"/>
          </p:nvPr>
        </p:nvSpPr>
        <p:spPr>
          <a:xfrm>
            <a:off x="671756" y="278633"/>
            <a:ext cx="8183759" cy="743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Big </a:t>
            </a:r>
            <a:r>
              <a:rPr lang="en"/>
              <a:t>questions</a:t>
            </a:r>
            <a:r>
              <a:rPr lang="en"/>
              <a:t> in privacy for individuals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Who wo we want privacy from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Who do we trust with what information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Implications for individual and society	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GDPR right to be forgotten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What do Americans think about privacy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Workplace surveillance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Amazon warehouse workers, truckers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this week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Privacy and Presentation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Framework: the presentation of self in everyday life (Goffman)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Case studies in modern privacy and trust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Apple code lock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Target and pregnancy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Opting out of big data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Airbnb and trust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this week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&gt;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Re-identification of Mass. Governor William Weld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&gt;"/>
            </a:pPr>
            <a:r>
              <a:rPr lang="en" sz="1700"/>
              <a:t>Public voter data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ZIP code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Sex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Birth date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&gt;"/>
            </a:pPr>
            <a:r>
              <a:rPr lang="en" sz="1700"/>
              <a:t>Anonymous insurance data (released under assurance of anonymity from Gov. Weld)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ZIP code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Sex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Birth date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Prescription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Diagnosis</a:t>
            </a:r>
            <a:endParaRPr sz="1300"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lab: Case study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65455" y="117829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Char char="&gt;"/>
            </a:pPr>
            <a:r>
              <a:rPr lang="en" sz="1700">
                <a:solidFill>
                  <a:schemeClr val="dk1"/>
                </a:solidFill>
              </a:rPr>
              <a:t>Implicit disclosure through merging/joining data tables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lab: Case study</a:t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400" y="1577850"/>
            <a:ext cx="51625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&gt;"/>
            </a:pPr>
            <a:r>
              <a:rPr lang="en" sz="1700"/>
              <a:t>Implicit disclosure through merging/joining data tables</a:t>
            </a:r>
            <a:endParaRPr sz="17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lab: Case study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25" y="1673075"/>
            <a:ext cx="5322825" cy="28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Sensitive information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Personal identifiers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Names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Student ID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Social security number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License number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Protected data (for legal and/or ethical reasons)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Academic records (FERPA)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Protected Health information (HIPAA)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"/>
              <a:t>User Web Data (GDPR)	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Passwords</a:t>
            </a:r>
            <a:endParaRPr/>
          </a:p>
        </p:txBody>
      </p:sp>
      <p:sp>
        <p:nvSpPr>
          <p:cNvPr id="147" name="Google Shape;147;p31"/>
          <p:cNvSpPr txBox="1"/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lab: Case study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