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444"/>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823" autoAdjust="0"/>
    <p:restoredTop sz="94660"/>
  </p:normalViewPr>
  <p:slideViewPr>
    <p:cSldViewPr>
      <p:cViewPr>
        <p:scale>
          <a:sx n="25" d="100"/>
          <a:sy n="25" d="100"/>
        </p:scale>
        <p:origin x="1176" y="-88"/>
      </p:cViewPr>
      <p:guideLst>
        <p:guide orient="horz" pos="10368"/>
        <p:guide pos="13824"/>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286758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54172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22257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5932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9B32C-EADE-4737-9FCF-CC2867D24216}" type="datetimeFigureOut">
              <a:rPr lang="en-US" smtClean="0"/>
              <a:t>5/28/18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11902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09B32C-EADE-4737-9FCF-CC2867D2421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75506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09B32C-EADE-4737-9FCF-CC2867D24216}" type="datetimeFigureOut">
              <a:rPr lang="en-US" smtClean="0"/>
              <a:t>5/28/18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7399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09B32C-EADE-4737-9FCF-CC2867D24216}" type="datetimeFigureOut">
              <a:rPr lang="en-US" smtClean="0"/>
              <a:t>5/28/18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92891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9B32C-EADE-4737-9FCF-CC2867D24216}" type="datetimeFigureOut">
              <a:rPr lang="en-US" smtClean="0"/>
              <a:t>5/28/18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6442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58822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809B32C-EADE-4737-9FCF-CC2867D24216}" type="datetimeFigureOut">
              <a:rPr lang="en-US" smtClean="0"/>
              <a:t>5/28/18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4A5D-4A33-4D53-A6C9-2FC16553EEC7}" type="slidenum">
              <a:rPr lang="en-US" smtClean="0"/>
              <a:t>‹#›</a:t>
            </a:fld>
            <a:endParaRPr lang="en-US"/>
          </a:p>
        </p:txBody>
      </p:sp>
    </p:spTree>
    <p:extLst>
      <p:ext uri="{BB962C8B-B14F-4D97-AF65-F5344CB8AC3E}">
        <p14:creationId xmlns:p14="http://schemas.microsoft.com/office/powerpoint/2010/main" val="342127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809B32C-EADE-4737-9FCF-CC2867D24216}" type="datetimeFigureOut">
              <a:rPr lang="en-US" smtClean="0"/>
              <a:t>5/28/18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6C04A5D-4A33-4D53-A6C9-2FC16553EEC7}" type="slidenum">
              <a:rPr lang="en-US" smtClean="0"/>
              <a:t>‹#›</a:t>
            </a:fld>
            <a:endParaRPr lang="en-US"/>
          </a:p>
        </p:txBody>
      </p:sp>
    </p:spTree>
    <p:extLst>
      <p:ext uri="{BB962C8B-B14F-4D97-AF65-F5344CB8AC3E}">
        <p14:creationId xmlns:p14="http://schemas.microsoft.com/office/powerpoint/2010/main" val="39053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28601" y="3657600"/>
            <a:ext cx="13258799" cy="29032200"/>
          </a:xfrm>
          <a:prstGeom prst="roundRect">
            <a:avLst>
              <a:gd name="adj" fmla="val 305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3716000" y="3657600"/>
            <a:ext cx="15316200" cy="23774400"/>
          </a:xfrm>
          <a:prstGeom prst="roundRect">
            <a:avLst>
              <a:gd name="adj" fmla="val 279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260800" y="3657600"/>
            <a:ext cx="14401800" cy="21717000"/>
          </a:xfrm>
          <a:prstGeom prst="roundRect">
            <a:avLst>
              <a:gd name="adj" fmla="val 364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944600" y="4867809"/>
            <a:ext cx="14859000" cy="4401205"/>
          </a:xfrm>
          <a:prstGeom prst="rect">
            <a:avLst/>
          </a:prstGeom>
          <a:noFill/>
        </p:spPr>
        <p:txBody>
          <a:bodyPr wrap="square" rtlCol="0">
            <a:spAutoFit/>
          </a:bodyPr>
          <a:lstStyle/>
          <a:p>
            <a:pPr algn="just"/>
            <a:r>
              <a:rPr lang="en-US" sz="4000" dirty="0"/>
              <a:t>To make the visualizations more digestible we embed them within a larger narrative structure. In particular, we adopt the “magazine style” approach of </a:t>
            </a:r>
            <a:r>
              <a:rPr lang="en-US" sz="4000" dirty="0" err="1"/>
              <a:t>Segel</a:t>
            </a:r>
            <a:r>
              <a:rPr lang="en-US" sz="4000" dirty="0"/>
              <a:t> and </a:t>
            </a:r>
            <a:r>
              <a:rPr lang="en-US" sz="4000" dirty="0" err="1"/>
              <a:t>Heer</a:t>
            </a:r>
            <a:r>
              <a:rPr lang="en-US" sz="4000" dirty="0"/>
              <a:t> [1].</a:t>
            </a:r>
          </a:p>
          <a:p>
            <a:pPr algn="just"/>
            <a:endParaRPr lang="en-US" sz="4000" dirty="0"/>
          </a:p>
          <a:p>
            <a:pPr algn="just"/>
            <a:r>
              <a:rPr lang="en-US" sz="4000" dirty="0"/>
              <a:t>We begin with an anecdote that emphasizes the importance of probabilistic estimates. We present </a:t>
            </a:r>
            <a:r>
              <a:rPr lang="en-US" sz="4000"/>
              <a:t>a flipbook,</a:t>
            </a:r>
            <a:endParaRPr lang="en-US" sz="4000" dirty="0"/>
          </a:p>
          <a:p>
            <a:pPr algn="just"/>
            <a:endParaRPr lang="en-US" sz="4000" dirty="0"/>
          </a:p>
        </p:txBody>
      </p:sp>
      <p:sp>
        <p:nvSpPr>
          <p:cNvPr id="6" name="TextBox 5"/>
          <p:cNvSpPr txBox="1"/>
          <p:nvPr/>
        </p:nvSpPr>
        <p:spPr>
          <a:xfrm>
            <a:off x="0" y="685800"/>
            <a:ext cx="43891200" cy="1862048"/>
          </a:xfrm>
          <a:prstGeom prst="rect">
            <a:avLst/>
          </a:prstGeom>
          <a:noFill/>
        </p:spPr>
        <p:txBody>
          <a:bodyPr wrap="square" rtlCol="0">
            <a:spAutoFit/>
          </a:bodyPr>
          <a:lstStyle/>
          <a:p>
            <a:pPr algn="ctr"/>
            <a:r>
              <a:rPr lang="en-US" sz="11500" dirty="0"/>
              <a:t>Tsunami Inundation Maps</a:t>
            </a:r>
          </a:p>
        </p:txBody>
      </p:sp>
      <p:sp>
        <p:nvSpPr>
          <p:cNvPr id="43" name="Rounded Rectangle 42"/>
          <p:cNvSpPr/>
          <p:nvPr/>
        </p:nvSpPr>
        <p:spPr>
          <a:xfrm>
            <a:off x="29260800" y="25603200"/>
            <a:ext cx="14401800" cy="70866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457200" y="3657600"/>
            <a:ext cx="35883435" cy="25203329"/>
            <a:chOff x="457200" y="3657600"/>
            <a:chExt cx="35883435" cy="25203329"/>
          </a:xfrm>
        </p:grpSpPr>
        <p:sp>
          <p:nvSpPr>
            <p:cNvPr id="12" name="TextBox 11"/>
            <p:cNvSpPr txBox="1"/>
            <p:nvPr/>
          </p:nvSpPr>
          <p:spPr>
            <a:xfrm>
              <a:off x="457200" y="3657600"/>
              <a:ext cx="4724307" cy="1200329"/>
            </a:xfrm>
            <a:prstGeom prst="rect">
              <a:avLst/>
            </a:prstGeom>
            <a:noFill/>
          </p:spPr>
          <p:txBody>
            <a:bodyPr wrap="none" rtlCol="0">
              <a:spAutoFit/>
            </a:bodyPr>
            <a:lstStyle/>
            <a:p>
              <a:r>
                <a:rPr lang="en-US" sz="7200" b="1" dirty="0">
                  <a:solidFill>
                    <a:srgbClr val="33006F"/>
                  </a:solidFill>
                </a:rPr>
                <a:t>Background</a:t>
              </a:r>
            </a:p>
          </p:txBody>
        </p:sp>
        <p:sp>
          <p:nvSpPr>
            <p:cNvPr id="41" name="TextBox 40"/>
            <p:cNvSpPr txBox="1"/>
            <p:nvPr/>
          </p:nvSpPr>
          <p:spPr>
            <a:xfrm>
              <a:off x="13944600" y="10058400"/>
              <a:ext cx="2661306" cy="923330"/>
            </a:xfrm>
            <a:prstGeom prst="rect">
              <a:avLst/>
            </a:prstGeom>
            <a:noFill/>
          </p:spPr>
          <p:txBody>
            <a:bodyPr wrap="none" rtlCol="0">
              <a:spAutoFit/>
            </a:bodyPr>
            <a:lstStyle/>
            <a:p>
              <a:r>
                <a:rPr lang="en-US" sz="5400" b="1" dirty="0">
                  <a:solidFill>
                    <a:srgbClr val="33006F"/>
                  </a:solidFill>
                </a:rPr>
                <a:t>Flipbook</a:t>
              </a:r>
            </a:p>
          </p:txBody>
        </p:sp>
        <p:sp>
          <p:nvSpPr>
            <p:cNvPr id="44" name="TextBox 43"/>
            <p:cNvSpPr txBox="1"/>
            <p:nvPr/>
          </p:nvSpPr>
          <p:spPr>
            <a:xfrm>
              <a:off x="29489400" y="25603200"/>
              <a:ext cx="4979248" cy="1200329"/>
            </a:xfrm>
            <a:prstGeom prst="rect">
              <a:avLst/>
            </a:prstGeom>
            <a:noFill/>
          </p:spPr>
          <p:txBody>
            <a:bodyPr wrap="none" rtlCol="0">
              <a:spAutoFit/>
            </a:bodyPr>
            <a:lstStyle/>
            <a:p>
              <a:r>
                <a:rPr lang="en-US" sz="7200" b="1" dirty="0">
                  <a:solidFill>
                    <a:srgbClr val="33006F"/>
                  </a:solidFill>
                </a:rPr>
                <a:t>Future Work</a:t>
              </a:r>
            </a:p>
          </p:txBody>
        </p:sp>
        <p:sp>
          <p:nvSpPr>
            <p:cNvPr id="33" name="TextBox 32"/>
            <p:cNvSpPr txBox="1"/>
            <p:nvPr/>
          </p:nvSpPr>
          <p:spPr>
            <a:xfrm>
              <a:off x="29489400" y="18279070"/>
              <a:ext cx="4636206" cy="923330"/>
            </a:xfrm>
            <a:prstGeom prst="rect">
              <a:avLst/>
            </a:prstGeom>
            <a:noFill/>
          </p:spPr>
          <p:txBody>
            <a:bodyPr wrap="none" rtlCol="0">
              <a:spAutoFit/>
            </a:bodyPr>
            <a:lstStyle/>
            <a:p>
              <a:r>
                <a:rPr lang="en-US" sz="5400" b="1" dirty="0">
                  <a:solidFill>
                    <a:srgbClr val="33006F"/>
                  </a:solidFill>
                </a:rPr>
                <a:t>Small Multiples</a:t>
              </a:r>
            </a:p>
          </p:txBody>
        </p:sp>
        <p:sp>
          <p:nvSpPr>
            <p:cNvPr id="26" name="TextBox 25"/>
            <p:cNvSpPr txBox="1"/>
            <p:nvPr/>
          </p:nvSpPr>
          <p:spPr>
            <a:xfrm>
              <a:off x="13944600" y="27203400"/>
              <a:ext cx="184731" cy="923330"/>
            </a:xfrm>
            <a:prstGeom prst="rect">
              <a:avLst/>
            </a:prstGeom>
            <a:noFill/>
          </p:spPr>
          <p:txBody>
            <a:bodyPr wrap="none" rtlCol="0">
              <a:spAutoFit/>
            </a:bodyPr>
            <a:lstStyle/>
            <a:p>
              <a:endParaRPr lang="en-US" sz="5400" b="1" dirty="0">
                <a:solidFill>
                  <a:srgbClr val="33006F"/>
                </a:solidFill>
              </a:endParaRPr>
            </a:p>
          </p:txBody>
        </p:sp>
        <p:sp>
          <p:nvSpPr>
            <p:cNvPr id="28" name="TextBox 27"/>
            <p:cNvSpPr txBox="1"/>
            <p:nvPr/>
          </p:nvSpPr>
          <p:spPr>
            <a:xfrm>
              <a:off x="457200" y="19202400"/>
              <a:ext cx="3657600" cy="1200329"/>
            </a:xfrm>
            <a:prstGeom prst="rect">
              <a:avLst/>
            </a:prstGeom>
            <a:noFill/>
          </p:spPr>
          <p:txBody>
            <a:bodyPr wrap="square" rtlCol="0">
              <a:spAutoFit/>
            </a:bodyPr>
            <a:lstStyle/>
            <a:p>
              <a:r>
                <a:rPr lang="en-US" sz="7200" b="1" dirty="0">
                  <a:solidFill>
                    <a:srgbClr val="33006F"/>
                  </a:solidFill>
                </a:rPr>
                <a:t>Problem</a:t>
              </a:r>
            </a:p>
          </p:txBody>
        </p:sp>
        <p:sp>
          <p:nvSpPr>
            <p:cNvPr id="30" name="TextBox 29"/>
            <p:cNvSpPr txBox="1"/>
            <p:nvPr/>
          </p:nvSpPr>
          <p:spPr>
            <a:xfrm>
              <a:off x="13944600" y="27660600"/>
              <a:ext cx="4387355" cy="1200329"/>
            </a:xfrm>
            <a:prstGeom prst="rect">
              <a:avLst/>
            </a:prstGeom>
            <a:noFill/>
          </p:spPr>
          <p:txBody>
            <a:bodyPr wrap="none" rtlCol="0">
              <a:spAutoFit/>
            </a:bodyPr>
            <a:lstStyle/>
            <a:p>
              <a:r>
                <a:rPr lang="en-US" sz="7200" b="1" dirty="0">
                  <a:solidFill>
                    <a:srgbClr val="33006F"/>
                  </a:solidFill>
                </a:rPr>
                <a:t>References</a:t>
              </a:r>
            </a:p>
          </p:txBody>
        </p:sp>
        <p:sp>
          <p:nvSpPr>
            <p:cNvPr id="53" name="TextBox 52"/>
            <p:cNvSpPr txBox="1"/>
            <p:nvPr/>
          </p:nvSpPr>
          <p:spPr>
            <a:xfrm>
              <a:off x="13944600" y="3657600"/>
              <a:ext cx="2875339" cy="923330"/>
            </a:xfrm>
            <a:prstGeom prst="rect">
              <a:avLst/>
            </a:prstGeom>
            <a:noFill/>
          </p:spPr>
          <p:txBody>
            <a:bodyPr wrap="none" rtlCol="0">
              <a:spAutoFit/>
            </a:bodyPr>
            <a:lstStyle/>
            <a:p>
              <a:r>
                <a:rPr lang="en-US" sz="5400" b="1" dirty="0">
                  <a:solidFill>
                    <a:srgbClr val="33006F"/>
                  </a:solidFill>
                </a:rPr>
                <a:t>Narrative</a:t>
              </a:r>
            </a:p>
          </p:txBody>
        </p:sp>
        <p:sp>
          <p:nvSpPr>
            <p:cNvPr id="55" name="TextBox 54"/>
            <p:cNvSpPr txBox="1"/>
            <p:nvPr/>
          </p:nvSpPr>
          <p:spPr>
            <a:xfrm>
              <a:off x="29489400" y="3657600"/>
              <a:ext cx="6851235" cy="923330"/>
            </a:xfrm>
            <a:prstGeom prst="rect">
              <a:avLst/>
            </a:prstGeom>
            <a:noFill/>
          </p:spPr>
          <p:txBody>
            <a:bodyPr wrap="none" rtlCol="0">
              <a:spAutoFit/>
            </a:bodyPr>
            <a:lstStyle/>
            <a:p>
              <a:r>
                <a:rPr lang="en-US" sz="5400" b="1" dirty="0">
                  <a:solidFill>
                    <a:srgbClr val="33006F"/>
                  </a:solidFill>
                </a:rPr>
                <a:t>Aggregate Probabilities</a:t>
              </a:r>
            </a:p>
          </p:txBody>
        </p:sp>
      </p:grpSp>
      <p:sp>
        <p:nvSpPr>
          <p:cNvPr id="45" name="TextBox 44"/>
          <p:cNvSpPr txBox="1"/>
          <p:nvPr/>
        </p:nvSpPr>
        <p:spPr>
          <a:xfrm>
            <a:off x="457200" y="4800600"/>
            <a:ext cx="12801600" cy="13942278"/>
          </a:xfrm>
          <a:prstGeom prst="rect">
            <a:avLst/>
          </a:prstGeom>
          <a:noFill/>
        </p:spPr>
        <p:txBody>
          <a:bodyPr wrap="square" rtlCol="0">
            <a:spAutoFit/>
          </a:bodyPr>
          <a:lstStyle/>
          <a:p>
            <a:r>
              <a:rPr lang="en-US" sz="4000" dirty="0"/>
              <a:t>Coastal cities along the west coast are susceptible to damage caused by tsunamis. In order to improve tsunami preparedness, researchers use numerical simulations to predict the impact of tsunamis caused by different seismological events. Researchers at the University of Washington model the impact of tsunamis on Crescent City, a coastal city in California which has a history of extreme damage from tsunamis. By estimating the probability of occurrence of each simulated tsunami, the annual probability of exceeding a given level of inundation (flooding) can be estimated for every point in the landscape, giving rise to a hazard map. There are multiple sources of uncertainty ([</a:t>
            </a:r>
            <a:r>
              <a:rPr lang="en-US" sz="4000" i="1" dirty="0"/>
              <a:t>A</a:t>
            </a:r>
            <a:r>
              <a:rPr lang="en-US" sz="4000" dirty="0"/>
              <a:t>]</a:t>
            </a:r>
            <a:r>
              <a:rPr lang="en-US" sz="4000" i="1" dirty="0" err="1"/>
              <a:t>leatoric</a:t>
            </a:r>
            <a:r>
              <a:rPr lang="en-US" sz="4000" i="1" dirty="0"/>
              <a:t> </a:t>
            </a:r>
            <a:r>
              <a:rPr lang="en-US" sz="4000" dirty="0"/>
              <a:t>and [</a:t>
            </a:r>
            <a:r>
              <a:rPr lang="en-US" sz="4000" i="1" dirty="0"/>
              <a:t>E</a:t>
            </a:r>
            <a:r>
              <a:rPr lang="en-US" sz="4000" dirty="0"/>
              <a:t>]</a:t>
            </a:r>
            <a:r>
              <a:rPr lang="en-US" sz="4000" i="1" dirty="0" err="1"/>
              <a:t>pistemic</a:t>
            </a:r>
            <a:r>
              <a:rPr lang="en-US" sz="4000" dirty="0"/>
              <a:t>) that feed into hazard maps:</a:t>
            </a:r>
          </a:p>
          <a:p>
            <a:endParaRPr lang="en-US" sz="1000" dirty="0"/>
          </a:p>
          <a:p>
            <a:pPr marL="914400" lvl="1" indent="-640080">
              <a:buFont typeface="+mj-lt"/>
              <a:buAutoNum type="arabicPeriod"/>
            </a:pPr>
            <a:r>
              <a:rPr lang="en-US" sz="4000" dirty="0"/>
              <a:t>[</a:t>
            </a:r>
            <a:r>
              <a:rPr lang="en-US" sz="4000" i="1" dirty="0"/>
              <a:t>A</a:t>
            </a:r>
            <a:r>
              <a:rPr lang="en-US" sz="4000" dirty="0"/>
              <a:t>] Estimation of the annual likelihood of seismic events</a:t>
            </a:r>
          </a:p>
          <a:p>
            <a:pPr marL="914400" lvl="1" indent="-640080">
              <a:buFont typeface="+mj-lt"/>
              <a:buAutoNum type="arabicPeriod"/>
            </a:pPr>
            <a:r>
              <a:rPr lang="en-US" sz="4000" dirty="0"/>
              <a:t>[</a:t>
            </a:r>
            <a:r>
              <a:rPr lang="en-US" sz="4000" i="1" dirty="0"/>
              <a:t>A</a:t>
            </a:r>
            <a:r>
              <a:rPr lang="en-US" sz="4000" dirty="0"/>
              <a:t>] Variance due to the relatively small number of events</a:t>
            </a:r>
          </a:p>
          <a:p>
            <a:pPr marL="914400" lvl="1" indent="-640080">
              <a:buFont typeface="+mj-lt"/>
              <a:buAutoNum type="arabicPeriod"/>
            </a:pPr>
            <a:r>
              <a:rPr lang="en-US" sz="4000" dirty="0"/>
              <a:t>[</a:t>
            </a:r>
            <a:r>
              <a:rPr lang="en-US" sz="4000" i="1" dirty="0"/>
              <a:t>A</a:t>
            </a:r>
            <a:r>
              <a:rPr lang="en-US" sz="4000" dirty="0"/>
              <a:t>] Error due to the assumption that the seismic events are independent</a:t>
            </a:r>
          </a:p>
          <a:p>
            <a:pPr marL="914400" lvl="1" indent="-640080">
              <a:buFont typeface="+mj-lt"/>
              <a:buAutoNum type="arabicPeriod"/>
            </a:pPr>
            <a:r>
              <a:rPr lang="en-US" sz="4000" dirty="0"/>
              <a:t>[</a:t>
            </a:r>
            <a:r>
              <a:rPr lang="en-US" sz="4000" i="1" dirty="0"/>
              <a:t>E</a:t>
            </a:r>
            <a:r>
              <a:rPr lang="en-US" sz="4000" dirty="0"/>
              <a:t>] Error in the numerical simulation of tsunamis</a:t>
            </a:r>
          </a:p>
          <a:p>
            <a:pPr marL="914400" lvl="1" indent="-640080">
              <a:buFont typeface="+mj-lt"/>
              <a:buAutoNum type="arabicPeriod"/>
            </a:pPr>
            <a:endParaRPr lang="en-US" sz="1000" dirty="0"/>
          </a:p>
          <a:p>
            <a:r>
              <a:rPr lang="en-US" sz="4000" dirty="0"/>
              <a:t>Furthermore, the hazard maps plot complicated hazard functions at every point, which describes the probability of inundation at every depth. Properly interpreting this map can be difficult for people without a technical background.</a:t>
            </a:r>
          </a:p>
        </p:txBody>
      </p:sp>
      <p:sp>
        <p:nvSpPr>
          <p:cNvPr id="46" name="TextBox 45"/>
          <p:cNvSpPr txBox="1"/>
          <p:nvPr/>
        </p:nvSpPr>
        <p:spPr>
          <a:xfrm>
            <a:off x="0" y="2514600"/>
            <a:ext cx="43891199" cy="769441"/>
          </a:xfrm>
          <a:prstGeom prst="rect">
            <a:avLst/>
          </a:prstGeom>
          <a:noFill/>
        </p:spPr>
        <p:txBody>
          <a:bodyPr wrap="square" rtlCol="0">
            <a:spAutoFit/>
          </a:bodyPr>
          <a:lstStyle/>
          <a:p>
            <a:pPr algn="ctr"/>
            <a:r>
              <a:rPr lang="en-US" sz="4400" dirty="0"/>
              <a:t>Brian de Silva, Kellie MacPhee, Abe Engle, Benjamin Liu</a:t>
            </a:r>
          </a:p>
        </p:txBody>
      </p:sp>
      <p:sp>
        <p:nvSpPr>
          <p:cNvPr id="54" name="TextBox 53"/>
          <p:cNvSpPr txBox="1"/>
          <p:nvPr/>
        </p:nvSpPr>
        <p:spPr>
          <a:xfrm>
            <a:off x="29489400" y="27093208"/>
            <a:ext cx="13944600" cy="1938992"/>
          </a:xfrm>
          <a:prstGeom prst="rect">
            <a:avLst/>
          </a:prstGeom>
          <a:noFill/>
        </p:spPr>
        <p:txBody>
          <a:bodyPr wrap="square" rtlCol="0">
            <a:spAutoFit/>
          </a:bodyPr>
          <a:lstStyle/>
          <a:p>
            <a:pPr marL="571500" indent="-571500">
              <a:buFont typeface="Arial" panose="020B0604020202020204" pitchFamily="34" charset="0"/>
              <a:buChar char="•"/>
            </a:pPr>
            <a:r>
              <a:rPr lang="en-US" sz="4000" dirty="0"/>
              <a:t>Greater spatial extent</a:t>
            </a:r>
          </a:p>
          <a:p>
            <a:pPr marL="571500" indent="-571500">
              <a:buFont typeface="Arial" panose="020B0604020202020204" pitchFamily="34" charset="0"/>
              <a:buChar char="•"/>
            </a:pPr>
            <a:r>
              <a:rPr lang="en-US" sz="4000" dirty="0"/>
              <a:t>Larger number of simulations</a:t>
            </a:r>
          </a:p>
          <a:p>
            <a:pPr marL="571500" indent="-571500">
              <a:buFont typeface="Arial" panose="020B0604020202020204" pitchFamily="34" charset="0"/>
              <a:buChar char="•"/>
            </a:pPr>
            <a:r>
              <a:rPr lang="en-US" sz="4000" dirty="0"/>
              <a:t>Alternate expressions of uncertainty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915072"/>
            <a:ext cx="3714667" cy="182745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3944600" y="10972800"/>
            <a:ext cx="14859000" cy="707886"/>
          </a:xfrm>
          <a:prstGeom prst="rect">
            <a:avLst/>
          </a:prstGeom>
          <a:noFill/>
        </p:spPr>
        <p:txBody>
          <a:bodyPr wrap="square" rtlCol="0">
            <a:spAutoFit/>
          </a:bodyPr>
          <a:lstStyle/>
          <a:p>
            <a:pPr algn="just"/>
            <a:r>
              <a:rPr lang="en-US" sz="4000" dirty="0"/>
              <a:t>Text</a:t>
            </a:r>
          </a:p>
        </p:txBody>
      </p:sp>
      <p:sp>
        <p:nvSpPr>
          <p:cNvPr id="27" name="TextBox 26"/>
          <p:cNvSpPr txBox="1"/>
          <p:nvPr/>
        </p:nvSpPr>
        <p:spPr>
          <a:xfrm>
            <a:off x="457200" y="20392370"/>
            <a:ext cx="12801599" cy="9325630"/>
          </a:xfrm>
          <a:prstGeom prst="rect">
            <a:avLst/>
          </a:prstGeom>
          <a:noFill/>
        </p:spPr>
        <p:txBody>
          <a:bodyPr wrap="square" rtlCol="0">
            <a:spAutoFit/>
          </a:bodyPr>
          <a:lstStyle/>
          <a:p>
            <a:pPr algn="just"/>
            <a:r>
              <a:rPr lang="en-US" sz="4000" dirty="0"/>
              <a:t>Our project seeks to address the following problems:</a:t>
            </a:r>
          </a:p>
          <a:p>
            <a:pPr marL="514350" indent="-514350" algn="just">
              <a:buFont typeface="+mj-lt"/>
              <a:buAutoNum type="arabicPeriod"/>
            </a:pPr>
            <a:r>
              <a:rPr lang="en-US" sz="4000" dirty="0"/>
              <a:t>Hazard maps and the data used to produce them contain multiple sources of uncertainty. It is challenging to communicate this uncertainty alongside or as part of hazard maps in an intuitive way.</a:t>
            </a:r>
          </a:p>
          <a:p>
            <a:pPr marL="514350" indent="-514350" algn="just">
              <a:buFont typeface="+mj-lt"/>
              <a:buAutoNum type="arabicPeriod"/>
            </a:pPr>
            <a:r>
              <a:rPr lang="en-US" sz="4000" dirty="0"/>
              <a:t>Hazard maps are inherently complex and nuanced and can therefore be difficult for non-experts to decipher.</a:t>
            </a:r>
          </a:p>
          <a:p>
            <a:pPr marL="514350" indent="-514350" algn="just">
              <a:buFont typeface="+mj-lt"/>
              <a:buAutoNum type="arabicPeriod"/>
            </a:pPr>
            <a:endParaRPr lang="en-US" sz="4000" dirty="0"/>
          </a:p>
          <a:p>
            <a:pPr algn="just"/>
            <a:endParaRPr lang="en-US" sz="4000" dirty="0"/>
          </a:p>
          <a:p>
            <a:pPr algn="just"/>
            <a:endParaRPr lang="en-US" sz="4000" dirty="0"/>
          </a:p>
          <a:p>
            <a:pPr algn="just"/>
            <a:r>
              <a:rPr lang="en-US" sz="4000" dirty="0"/>
              <a:t>Although the process of numerical simulation is highly sophisticated, each tsunami can only be simulated as a result of a prescribed earthquake slip pattern. Many slip patterns are possible, and so many tsunamis are possible. </a:t>
            </a:r>
          </a:p>
          <a:p>
            <a:pPr marL="514350" indent="-514350" algn="just">
              <a:buFont typeface="+mj-lt"/>
              <a:buAutoNum type="arabicPeriod"/>
            </a:pPr>
            <a:endParaRPr lang="en-US" sz="4000" dirty="0"/>
          </a:p>
        </p:txBody>
      </p:sp>
      <p:sp>
        <p:nvSpPr>
          <p:cNvPr id="29" name="Rounded Rectangle 28"/>
          <p:cNvSpPr/>
          <p:nvPr/>
        </p:nvSpPr>
        <p:spPr>
          <a:xfrm>
            <a:off x="13716000" y="27660600"/>
            <a:ext cx="15316200" cy="5029200"/>
          </a:xfrm>
          <a:prstGeom prst="roundRect">
            <a:avLst>
              <a:gd name="adj" fmla="val 530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3944600" y="28869382"/>
            <a:ext cx="14859000" cy="3539430"/>
          </a:xfrm>
          <a:prstGeom prst="rect">
            <a:avLst/>
          </a:prstGeom>
          <a:noFill/>
        </p:spPr>
        <p:txBody>
          <a:bodyPr wrap="square" rtlCol="0">
            <a:spAutoFit/>
          </a:bodyPr>
          <a:lstStyle/>
          <a:p>
            <a:r>
              <a:rPr lang="en-US" sz="3200"/>
              <a:t>[1] </a:t>
            </a:r>
            <a:r>
              <a:rPr lang="en-US" sz="3200" dirty="0"/>
              <a:t>Edward </a:t>
            </a:r>
            <a:r>
              <a:rPr lang="en-US" sz="3200" dirty="0" err="1"/>
              <a:t>Segel</a:t>
            </a:r>
            <a:r>
              <a:rPr lang="en-US" sz="3200" dirty="0"/>
              <a:t> and Jeffrey </a:t>
            </a:r>
            <a:r>
              <a:rPr lang="en-US" sz="3200" dirty="0" err="1"/>
              <a:t>Heer</a:t>
            </a:r>
            <a:r>
              <a:rPr lang="en-US" sz="3200" dirty="0"/>
              <a:t>. Narrative visualization: Telling stories with data. </a:t>
            </a:r>
            <a:r>
              <a:rPr lang="en-US" sz="3200" i="1" dirty="0"/>
              <a:t>IEEE transactions on visualization and computer graphics</a:t>
            </a:r>
            <a:r>
              <a:rPr lang="en-US" sz="3200" dirty="0"/>
              <a:t>, 16(6):1139–1148, 2010.</a:t>
            </a:r>
          </a:p>
          <a:p>
            <a:r>
              <a:rPr lang="en-US" sz="3200" dirty="0"/>
              <a:t>[2] Gonzalez, Frank I., Randall J. </a:t>
            </a:r>
            <a:r>
              <a:rPr lang="en-US" sz="3200" dirty="0" err="1"/>
              <a:t>LeVeque</a:t>
            </a:r>
            <a:r>
              <a:rPr lang="en-US" sz="3200" dirty="0"/>
              <a:t>, and Loyce M. Adams. </a:t>
            </a:r>
            <a:r>
              <a:rPr lang="en-US" sz="3200" i="1" dirty="0"/>
              <a:t>Probabilistic Tsunami Hazard Assessment (PTHA) for Crescent City, CA. Final Report for Phase I</a:t>
            </a:r>
            <a:r>
              <a:rPr lang="en-US" sz="3200" dirty="0"/>
              <a:t>. University of Washington Department of Applied </a:t>
            </a:r>
            <a:r>
              <a:rPr lang="en-US" sz="3200" dirty="0" err="1"/>
              <a:t>Mathmatics</a:t>
            </a:r>
            <a:r>
              <a:rPr lang="en-US" sz="3200" dirty="0"/>
              <a:t>, 2013.</a:t>
            </a:r>
          </a:p>
          <a:p>
            <a:r>
              <a:rPr lang="en-US" sz="3200" dirty="0"/>
              <a:t>[3] </a:t>
            </a:r>
            <a:r>
              <a:rPr lang="en-US" sz="3200" dirty="0" err="1"/>
              <a:t>LeVeque</a:t>
            </a:r>
            <a:r>
              <a:rPr lang="en-US" sz="3200" dirty="0"/>
              <a:t>, R.J., </a:t>
            </a:r>
            <a:r>
              <a:rPr lang="en-US" sz="3200" dirty="0" err="1"/>
              <a:t>Waagan</a:t>
            </a:r>
            <a:r>
              <a:rPr lang="en-US" sz="3200" dirty="0"/>
              <a:t>, K., González, F.I. et al. Pure Appl. </a:t>
            </a:r>
            <a:r>
              <a:rPr lang="en-US" sz="3200" dirty="0" err="1"/>
              <a:t>Geophys</a:t>
            </a:r>
            <a:r>
              <a:rPr lang="en-US" sz="3200" dirty="0"/>
              <a:t>. (2016) 173: 3671. https://doi.org/10.1007/s00024-016-1357-1</a:t>
            </a:r>
          </a:p>
        </p:txBody>
      </p:sp>
      <p:sp>
        <p:nvSpPr>
          <p:cNvPr id="32" name="TextBox 31"/>
          <p:cNvSpPr txBox="1"/>
          <p:nvPr/>
        </p:nvSpPr>
        <p:spPr>
          <a:xfrm>
            <a:off x="29489400" y="19202400"/>
            <a:ext cx="13944600" cy="5786199"/>
          </a:xfrm>
          <a:prstGeom prst="rect">
            <a:avLst/>
          </a:prstGeom>
          <a:noFill/>
        </p:spPr>
        <p:txBody>
          <a:bodyPr wrap="square" rtlCol="0">
            <a:spAutoFit/>
          </a:bodyPr>
          <a:lstStyle/>
          <a:p>
            <a:r>
              <a:rPr lang="en-US" sz="4000" dirty="0"/>
              <a:t>We use small multiples to convey that there are many possible outcomes in the event of a tsunami. Showing a small number of specific events highlights the variety of possible outcomes and allows the reader to make direct comparisons.</a:t>
            </a:r>
          </a:p>
          <a:p>
            <a:endParaRPr lang="en-US" sz="1000" dirty="0"/>
          </a:p>
          <a:p>
            <a:r>
              <a:rPr lang="en-US" sz="4000" dirty="0"/>
              <a:t>We implement small multiples as replicated displays of a small geographic region of interest. The multiples are positioned opposite the large hazard map. Clicking the hazard map focuses the multiples on a specific region. Each multiple overlays the inundation depth of particular events as shaded contour plots.</a:t>
            </a:r>
          </a:p>
        </p:txBody>
      </p:sp>
      <p:pic>
        <p:nvPicPr>
          <p:cNvPr id="1026" name="Picture 2" descr="C:\xampp\htdocs\tsunami-inundation\poster\figures\smallmult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0" y="19659600"/>
            <a:ext cx="6443520" cy="43434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8018558" y="24003000"/>
            <a:ext cx="6400800" cy="2062103"/>
          </a:xfrm>
          <a:prstGeom prst="rect">
            <a:avLst/>
          </a:prstGeom>
          <a:noFill/>
        </p:spPr>
        <p:txBody>
          <a:bodyPr wrap="square" rtlCol="0">
            <a:spAutoFit/>
          </a:bodyPr>
          <a:lstStyle/>
          <a:p>
            <a:r>
              <a:rPr lang="en-US" sz="3200" dirty="0"/>
              <a:t>Figure 1. Small multiples of flooding under simulated tsunamis. Colors indicate shallow flooding (green) to deep flooding (purple).</a:t>
            </a:r>
          </a:p>
        </p:txBody>
      </p:sp>
      <p:pic>
        <p:nvPicPr>
          <p:cNvPr id="52"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484060" y="8901519"/>
            <a:ext cx="13487400" cy="7355661"/>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29489400" y="4572000"/>
            <a:ext cx="13944600" cy="1323439"/>
          </a:xfrm>
          <a:prstGeom prst="rect">
            <a:avLst/>
          </a:prstGeom>
          <a:noFill/>
        </p:spPr>
        <p:txBody>
          <a:bodyPr wrap="square" rtlCol="0">
            <a:spAutoFit/>
          </a:bodyPr>
          <a:lstStyle/>
          <a:p>
            <a:r>
              <a:rPr lang="en-US" sz="4000" dirty="0"/>
              <a:t>The results of individual simulations are combined into an aggregated hazard map.</a:t>
            </a:r>
          </a:p>
        </p:txBody>
      </p:sp>
      <p:sp>
        <p:nvSpPr>
          <p:cNvPr id="57" name="TextBox 56"/>
          <p:cNvSpPr txBox="1"/>
          <p:nvPr/>
        </p:nvSpPr>
        <p:spPr>
          <a:xfrm>
            <a:off x="29489400" y="14252863"/>
            <a:ext cx="13944600" cy="1077218"/>
          </a:xfrm>
          <a:prstGeom prst="rect">
            <a:avLst/>
          </a:prstGeom>
          <a:noFill/>
        </p:spPr>
        <p:txBody>
          <a:bodyPr wrap="square" rtlCol="0">
            <a:spAutoFit/>
          </a:bodyPr>
          <a:lstStyle/>
          <a:p>
            <a:r>
              <a:rPr lang="en-US" sz="3200" dirty="0"/>
              <a:t>Figure 1. The interactive hazard map and small multiples. Color encodes inundation depth.</a:t>
            </a:r>
          </a:p>
        </p:txBody>
      </p:sp>
      <p:pic>
        <p:nvPicPr>
          <p:cNvPr id="10" name="Picture 9">
            <a:extLst>
              <a:ext uri="{FF2B5EF4-FFF2-40B4-BE49-F238E27FC236}">
                <a16:creationId xmlns:a16="http://schemas.microsoft.com/office/drawing/2014/main" id="{0F101F15-4A42-B24F-A91A-75F3A3AEE1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76110" y="5943600"/>
            <a:ext cx="13629290" cy="7772400"/>
          </a:xfrm>
          <a:prstGeom prst="rect">
            <a:avLst/>
          </a:prstGeom>
        </p:spPr>
      </p:pic>
      <p:sp>
        <p:nvSpPr>
          <p:cNvPr id="14" name="TextBox 13">
            <a:extLst>
              <a:ext uri="{FF2B5EF4-FFF2-40B4-BE49-F238E27FC236}">
                <a16:creationId xmlns:a16="http://schemas.microsoft.com/office/drawing/2014/main" id="{DB2B5135-D460-A444-B7D3-8529E73C687A}"/>
              </a:ext>
            </a:extLst>
          </p:cNvPr>
          <p:cNvSpPr txBox="1"/>
          <p:nvPr/>
        </p:nvSpPr>
        <p:spPr>
          <a:xfrm>
            <a:off x="29576110" y="15443751"/>
            <a:ext cx="13629290" cy="1938992"/>
          </a:xfrm>
          <a:prstGeom prst="rect">
            <a:avLst/>
          </a:prstGeom>
          <a:noFill/>
        </p:spPr>
        <p:txBody>
          <a:bodyPr wrap="square" rtlCol="0">
            <a:spAutoFit/>
          </a:bodyPr>
          <a:lstStyle/>
          <a:p>
            <a:r>
              <a:rPr lang="en-US" sz="4000" dirty="0"/>
              <a:t>Users can interact with the aggregate map by panning, zooming, and selecting areas of interest. Selecting an area pans and centers the small multiples plots to to the same location.</a:t>
            </a:r>
          </a:p>
        </p:txBody>
      </p:sp>
    </p:spTree>
    <p:extLst>
      <p:ext uri="{BB962C8B-B14F-4D97-AF65-F5344CB8AC3E}">
        <p14:creationId xmlns:p14="http://schemas.microsoft.com/office/powerpoint/2010/main" val="1175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12625</TotalTime>
  <Words>631</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ABRAHAM ENGLE</cp:lastModifiedBy>
  <cp:revision>122</cp:revision>
  <dcterms:created xsi:type="dcterms:W3CDTF">2017-09-26T02:24:22Z</dcterms:created>
  <dcterms:modified xsi:type="dcterms:W3CDTF">2018-05-29T07:28:54Z</dcterms:modified>
</cp:coreProperties>
</file>