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444"/>
    <a:srgbClr val="330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823" autoAdjust="0"/>
    <p:restoredTop sz="94660"/>
  </p:normalViewPr>
  <p:slideViewPr>
    <p:cSldViewPr>
      <p:cViewPr>
        <p:scale>
          <a:sx n="33" d="100"/>
          <a:sy n="33" d="100"/>
        </p:scale>
        <p:origin x="-1086" y="1740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228600" cy="2286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8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2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5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7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1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6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1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2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2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7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B32C-EADE-4737-9FCF-CC2867D24216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6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228601" y="3657600"/>
            <a:ext cx="15087599" cy="29032200"/>
          </a:xfrm>
          <a:prstGeom prst="roundRect">
            <a:avLst>
              <a:gd name="adj" fmla="val 5072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5544800" y="3657600"/>
            <a:ext cx="13487400" cy="29032200"/>
          </a:xfrm>
          <a:prstGeom prst="roundRect">
            <a:avLst>
              <a:gd name="adj" fmla="val 3351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9260800" y="3657600"/>
            <a:ext cx="14401800" cy="11887200"/>
          </a:xfrm>
          <a:prstGeom prst="roundRect">
            <a:avLst>
              <a:gd name="adj" fmla="val 310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773400" y="4867809"/>
            <a:ext cx="1303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/>
              <a:t>Text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85800"/>
            <a:ext cx="43891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/>
              <a:t>Tsunami Inundation Maps</a:t>
            </a:r>
            <a:endParaRPr lang="en-US" sz="11500" dirty="0"/>
          </a:p>
        </p:txBody>
      </p:sp>
      <p:sp>
        <p:nvSpPr>
          <p:cNvPr id="43" name="Rounded Rectangle 42"/>
          <p:cNvSpPr/>
          <p:nvPr/>
        </p:nvSpPr>
        <p:spPr>
          <a:xfrm>
            <a:off x="29260800" y="15773400"/>
            <a:ext cx="14401800" cy="8229600"/>
          </a:xfrm>
          <a:prstGeom prst="roundRect">
            <a:avLst>
              <a:gd name="adj" fmla="val 5302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57200" y="3657600"/>
            <a:ext cx="34011448" cy="24469130"/>
            <a:chOff x="457200" y="3657600"/>
            <a:chExt cx="34011448" cy="24469130"/>
          </a:xfrm>
        </p:grpSpPr>
        <p:sp>
          <p:nvSpPr>
            <p:cNvPr id="12" name="TextBox 11"/>
            <p:cNvSpPr txBox="1"/>
            <p:nvPr/>
          </p:nvSpPr>
          <p:spPr>
            <a:xfrm>
              <a:off x="457200" y="3657600"/>
              <a:ext cx="472430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 smtClean="0">
                  <a:solidFill>
                    <a:srgbClr val="33006F"/>
                  </a:solidFill>
                </a:rPr>
                <a:t>Background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489400" y="3657600"/>
              <a:ext cx="293471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 smtClean="0">
                  <a:solidFill>
                    <a:srgbClr val="33006F"/>
                  </a:solidFill>
                </a:rPr>
                <a:t>Results</a:t>
              </a:r>
              <a:endParaRPr lang="en-US" sz="7200" b="1" dirty="0">
                <a:solidFill>
                  <a:srgbClr val="33006F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829978" y="3657600"/>
              <a:ext cx="388593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 smtClean="0">
                  <a:solidFill>
                    <a:srgbClr val="33006F"/>
                  </a:solidFill>
                </a:rPr>
                <a:t>Approach</a:t>
              </a:r>
              <a:endParaRPr lang="en-US" sz="7200" b="1" dirty="0">
                <a:solidFill>
                  <a:srgbClr val="33006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5773400" y="10058400"/>
              <a:ext cx="266130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rgbClr val="33006F"/>
                  </a:solidFill>
                </a:rPr>
                <a:t>Flipbook</a:t>
              </a:r>
              <a:endParaRPr lang="en-US" sz="5400" b="1" dirty="0">
                <a:solidFill>
                  <a:srgbClr val="33006F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489400" y="16002000"/>
              <a:ext cx="497924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 smtClean="0">
                  <a:solidFill>
                    <a:srgbClr val="33006F"/>
                  </a:solidFill>
                </a:rPr>
                <a:t>Future Work</a:t>
              </a:r>
              <a:endParaRPr lang="en-US" sz="7200" b="1" dirty="0">
                <a:solidFill>
                  <a:srgbClr val="33006F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773400" y="21945600"/>
              <a:ext cx="463620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rgbClr val="33006F"/>
                  </a:solidFill>
                </a:rPr>
                <a:t>Small Multiples</a:t>
              </a:r>
              <a:endParaRPr lang="en-US" sz="5400" b="1" dirty="0">
                <a:solidFill>
                  <a:srgbClr val="33006F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773400" y="27203400"/>
              <a:ext cx="28753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rgbClr val="33006F"/>
                  </a:solidFill>
                </a:rPr>
                <a:t>Narrative</a:t>
              </a:r>
              <a:endParaRPr lang="en-US" sz="5400" b="1" dirty="0">
                <a:solidFill>
                  <a:srgbClr val="33006F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7200" y="16401871"/>
              <a:ext cx="14401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smtClean="0">
                  <a:solidFill>
                    <a:srgbClr val="33006F"/>
                  </a:solidFill>
                </a:rPr>
                <a:t>Problem</a:t>
              </a:r>
              <a:endParaRPr lang="en-US" sz="7200" b="1" dirty="0">
                <a:solidFill>
                  <a:srgbClr val="33006F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489400" y="24231600"/>
              <a:ext cx="43873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 smtClean="0">
                  <a:solidFill>
                    <a:srgbClr val="33006F"/>
                  </a:solidFill>
                </a:rPr>
                <a:t>References</a:t>
              </a:r>
              <a:endParaRPr lang="en-US" sz="7200" b="1" dirty="0">
                <a:solidFill>
                  <a:srgbClr val="33006F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57200" y="4800600"/>
            <a:ext cx="14630400" cy="1089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Coastal cities all along the west coast are susceptible to damage caused by </a:t>
            </a:r>
            <a:r>
              <a:rPr lang="en-US" sz="3600" dirty="0" smtClean="0"/>
              <a:t>tsunamis. In </a:t>
            </a:r>
            <a:r>
              <a:rPr lang="en-US" sz="3600" dirty="0"/>
              <a:t>order to improve tsunami preparedness, researchers turn to numerical simulations </a:t>
            </a:r>
            <a:r>
              <a:rPr lang="en-US" sz="3600" dirty="0" smtClean="0"/>
              <a:t>to predict </a:t>
            </a:r>
            <a:r>
              <a:rPr lang="en-US" sz="3600" dirty="0"/>
              <a:t>the impact of tsunamis caused by different seismological events. One set of </a:t>
            </a:r>
            <a:r>
              <a:rPr lang="en-US" sz="3600" dirty="0" smtClean="0"/>
              <a:t>simulations</a:t>
            </a:r>
            <a:r>
              <a:rPr lang="en-US" sz="3600" dirty="0"/>
              <a:t>, carried out by researchers at the University of Washington, model the effects </a:t>
            </a:r>
            <a:r>
              <a:rPr lang="en-US" sz="3600" dirty="0" smtClean="0"/>
              <a:t>of several </a:t>
            </a:r>
            <a:r>
              <a:rPr lang="en-US" sz="3600" dirty="0"/>
              <a:t>tsunamis on a region of Crescent City, California which has a history of </a:t>
            </a:r>
            <a:r>
              <a:rPr lang="en-US" sz="3600" dirty="0" smtClean="0"/>
              <a:t>extreme damage </a:t>
            </a:r>
            <a:r>
              <a:rPr lang="en-US" sz="3600" dirty="0"/>
              <a:t>from tsunamis. By estimating the probability of occurrence of each </a:t>
            </a:r>
            <a:r>
              <a:rPr lang="en-US" sz="3600" dirty="0" smtClean="0"/>
              <a:t>simulated tsunami</a:t>
            </a:r>
            <a:r>
              <a:rPr lang="en-US" sz="3600" dirty="0"/>
              <a:t>, the annual probability of exceeding a given level of inundation (flooding) </a:t>
            </a:r>
            <a:r>
              <a:rPr lang="en-US" sz="3600" dirty="0" smtClean="0"/>
              <a:t>can be </a:t>
            </a:r>
            <a:r>
              <a:rPr lang="en-US" sz="3600" dirty="0"/>
              <a:t>estimated for every point in the landscape, giving rise to a hazard map. There </a:t>
            </a:r>
            <a:r>
              <a:rPr lang="en-US" sz="3600" dirty="0" smtClean="0"/>
              <a:t>are multiple </a:t>
            </a:r>
            <a:r>
              <a:rPr lang="en-US" sz="3600" dirty="0"/>
              <a:t>sources of uncertainty that feed into hazard </a:t>
            </a:r>
            <a:r>
              <a:rPr lang="en-US" sz="3600" dirty="0" smtClean="0"/>
              <a:t>maps:</a:t>
            </a:r>
          </a:p>
          <a:p>
            <a:endParaRPr lang="en-US" sz="900" dirty="0" smtClean="0"/>
          </a:p>
          <a:p>
            <a:pPr marL="914400" lvl="1" indent="-640080">
              <a:buFont typeface="+mj-lt"/>
              <a:buAutoNum type="arabicPeriod"/>
            </a:pPr>
            <a:r>
              <a:rPr lang="en-US" sz="3600" dirty="0" smtClean="0"/>
              <a:t>Estimation </a:t>
            </a:r>
            <a:r>
              <a:rPr lang="en-US" sz="3600" dirty="0"/>
              <a:t>of the annual likelihood of different seismic events</a:t>
            </a:r>
          </a:p>
          <a:p>
            <a:pPr marL="914400" lvl="1" indent="-640080">
              <a:buFont typeface="+mj-lt"/>
              <a:buAutoNum type="arabicPeriod"/>
            </a:pPr>
            <a:r>
              <a:rPr lang="en-US" sz="3600" dirty="0" smtClean="0"/>
              <a:t>Error </a:t>
            </a:r>
            <a:r>
              <a:rPr lang="en-US" sz="3600" dirty="0"/>
              <a:t>in the numerical simulations of </a:t>
            </a:r>
            <a:r>
              <a:rPr lang="en-US" sz="3600" dirty="0" smtClean="0"/>
              <a:t>tsunamis</a:t>
            </a:r>
            <a:endParaRPr lang="en-US" sz="3600" dirty="0"/>
          </a:p>
          <a:p>
            <a:pPr marL="914400" lvl="1" indent="-640080">
              <a:buFont typeface="+mj-lt"/>
              <a:buAutoNum type="arabicPeriod"/>
            </a:pPr>
            <a:r>
              <a:rPr lang="en-US" sz="3600" dirty="0" smtClean="0"/>
              <a:t>Variance </a:t>
            </a:r>
            <a:r>
              <a:rPr lang="en-US" sz="3600" dirty="0"/>
              <a:t>due to the relatively small number of simulated events</a:t>
            </a:r>
          </a:p>
          <a:p>
            <a:pPr marL="914400" lvl="1" indent="-640080">
              <a:buFont typeface="+mj-lt"/>
              <a:buAutoNum type="arabicPeriod"/>
            </a:pPr>
            <a:r>
              <a:rPr lang="en-US" sz="3600" dirty="0" smtClean="0"/>
              <a:t>Error </a:t>
            </a:r>
            <a:r>
              <a:rPr lang="en-US" sz="3600" dirty="0"/>
              <a:t>due to the assumption that the seismic events are </a:t>
            </a:r>
            <a:r>
              <a:rPr lang="en-US" sz="3600" dirty="0" smtClean="0"/>
              <a:t>independent</a:t>
            </a:r>
          </a:p>
          <a:p>
            <a:pPr marL="914400" lvl="1" indent="-640080">
              <a:buFont typeface="+mj-lt"/>
              <a:buAutoNum type="arabicPeriod"/>
            </a:pPr>
            <a:endParaRPr lang="en-US" sz="900" dirty="0"/>
          </a:p>
          <a:p>
            <a:r>
              <a:rPr lang="en-US" sz="3600" dirty="0"/>
              <a:t>Furthermore, the hazard maps plot complicated hazard functions at every point, </a:t>
            </a:r>
            <a:r>
              <a:rPr lang="en-US" sz="3600" dirty="0" smtClean="0"/>
              <a:t>which describes </a:t>
            </a:r>
            <a:r>
              <a:rPr lang="en-US" sz="3600" dirty="0"/>
              <a:t>the probability of inundation at every depth. Properly interpreting this map </a:t>
            </a:r>
            <a:r>
              <a:rPr lang="en-US" sz="3600" dirty="0" smtClean="0"/>
              <a:t>can be </a:t>
            </a:r>
            <a:r>
              <a:rPr lang="en-US" sz="3600" dirty="0"/>
              <a:t>difficult for people without a technical background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0" y="2514600"/>
            <a:ext cx="438911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Brian de Silva, Kellie </a:t>
            </a:r>
            <a:r>
              <a:rPr lang="en-US" sz="4400" dirty="0" err="1" smtClean="0"/>
              <a:t>MacPhee</a:t>
            </a:r>
            <a:r>
              <a:rPr lang="en-US" sz="4400" dirty="0" smtClean="0"/>
              <a:t>, Abe Engel, Benjamin Liu</a:t>
            </a:r>
            <a:endParaRPr lang="en-US" sz="4400" dirty="0"/>
          </a:p>
        </p:txBody>
      </p:sp>
      <p:sp>
        <p:nvSpPr>
          <p:cNvPr id="48" name="TextBox 47"/>
          <p:cNvSpPr txBox="1"/>
          <p:nvPr/>
        </p:nvSpPr>
        <p:spPr>
          <a:xfrm>
            <a:off x="29489400" y="4800600"/>
            <a:ext cx="1394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/>
              <a:t>Text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9489400" y="17145000"/>
            <a:ext cx="1394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Text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915072"/>
            <a:ext cx="3714667" cy="18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15773400" y="10972800"/>
            <a:ext cx="1303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/>
              <a:t>Text</a:t>
            </a:r>
            <a:endParaRPr lang="en-US" sz="4000" dirty="0"/>
          </a:p>
        </p:txBody>
      </p:sp>
      <p:sp>
        <p:nvSpPr>
          <p:cNvPr id="36" name="TextBox 35"/>
          <p:cNvSpPr txBox="1"/>
          <p:nvPr/>
        </p:nvSpPr>
        <p:spPr>
          <a:xfrm>
            <a:off x="15773400" y="28117800"/>
            <a:ext cx="1303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/>
              <a:t>To make the </a:t>
            </a:r>
            <a:r>
              <a:rPr lang="en-US" sz="3600" dirty="0" smtClean="0"/>
              <a:t>visualizations </a:t>
            </a:r>
            <a:r>
              <a:rPr lang="en-US" sz="3600" dirty="0"/>
              <a:t>more digestible we embed </a:t>
            </a:r>
            <a:r>
              <a:rPr lang="en-US" sz="3600" dirty="0" smtClean="0"/>
              <a:t>them </a:t>
            </a:r>
            <a:r>
              <a:rPr lang="en-US" sz="3600" dirty="0"/>
              <a:t>within a larger narrative structure. In particular, we adopt the </a:t>
            </a:r>
            <a:r>
              <a:rPr lang="en-US" sz="3600" dirty="0" smtClean="0"/>
              <a:t>“magazine style” </a:t>
            </a:r>
            <a:r>
              <a:rPr lang="en-US" sz="3600" dirty="0"/>
              <a:t>approach of </a:t>
            </a:r>
            <a:r>
              <a:rPr lang="en-US" sz="3600" dirty="0" err="1" smtClean="0"/>
              <a:t>Segel</a:t>
            </a:r>
            <a:r>
              <a:rPr lang="en-US" sz="3600" dirty="0" smtClean="0"/>
              <a:t> and </a:t>
            </a:r>
            <a:r>
              <a:rPr lang="en-US" sz="3600" dirty="0" err="1" smtClean="0"/>
              <a:t>Heer</a:t>
            </a:r>
            <a:r>
              <a:rPr lang="en-US" sz="3600" dirty="0" smtClean="0"/>
              <a:t> [3].</a:t>
            </a:r>
            <a:endParaRPr lang="en-US" sz="3600" dirty="0"/>
          </a:p>
        </p:txBody>
      </p:sp>
      <p:sp>
        <p:nvSpPr>
          <p:cNvPr id="27" name="TextBox 26"/>
          <p:cNvSpPr txBox="1"/>
          <p:nvPr/>
        </p:nvSpPr>
        <p:spPr>
          <a:xfrm>
            <a:off x="457200" y="17527012"/>
            <a:ext cx="146303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Our project seeks to address the following problems: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/>
              <a:t>Hazard </a:t>
            </a:r>
            <a:r>
              <a:rPr lang="en-US" sz="3200" dirty="0"/>
              <a:t>maps and the data used to produce them contain multiple sources </a:t>
            </a:r>
            <a:r>
              <a:rPr lang="en-US" sz="3200" dirty="0" smtClean="0"/>
              <a:t>of uncertainty</a:t>
            </a:r>
            <a:r>
              <a:rPr lang="en-US" sz="3200" dirty="0"/>
              <a:t>. It is challenging to communicate this uncertainty alongside or </a:t>
            </a:r>
            <a:r>
              <a:rPr lang="en-US" sz="3200" dirty="0" smtClean="0"/>
              <a:t>as part </a:t>
            </a:r>
            <a:r>
              <a:rPr lang="en-US" sz="3200" dirty="0"/>
              <a:t>of hazard maps in an intuitive way.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/>
              <a:t>Hazard </a:t>
            </a:r>
            <a:r>
              <a:rPr lang="en-US" sz="3200" dirty="0"/>
              <a:t>maps are inherently complex and nuanced and can therefore be </a:t>
            </a:r>
            <a:r>
              <a:rPr lang="en-US" sz="3200" dirty="0" smtClean="0"/>
              <a:t>difficult for </a:t>
            </a:r>
            <a:r>
              <a:rPr lang="en-US" sz="3200" dirty="0"/>
              <a:t>non-experts to decipher.</a:t>
            </a:r>
            <a:endParaRPr lang="en-US" sz="3200" dirty="0" smtClean="0"/>
          </a:p>
        </p:txBody>
      </p:sp>
      <p:sp>
        <p:nvSpPr>
          <p:cNvPr id="29" name="Rounded Rectangle 28"/>
          <p:cNvSpPr/>
          <p:nvPr/>
        </p:nvSpPr>
        <p:spPr>
          <a:xfrm>
            <a:off x="29260800" y="24231600"/>
            <a:ext cx="14401800" cy="8229600"/>
          </a:xfrm>
          <a:prstGeom prst="roundRect">
            <a:avLst>
              <a:gd name="adj" fmla="val 5302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9489400" y="25374600"/>
            <a:ext cx="1394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[3] Edward </a:t>
            </a:r>
            <a:r>
              <a:rPr lang="en-US" sz="3200" dirty="0" err="1"/>
              <a:t>Segel</a:t>
            </a:r>
            <a:r>
              <a:rPr lang="en-US" sz="3200" dirty="0"/>
              <a:t> and Jeffrey </a:t>
            </a:r>
            <a:r>
              <a:rPr lang="en-US" sz="3200" dirty="0" err="1"/>
              <a:t>Heer</a:t>
            </a:r>
            <a:r>
              <a:rPr lang="en-US" sz="3200" dirty="0"/>
              <a:t>. Narrative visualization: Telling stories with </a:t>
            </a:r>
            <a:r>
              <a:rPr lang="en-US" sz="3200" dirty="0" smtClean="0"/>
              <a:t>data. </a:t>
            </a:r>
            <a:r>
              <a:rPr lang="en-US" sz="3200" i="1" dirty="0" smtClean="0"/>
              <a:t>IEEE </a:t>
            </a:r>
            <a:r>
              <a:rPr lang="en-US" sz="3200" i="1" dirty="0"/>
              <a:t>transactions on visualization and computer graphics</a:t>
            </a:r>
            <a:r>
              <a:rPr lang="en-US" sz="3200" dirty="0"/>
              <a:t>, 16(6):1139–1148, 2010.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75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12405</TotalTime>
  <Words>359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</dc:creator>
  <cp:lastModifiedBy>ben</cp:lastModifiedBy>
  <cp:revision>84</cp:revision>
  <dcterms:created xsi:type="dcterms:W3CDTF">2017-09-26T02:24:22Z</dcterms:created>
  <dcterms:modified xsi:type="dcterms:W3CDTF">2018-05-27T03:24:07Z</dcterms:modified>
</cp:coreProperties>
</file>