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44444"/>
    <a:srgbClr val="33006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6823" autoAdjust="0"/>
    <p:restoredTop sz="94660"/>
  </p:normalViewPr>
  <p:slideViewPr>
    <p:cSldViewPr>
      <p:cViewPr>
        <p:scale>
          <a:sx n="33" d="100"/>
          <a:sy n="33" d="100"/>
        </p:scale>
        <p:origin x="-88" y="-88"/>
      </p:cViewPr>
      <p:guideLst>
        <p:guide orient="horz" pos="10368"/>
        <p:guide pos="13824"/>
      </p:guideLst>
    </p:cSldViewPr>
  </p:slideViewPr>
  <p:notesTextViewPr>
    <p:cViewPr>
      <p:scale>
        <a:sx n="1" d="1"/>
        <a:sy n="1" d="1"/>
      </p:scale>
      <p:origin x="0" y="0"/>
    </p:cViewPr>
  </p:notesTextViewPr>
  <p:gridSpacing cx="234086400" cy="2340864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12794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3716000" y="3657600"/>
            <a:ext cx="15316200" cy="237744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217170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020800" y="5943600"/>
            <a:ext cx="14630400" cy="5016758"/>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a:t>
            </a:r>
          </a:p>
          <a:p>
            <a:pPr algn="just"/>
            <a:endParaRPr lang="en-US" sz="4000" dirty="0"/>
          </a:p>
          <a:p>
            <a:pPr algn="just"/>
            <a:r>
              <a:rPr lang="en-US" sz="4000" dirty="0"/>
              <a:t>We begin with an anecdote that emphasizes the importance of probabilistic estimates. </a:t>
            </a:r>
            <a:r>
              <a:rPr lang="en-US" sz="4000" dirty="0" smtClean="0"/>
              <a:t>We then </a:t>
            </a:r>
            <a:r>
              <a:rPr lang="en-US" sz="4000" dirty="0"/>
              <a:t>present a flipbook</a:t>
            </a:r>
            <a:r>
              <a:rPr lang="en-US" sz="4000" dirty="0" smtClean="0"/>
              <a:t>, showing the variety of </a:t>
            </a:r>
            <a:r>
              <a:rPr lang="en-US" sz="4000" dirty="0" smtClean="0"/>
              <a:t>flooding levels present in different simulations.</a:t>
            </a:r>
            <a:r>
              <a:rPr lang="en-US" sz="4000" dirty="0" smtClean="0"/>
              <a:t> </a:t>
            </a:r>
          </a:p>
          <a:p>
            <a:pPr algn="just"/>
            <a:endParaRPr lang="en-US" sz="4000" dirty="0"/>
          </a:p>
        </p:txBody>
      </p:sp>
      <p:sp>
        <p:nvSpPr>
          <p:cNvPr id="6" name="TextBox 5"/>
          <p:cNvSpPr txBox="1"/>
          <p:nvPr/>
        </p:nvSpPr>
        <p:spPr>
          <a:xfrm>
            <a:off x="0" y="685800"/>
            <a:ext cx="43891200" cy="1477328"/>
          </a:xfrm>
          <a:prstGeom prst="rect">
            <a:avLst/>
          </a:prstGeom>
          <a:noFill/>
        </p:spPr>
        <p:txBody>
          <a:bodyPr wrap="square" rtlCol="0">
            <a:spAutoFit/>
          </a:bodyPr>
          <a:lstStyle/>
          <a:p>
            <a:pPr algn="ctr"/>
            <a:r>
              <a:rPr lang="en-US" sz="9000" dirty="0"/>
              <a:t>Tsunami Inundation </a:t>
            </a:r>
            <a:r>
              <a:rPr lang="en-US" sz="9000" dirty="0" smtClean="0"/>
              <a:t>Maps: Visualizing Uncertainty for a General Audience</a:t>
            </a:r>
            <a:endParaRPr lang="en-US" sz="9000" dirty="0"/>
          </a:p>
        </p:txBody>
      </p:sp>
      <p:sp>
        <p:nvSpPr>
          <p:cNvPr id="43" name="Rounded Rectangle 42"/>
          <p:cNvSpPr/>
          <p:nvPr/>
        </p:nvSpPr>
        <p:spPr>
          <a:xfrm>
            <a:off x="29260800" y="25603200"/>
            <a:ext cx="14401800" cy="7086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57200" y="3657600"/>
            <a:ext cx="35883435" cy="25203329"/>
            <a:chOff x="457200" y="3657600"/>
            <a:chExt cx="35883435" cy="25203329"/>
          </a:xfrm>
        </p:grpSpPr>
        <p:sp>
          <p:nvSpPr>
            <p:cNvPr id="12" name="TextBox 11"/>
            <p:cNvSpPr txBox="1"/>
            <p:nvPr/>
          </p:nvSpPr>
          <p:spPr>
            <a:xfrm>
              <a:off x="457200" y="36576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41" name="TextBox 40"/>
            <p:cNvSpPr txBox="1"/>
            <p:nvPr/>
          </p:nvSpPr>
          <p:spPr>
            <a:xfrm>
              <a:off x="13944600" y="106680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44" name="TextBox 43"/>
            <p:cNvSpPr txBox="1"/>
            <p:nvPr/>
          </p:nvSpPr>
          <p:spPr>
            <a:xfrm>
              <a:off x="29489400" y="25603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33" name="TextBox 32"/>
            <p:cNvSpPr txBox="1"/>
            <p:nvPr/>
          </p:nvSpPr>
          <p:spPr>
            <a:xfrm>
              <a:off x="29489400" y="1827907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sp>
          <p:nvSpPr>
            <p:cNvPr id="28" name="TextBox 27"/>
            <p:cNvSpPr txBox="1"/>
            <p:nvPr/>
          </p:nvSpPr>
          <p:spPr>
            <a:xfrm>
              <a:off x="457200" y="18288000"/>
              <a:ext cx="3657600" cy="1200329"/>
            </a:xfrm>
            <a:prstGeom prst="rect">
              <a:avLst/>
            </a:prstGeom>
            <a:noFill/>
          </p:spPr>
          <p:txBody>
            <a:bodyPr wrap="square" rtlCol="0">
              <a:spAutoFit/>
            </a:bodyPr>
            <a:lstStyle/>
            <a:p>
              <a:r>
                <a:rPr lang="en-US" sz="7200" b="1" dirty="0" smtClean="0">
                  <a:solidFill>
                    <a:srgbClr val="33006F"/>
                  </a:solidFill>
                </a:rPr>
                <a:t>Goals</a:t>
              </a:r>
              <a:endParaRPr lang="en-US" sz="7200" b="1" dirty="0">
                <a:solidFill>
                  <a:srgbClr val="33006F"/>
                </a:solidFill>
              </a:endParaRPr>
            </a:p>
          </p:txBody>
        </p:sp>
        <p:sp>
          <p:nvSpPr>
            <p:cNvPr id="30" name="TextBox 29"/>
            <p:cNvSpPr txBox="1"/>
            <p:nvPr/>
          </p:nvSpPr>
          <p:spPr>
            <a:xfrm>
              <a:off x="13944600" y="27660600"/>
              <a:ext cx="4387355" cy="1200329"/>
            </a:xfrm>
            <a:prstGeom prst="rect">
              <a:avLst/>
            </a:prstGeom>
            <a:noFill/>
          </p:spPr>
          <p:txBody>
            <a:bodyPr wrap="none" rtlCol="0">
              <a:spAutoFit/>
            </a:bodyPr>
            <a:lstStyle/>
            <a:p>
              <a:r>
                <a:rPr lang="en-US" sz="7200" b="1" dirty="0">
                  <a:solidFill>
                    <a:srgbClr val="33006F"/>
                  </a:solidFill>
                </a:rPr>
                <a:t>References</a:t>
              </a:r>
            </a:p>
          </p:txBody>
        </p:sp>
        <p:sp>
          <p:nvSpPr>
            <p:cNvPr id="53" name="TextBox 52"/>
            <p:cNvSpPr txBox="1"/>
            <p:nvPr/>
          </p:nvSpPr>
          <p:spPr>
            <a:xfrm>
              <a:off x="14020800" y="4953000"/>
              <a:ext cx="2875339" cy="923330"/>
            </a:xfrm>
            <a:prstGeom prst="rect">
              <a:avLst/>
            </a:prstGeom>
            <a:noFill/>
          </p:spPr>
          <p:txBody>
            <a:bodyPr wrap="none" rtlCol="0">
              <a:spAutoFit/>
            </a:bodyPr>
            <a:lstStyle/>
            <a:p>
              <a:r>
                <a:rPr lang="en-US" sz="5400" b="1" dirty="0">
                  <a:solidFill>
                    <a:srgbClr val="33006F"/>
                  </a:solidFill>
                </a:rPr>
                <a:t>Narrative</a:t>
              </a:r>
            </a:p>
          </p:txBody>
        </p:sp>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grpSp>
      <p:sp>
        <p:nvSpPr>
          <p:cNvPr id="45" name="TextBox 44"/>
          <p:cNvSpPr txBox="1"/>
          <p:nvPr/>
        </p:nvSpPr>
        <p:spPr>
          <a:xfrm>
            <a:off x="457200" y="4800600"/>
            <a:ext cx="12801600" cy="13326725"/>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a:t>
            </a:r>
            <a:r>
              <a:rPr lang="en-US" sz="4000" b="1" dirty="0"/>
              <a:t>numerical simulations</a:t>
            </a:r>
            <a:r>
              <a:rPr lang="en-US" sz="4000" dirty="0"/>
              <a:t> to predict the impact of</a:t>
            </a:r>
            <a:r>
              <a:rPr lang="en-US" sz="4000" dirty="0" smtClean="0"/>
              <a:t> possible tsunamis </a:t>
            </a:r>
            <a:r>
              <a:rPr lang="en-US" sz="4000" dirty="0"/>
              <a:t>caused by different seismological events.</a:t>
            </a:r>
            <a:r>
              <a:rPr lang="en-US" sz="4000" dirty="0" smtClean="0"/>
              <a:t> </a:t>
            </a:r>
            <a:r>
              <a:rPr lang="en-US" sz="4000" dirty="0" smtClean="0"/>
              <a:t>R</a:t>
            </a:r>
            <a:r>
              <a:rPr lang="en-US" sz="4000" dirty="0" smtClean="0"/>
              <a:t>esearchers </a:t>
            </a:r>
            <a:r>
              <a:rPr lang="en-US" sz="4000" dirty="0"/>
              <a:t>at the University of Washington </a:t>
            </a:r>
            <a:r>
              <a:rPr lang="en-US" sz="4000" dirty="0" smtClean="0"/>
              <a:t>model </a:t>
            </a:r>
            <a:r>
              <a:rPr lang="en-US" sz="4000" dirty="0"/>
              <a:t>the impact of tsunamis </a:t>
            </a:r>
            <a:r>
              <a:rPr lang="en-US" sz="4000" dirty="0" smtClean="0"/>
              <a:t>on many cities; for the scope of this project, we focus on </a:t>
            </a:r>
            <a:r>
              <a:rPr lang="en-US" sz="4000" b="1" dirty="0"/>
              <a:t>Crescent City</a:t>
            </a:r>
            <a:r>
              <a:rPr lang="en-US" sz="4000" dirty="0"/>
              <a:t>, a coastal city in California which has a history of extreme damage from tsunamis.</a:t>
            </a:r>
            <a:r>
              <a:rPr lang="en-US" sz="4000" dirty="0" smtClean="0"/>
              <a:t> </a:t>
            </a:r>
          </a:p>
          <a:p>
            <a:endParaRPr lang="en-US" sz="4000" dirty="0" smtClean="0"/>
          </a:p>
          <a:p>
            <a:r>
              <a:rPr lang="en-US" sz="4000" dirty="0" smtClean="0"/>
              <a:t>By </a:t>
            </a:r>
            <a:r>
              <a:rPr lang="en-US" sz="4000" dirty="0"/>
              <a:t>estimating the probability of occurrence of each </a:t>
            </a:r>
            <a:r>
              <a:rPr lang="en-US" sz="4000" dirty="0" smtClean="0"/>
              <a:t>simulated </a:t>
            </a:r>
            <a:r>
              <a:rPr lang="en-US" sz="4000" dirty="0"/>
              <a:t>tsunami, the annual probability of exceeding a given level of inundation (flooding) can be estimated for every point in the landscape, giving rise to a </a:t>
            </a:r>
            <a:r>
              <a:rPr lang="en-US" sz="4000" b="1" dirty="0"/>
              <a:t>hazard map</a:t>
            </a:r>
            <a:r>
              <a:rPr lang="en-US" sz="4000" dirty="0"/>
              <a:t>. There are multiple </a:t>
            </a:r>
            <a:r>
              <a:rPr lang="en-US" sz="4000" b="1" dirty="0"/>
              <a:t>sources of uncertainty</a:t>
            </a:r>
            <a:r>
              <a:rPr lang="en-US" sz="4000" dirty="0"/>
              <a:t>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A</a:t>
            </a:r>
            <a:r>
              <a:rPr lang="en-US" sz="4000" dirty="0"/>
              <a:t>]</a:t>
            </a:r>
            <a:r>
              <a:rPr lang="en-US" sz="4000" dirty="0" smtClean="0"/>
              <a:t> Estimation </a:t>
            </a:r>
            <a:r>
              <a:rPr lang="en-US" sz="4000" dirty="0"/>
              <a:t>of the annual likelihood of seismic events</a:t>
            </a:r>
          </a:p>
          <a:p>
            <a:pPr marL="914400" lvl="1" indent="-640080">
              <a:buFont typeface="+mj-lt"/>
              <a:buAutoNum type="arabicPeriod"/>
            </a:pPr>
            <a:r>
              <a:rPr lang="en-US" sz="4000" dirty="0"/>
              <a:t>[</a:t>
            </a:r>
            <a:r>
              <a:rPr lang="en-US" sz="4000" i="1" dirty="0"/>
              <a:t>A</a:t>
            </a:r>
            <a:r>
              <a:rPr lang="en-US" sz="4000" dirty="0"/>
              <a:t>]</a:t>
            </a:r>
            <a:r>
              <a:rPr lang="en-US" sz="4000" dirty="0" smtClean="0"/>
              <a:t> Variance </a:t>
            </a:r>
            <a:r>
              <a:rPr lang="en-US" sz="4000" dirty="0"/>
              <a:t>due to </a:t>
            </a:r>
            <a:r>
              <a:rPr lang="en-US" sz="4000" dirty="0" smtClean="0"/>
              <a:t>the </a:t>
            </a:r>
            <a:r>
              <a:rPr lang="en-US" sz="4000" dirty="0"/>
              <a:t>small number of </a:t>
            </a:r>
            <a:r>
              <a:rPr lang="en-US" sz="4000" dirty="0" smtClean="0"/>
              <a:t>events</a:t>
            </a:r>
          </a:p>
          <a:p>
            <a:pPr marL="914400" lvl="1" indent="-640080">
              <a:buFont typeface="+mj-lt"/>
              <a:buAutoNum type="arabicPeriod"/>
            </a:pPr>
            <a:r>
              <a:rPr lang="en-US" sz="4000" dirty="0"/>
              <a:t>[</a:t>
            </a:r>
            <a:r>
              <a:rPr lang="en-US" sz="4000" i="1" dirty="0"/>
              <a:t>A</a:t>
            </a:r>
            <a:r>
              <a:rPr lang="en-US" sz="4000" dirty="0"/>
              <a:t>]</a:t>
            </a:r>
            <a:r>
              <a:rPr lang="en-US" sz="4000" dirty="0" smtClean="0"/>
              <a:t> Error </a:t>
            </a:r>
            <a:r>
              <a:rPr lang="en-US" sz="4000" dirty="0"/>
              <a:t>due to the assumption that the seismic events are independent</a:t>
            </a:r>
          </a:p>
          <a:p>
            <a:pPr marL="914400" lvl="1" indent="-640080">
              <a:buFont typeface="+mj-lt"/>
              <a:buAutoNum type="arabicPeriod"/>
            </a:pPr>
            <a:r>
              <a:rPr lang="en-US" sz="4000" dirty="0"/>
              <a:t>[</a:t>
            </a:r>
            <a:r>
              <a:rPr lang="en-US" sz="4000" i="1" dirty="0"/>
              <a:t>E</a:t>
            </a:r>
            <a:r>
              <a:rPr lang="en-US" sz="4000" dirty="0"/>
              <a:t>]</a:t>
            </a:r>
            <a:r>
              <a:rPr lang="en-US" sz="4000" dirty="0" smtClean="0"/>
              <a:t> Error </a:t>
            </a:r>
            <a:r>
              <a:rPr lang="en-US" sz="4000" dirty="0"/>
              <a:t>in the numerical </a:t>
            </a:r>
            <a:r>
              <a:rPr lang="en-US" sz="4000" dirty="0" smtClean="0"/>
              <a:t>simulations </a:t>
            </a:r>
            <a:r>
              <a:rPr lang="en-US" sz="4000" dirty="0"/>
              <a:t>of tsunamis</a:t>
            </a:r>
            <a:endParaRPr lang="en-US" sz="4000" dirty="0" smtClean="0"/>
          </a:p>
          <a:p>
            <a:pPr marL="914400" lvl="1" indent="-640080"/>
            <a:endParaRPr lang="en-US" sz="1000" dirty="0" smtClean="0"/>
          </a:p>
        </p:txBody>
      </p:sp>
      <p:sp>
        <p:nvSpPr>
          <p:cNvPr id="46" name="TextBox 45"/>
          <p:cNvSpPr txBox="1"/>
          <p:nvPr/>
        </p:nvSpPr>
        <p:spPr>
          <a:xfrm>
            <a:off x="0" y="2514600"/>
            <a:ext cx="43891199" cy="769441"/>
          </a:xfrm>
          <a:prstGeom prst="rect">
            <a:avLst/>
          </a:prstGeom>
          <a:noFill/>
        </p:spPr>
        <p:txBody>
          <a:bodyPr wrap="square" rtlCol="0">
            <a:spAutoFit/>
          </a:bodyPr>
          <a:lstStyle/>
          <a:p>
            <a:pPr algn="ctr"/>
            <a:r>
              <a:rPr lang="en-US" sz="4400" dirty="0"/>
              <a:t>Brian de Silva,</a:t>
            </a:r>
            <a:r>
              <a:rPr lang="en-US" sz="4400" dirty="0" smtClean="0"/>
              <a:t> Abe Engle, Benjamin Liu, and Kellie MacPhee</a:t>
            </a:r>
            <a:endParaRPr lang="en-US" sz="4400" dirty="0"/>
          </a:p>
        </p:txBody>
      </p:sp>
      <p:sp>
        <p:nvSpPr>
          <p:cNvPr id="54" name="TextBox 53"/>
          <p:cNvSpPr txBox="1"/>
          <p:nvPr/>
        </p:nvSpPr>
        <p:spPr>
          <a:xfrm>
            <a:off x="29489400" y="27093208"/>
            <a:ext cx="139446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a:t>Greater spatial extent</a:t>
            </a:r>
          </a:p>
          <a:p>
            <a:pPr marL="571500" indent="-571500">
              <a:buFont typeface="Arial" panose="020B0604020202020204" pitchFamily="34" charset="0"/>
              <a:buChar char="•"/>
            </a:pPr>
            <a:r>
              <a:rPr lang="en-US" sz="4000" dirty="0"/>
              <a:t>Larger number of simulations</a:t>
            </a:r>
          </a:p>
          <a:p>
            <a:pPr marL="571500" indent="-571500">
              <a:buFont typeface="Arial" panose="020B0604020202020204" pitchFamily="34" charset="0"/>
              <a:buChar char="•"/>
            </a:pPr>
            <a:r>
              <a:rPr lang="en-US" sz="4000" dirty="0"/>
              <a:t>Alternate expressions of uncertainty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5" name="TextBox 34"/>
          <p:cNvSpPr txBox="1"/>
          <p:nvPr/>
        </p:nvSpPr>
        <p:spPr>
          <a:xfrm>
            <a:off x="13944600" y="13639800"/>
            <a:ext cx="14859000" cy="707886"/>
          </a:xfrm>
          <a:prstGeom prst="rect">
            <a:avLst/>
          </a:prstGeom>
          <a:noFill/>
        </p:spPr>
        <p:txBody>
          <a:bodyPr wrap="square" rtlCol="0">
            <a:spAutoFit/>
          </a:bodyPr>
          <a:lstStyle/>
          <a:p>
            <a:pPr algn="just"/>
            <a:r>
              <a:rPr lang="en-US" sz="4000" dirty="0"/>
              <a:t>Text</a:t>
            </a:r>
          </a:p>
        </p:txBody>
      </p:sp>
      <p:sp>
        <p:nvSpPr>
          <p:cNvPr id="27" name="TextBox 26"/>
          <p:cNvSpPr txBox="1"/>
          <p:nvPr/>
        </p:nvSpPr>
        <p:spPr>
          <a:xfrm>
            <a:off x="457200" y="19812000"/>
            <a:ext cx="12801599" cy="14865608"/>
          </a:xfrm>
          <a:prstGeom prst="rect">
            <a:avLst/>
          </a:prstGeom>
          <a:noFill/>
        </p:spPr>
        <p:txBody>
          <a:bodyPr wrap="square" rtlCol="0">
            <a:spAutoFit/>
          </a:bodyPr>
          <a:lstStyle/>
          <a:p>
            <a:pPr algn="just"/>
            <a:r>
              <a:rPr lang="en-US" sz="4000" dirty="0" smtClean="0"/>
              <a:t>The hazard maps correspond to complicated </a:t>
            </a:r>
            <a:r>
              <a:rPr lang="en-US" sz="4000" b="1" dirty="0" smtClean="0"/>
              <a:t>hazard functions </a:t>
            </a:r>
            <a:r>
              <a:rPr lang="en-US" sz="4000" dirty="0" smtClean="0"/>
              <a:t>at every point on the map, which </a:t>
            </a:r>
            <a:r>
              <a:rPr lang="en-US" sz="4000" dirty="0" smtClean="0"/>
              <a:t>describe </a:t>
            </a:r>
            <a:r>
              <a:rPr lang="en-US" sz="4000" dirty="0" smtClean="0"/>
              <a:t>the probability of inundation at every depth. Properly interpreting this map can be difficult for people without a technical background</a:t>
            </a:r>
            <a:r>
              <a:rPr lang="en-US" sz="4000" dirty="0" smtClean="0"/>
              <a:t>.</a:t>
            </a:r>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r>
              <a:rPr lang="en-US" sz="4000" dirty="0" smtClean="0"/>
              <a:t>[ zeta picture here ] +  [ an example hazard function ]</a:t>
            </a:r>
          </a:p>
          <a:p>
            <a:pPr algn="just"/>
            <a:endParaRPr lang="en-US" sz="4000" dirty="0" smtClean="0"/>
          </a:p>
          <a:p>
            <a:pPr algn="just"/>
            <a:endParaRPr lang="en-US" sz="4000" dirty="0" smtClean="0"/>
          </a:p>
          <a:p>
            <a:pPr algn="just"/>
            <a:endParaRPr lang="en-US" sz="4000" dirty="0" smtClean="0"/>
          </a:p>
          <a:p>
            <a:pPr algn="just"/>
            <a:r>
              <a:rPr lang="en-US" sz="4000" dirty="0" smtClean="0"/>
              <a:t>Our </a:t>
            </a:r>
            <a:r>
              <a:rPr lang="en-US" sz="4000" dirty="0"/>
              <a:t>project seeks to address the following problems:</a:t>
            </a:r>
          </a:p>
          <a:p>
            <a:pPr marL="514350" indent="-514350" algn="just">
              <a:buFont typeface="+mj-lt"/>
              <a:buAutoNum type="arabicPeriod"/>
            </a:pPr>
            <a:r>
              <a:rPr lang="en-US" sz="4000" dirty="0"/>
              <a:t>Hazard maps and the data used to produce them contain multiple sources of uncertainty. It is challenging to communicate this uncertainty alongside or as part of hazard maps in an intuitive way.</a:t>
            </a:r>
          </a:p>
          <a:p>
            <a:pPr marL="514350" indent="-514350" algn="just">
              <a:buFont typeface="+mj-lt"/>
              <a:buAutoNum type="arabicPeriod"/>
            </a:pPr>
            <a:r>
              <a:rPr lang="en-US" sz="4000" dirty="0"/>
              <a:t>Hazard maps are inherently complex and nuanced and can therefore be difficult for non-experts to decipher.</a:t>
            </a:r>
          </a:p>
          <a:p>
            <a:pPr marL="514350" indent="-514350" algn="just">
              <a:buFont typeface="+mj-lt"/>
              <a:buAutoNum type="arabicPeriod"/>
            </a:pPr>
            <a:endParaRPr lang="en-US" sz="4000" dirty="0"/>
          </a:p>
          <a:p>
            <a:pPr algn="just"/>
            <a:endParaRPr lang="en-US" sz="4000" dirty="0"/>
          </a:p>
          <a:p>
            <a:pPr algn="just"/>
            <a:endParaRPr lang="en-US" sz="4000" dirty="0" smtClean="0"/>
          </a:p>
          <a:p>
            <a:pPr marL="514350" indent="-514350" algn="just"/>
            <a:endParaRPr lang="en-US" sz="4000" dirty="0"/>
          </a:p>
        </p:txBody>
      </p:sp>
      <p:sp>
        <p:nvSpPr>
          <p:cNvPr id="29" name="Rounded Rectangle 28"/>
          <p:cNvSpPr/>
          <p:nvPr/>
        </p:nvSpPr>
        <p:spPr>
          <a:xfrm>
            <a:off x="13716000" y="27660600"/>
            <a:ext cx="15316200" cy="50292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944600" y="28869382"/>
            <a:ext cx="14859000" cy="3539430"/>
          </a:xfrm>
          <a:prstGeom prst="rect">
            <a:avLst/>
          </a:prstGeom>
          <a:noFill/>
        </p:spPr>
        <p:txBody>
          <a:bodyPr wrap="square" rtlCol="0">
            <a:spAutoFit/>
          </a:bodyPr>
          <a:lstStyle/>
          <a:p>
            <a:r>
              <a:rPr lang="en-US" sz="3200"/>
              <a:t>[1] </a:t>
            </a:r>
            <a:r>
              <a:rPr lang="en-US" sz="3200" dirty="0"/>
              <a:t>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p>
        </p:txBody>
      </p:sp>
      <p:sp>
        <p:nvSpPr>
          <p:cNvPr id="32" name="TextBox 31"/>
          <p:cNvSpPr txBox="1"/>
          <p:nvPr/>
        </p:nvSpPr>
        <p:spPr>
          <a:xfrm>
            <a:off x="29489400" y="19202400"/>
            <a:ext cx="13944600" cy="5786199"/>
          </a:xfrm>
          <a:prstGeom prst="rect">
            <a:avLst/>
          </a:prstGeom>
          <a:noFill/>
        </p:spPr>
        <p:txBody>
          <a:bodyPr wrap="square" rtlCol="0">
            <a:spAutoFit/>
          </a:bodyPr>
          <a:lstStyle/>
          <a:p>
            <a:r>
              <a:rPr lang="en-US" sz="4000" dirty="0"/>
              <a:t>We use small multiples to convey that there are many possible outcomes in the event of a tsunami. Showing a small number of specific events highlights the variety of possible outcomes and allows the reader to make direct comparisons.</a:t>
            </a:r>
          </a:p>
          <a:p>
            <a:endParaRPr lang="en-US" sz="1000" dirty="0"/>
          </a:p>
          <a:p>
            <a:r>
              <a:rPr lang="en-US" sz="4000" dirty="0"/>
              <a:t>We implement small multiples as replicated displays of a small geographic region of interest. The multiples are positioned opposite the large hazard map. Clicking the hazard map focuses the multiples on a specific region. Each multiple overlays the inundation depth of particular events as shaded contour plots.</a:t>
            </a:r>
          </a:p>
        </p:txBody>
      </p:sp>
      <p:pic>
        <p:nvPicPr>
          <p:cNvPr id="1026" name="Picture 2" descr="C:\xampp\htdocs\tsunami-inundation\poster\figures\smallmultiples.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006000" y="19659600"/>
            <a:ext cx="6443520" cy="43434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4" name="TextBox 33"/>
          <p:cNvSpPr txBox="1"/>
          <p:nvPr/>
        </p:nvSpPr>
        <p:spPr>
          <a:xfrm>
            <a:off x="48018558" y="24003000"/>
            <a:ext cx="6400800" cy="2062103"/>
          </a:xfrm>
          <a:prstGeom prst="rect">
            <a:avLst/>
          </a:prstGeom>
          <a:noFill/>
        </p:spPr>
        <p:txBody>
          <a:bodyPr wrap="square" rtlCol="0">
            <a:spAutoFit/>
          </a:bodyPr>
          <a:lstStyle/>
          <a:p>
            <a:r>
              <a:rPr lang="en-US" sz="3200" dirty="0"/>
              <a:t>Figure 1. Small multiples of flooding under simulated tsunamis. Colors indicate shallow flooding (green) to deep flooding (purple).</a:t>
            </a:r>
          </a:p>
        </p:txBody>
      </p:sp>
      <p:pic>
        <p:nvPicPr>
          <p:cNvPr id="52" name="Picture 2"/>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auto">
          <a:xfrm>
            <a:off x="44484060" y="8901519"/>
            <a:ext cx="13487400" cy="735566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56" name="TextBox 55"/>
          <p:cNvSpPr txBox="1"/>
          <p:nvPr/>
        </p:nvSpPr>
        <p:spPr>
          <a:xfrm>
            <a:off x="29489400" y="4572000"/>
            <a:ext cx="13944600" cy="1323439"/>
          </a:xfrm>
          <a:prstGeom prst="rect">
            <a:avLst/>
          </a:prstGeom>
          <a:noFill/>
        </p:spPr>
        <p:txBody>
          <a:bodyPr wrap="square" rtlCol="0">
            <a:spAutoFit/>
          </a:bodyPr>
          <a:lstStyle/>
          <a:p>
            <a:r>
              <a:rPr lang="en-US" sz="4000" dirty="0"/>
              <a:t>The results of individual simulations are combined into an aggregated hazard map.</a:t>
            </a:r>
          </a:p>
        </p:txBody>
      </p:sp>
      <p:sp>
        <p:nvSpPr>
          <p:cNvPr id="57" name="TextBox 56"/>
          <p:cNvSpPr txBox="1"/>
          <p:nvPr/>
        </p:nvSpPr>
        <p:spPr>
          <a:xfrm>
            <a:off x="29489400" y="14252863"/>
            <a:ext cx="13944600" cy="1077218"/>
          </a:xfrm>
          <a:prstGeom prst="rect">
            <a:avLst/>
          </a:prstGeom>
          <a:noFill/>
        </p:spPr>
        <p:txBody>
          <a:bodyPr wrap="square" rtlCol="0">
            <a:spAutoFit/>
          </a:bodyPr>
          <a:lstStyle/>
          <a:p>
            <a:r>
              <a:rPr lang="en-US" sz="3200" dirty="0"/>
              <a:t>Figure 1. The interactive</a:t>
            </a:r>
            <a:r>
              <a:rPr lang="en-US" sz="3200" dirty="0" smtClean="0"/>
              <a:t> aggregate map </a:t>
            </a:r>
            <a:r>
              <a:rPr lang="en-US" sz="3200" dirty="0"/>
              <a:t>and small multiples. Color encodes inundation depth.</a:t>
            </a:r>
          </a:p>
        </p:txBody>
      </p:sp>
      <p:pic>
        <p:nvPicPr>
          <p:cNvPr id="10" name="Picture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F101F15-4A42-B24F-A91A-75F3A3AEE1C9}"/>
              </a:ext>
            </a:extLst>
          </p:cNvPr>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9576110" y="5943600"/>
            <a:ext cx="13629290" cy="7772400"/>
          </a:xfrm>
          <a:prstGeom prst="rect">
            <a:avLst/>
          </a:prstGeom>
        </p:spPr>
      </p:pic>
      <p:sp>
        <p:nvSpPr>
          <p:cNvPr id="14" name="TextBox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B2B5135-D460-A444-B7D3-8529E73C687A}"/>
              </a:ext>
            </a:extLst>
          </p:cNvPr>
          <p:cNvSpPr txBox="1"/>
          <p:nvPr/>
        </p:nvSpPr>
        <p:spPr>
          <a:xfrm>
            <a:off x="29576110" y="15443751"/>
            <a:ext cx="13629290" cy="1938992"/>
          </a:xfrm>
          <a:prstGeom prst="rect">
            <a:avLst/>
          </a:prstGeom>
          <a:noFill/>
        </p:spPr>
        <p:txBody>
          <a:bodyPr wrap="square" rtlCol="0">
            <a:spAutoFit/>
          </a:bodyPr>
          <a:lstStyle/>
          <a:p>
            <a:r>
              <a:rPr lang="en-US" sz="4000" dirty="0"/>
              <a:t>Users can interact with the aggregate map by </a:t>
            </a:r>
            <a:r>
              <a:rPr lang="en-US" sz="4000" b="1" dirty="0"/>
              <a:t>panning</a:t>
            </a:r>
            <a:r>
              <a:rPr lang="en-US" sz="4000" dirty="0"/>
              <a:t>, </a:t>
            </a:r>
            <a:r>
              <a:rPr lang="en-US" sz="4000" b="1" dirty="0"/>
              <a:t>zooming</a:t>
            </a:r>
            <a:r>
              <a:rPr lang="en-US" sz="4000" dirty="0"/>
              <a:t>, and </a:t>
            </a:r>
            <a:r>
              <a:rPr lang="en-US" sz="4000" b="1" dirty="0"/>
              <a:t>selecting</a:t>
            </a:r>
            <a:r>
              <a:rPr lang="en-US" sz="4000" dirty="0"/>
              <a:t> areas of interest. Selecting an area pans and centers the small multiples plots to to the same location</a:t>
            </a:r>
            <a:r>
              <a:rPr lang="en-US" sz="4000" dirty="0" smtClean="0"/>
              <a:t>.</a:t>
            </a:r>
          </a:p>
        </p:txBody>
      </p:sp>
      <p:sp>
        <p:nvSpPr>
          <p:cNvPr id="37" name="TextBox 36"/>
          <p:cNvSpPr txBox="1"/>
          <p:nvPr/>
        </p:nvSpPr>
        <p:spPr>
          <a:xfrm>
            <a:off x="14020800" y="3657600"/>
            <a:ext cx="5071821" cy="1200329"/>
          </a:xfrm>
          <a:prstGeom prst="rect">
            <a:avLst/>
          </a:prstGeom>
          <a:noFill/>
        </p:spPr>
        <p:txBody>
          <a:bodyPr wrap="none" rtlCol="0">
            <a:spAutoFit/>
          </a:bodyPr>
          <a:lstStyle/>
          <a:p>
            <a:r>
              <a:rPr lang="en-US" sz="7200" b="1" dirty="0" smtClean="0">
                <a:solidFill>
                  <a:srgbClr val="33006F"/>
                </a:solidFill>
              </a:rPr>
              <a:t>Visualization</a:t>
            </a:r>
            <a:endParaRPr lang="en-US" sz="7200" b="1" dirty="0">
              <a:solidFill>
                <a:srgbClr val="33006F"/>
              </a:solidFill>
            </a:endParaRPr>
          </a:p>
        </p:txBody>
      </p:sp>
      <p:sp>
        <p:nvSpPr>
          <p:cNvPr id="40" name="TextBox 39"/>
          <p:cNvSpPr txBox="1"/>
          <p:nvPr/>
        </p:nvSpPr>
        <p:spPr>
          <a:xfrm>
            <a:off x="13944600" y="16383000"/>
            <a:ext cx="9115446" cy="923330"/>
          </a:xfrm>
          <a:prstGeom prst="rect">
            <a:avLst/>
          </a:prstGeom>
          <a:noFill/>
        </p:spPr>
        <p:txBody>
          <a:bodyPr wrap="none" rtlCol="0">
            <a:spAutoFit/>
          </a:bodyPr>
          <a:lstStyle/>
          <a:p>
            <a:r>
              <a:rPr lang="en-US" sz="5400" b="1" dirty="0" smtClean="0">
                <a:solidFill>
                  <a:srgbClr val="33006F"/>
                </a:solidFill>
              </a:rPr>
              <a:t>Interactive Probability Explorer</a:t>
            </a:r>
            <a:endParaRPr lang="en-US" sz="5400" b="1" dirty="0">
              <a:solidFill>
                <a:srgbClr val="33006F"/>
              </a:solidFill>
            </a:endParaRPr>
          </a:p>
        </p:txBody>
      </p:sp>
      <p:sp>
        <p:nvSpPr>
          <p:cNvPr id="42" name="TextBox 41"/>
          <p:cNvSpPr txBox="1"/>
          <p:nvPr/>
        </p:nvSpPr>
        <p:spPr>
          <a:xfrm>
            <a:off x="14020800" y="17754600"/>
            <a:ext cx="14859000" cy="707886"/>
          </a:xfrm>
          <a:prstGeom prst="rect">
            <a:avLst/>
          </a:prstGeom>
          <a:noFill/>
        </p:spPr>
        <p:txBody>
          <a:bodyPr wrap="square" rtlCol="0">
            <a:spAutoFit/>
          </a:bodyPr>
          <a:lstStyle/>
          <a:p>
            <a:pPr algn="just"/>
            <a:r>
              <a:rPr lang="en-US" sz="4000" dirty="0"/>
              <a:t>Text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12658</TotalTime>
  <Words>732</Words>
  <Application>Microsoft Macintosh PowerPoint</Application>
  <PresentationFormat>Custom</PresentationFormat>
  <Paragraphs>52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Kellie MacPhee</cp:lastModifiedBy>
  <cp:revision>130</cp:revision>
  <dcterms:created xsi:type="dcterms:W3CDTF">2018-05-29T09:17:04Z</dcterms:created>
  <dcterms:modified xsi:type="dcterms:W3CDTF">2018-05-29T09:50:34Z</dcterms:modified>
</cp:coreProperties>
</file>