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444444"/>
    <a:srgbClr val="33006F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inimized" horzBarState="maximized">
    <p:restoredLeft sz="16823" autoAdjust="0"/>
    <p:restoredTop sz="94660"/>
  </p:normalViewPr>
  <p:slideViewPr>
    <p:cSldViewPr>
      <p:cViewPr>
        <p:scale>
          <a:sx n="33" d="100"/>
          <a:sy n="33" d="100"/>
        </p:scale>
        <p:origin x="368" y="2296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234086400" cy="2340864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altLang="ja-JP" smtClean="0"/>
              <a:pPr/>
              <a:t>18.5.29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6758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altLang="ja-JP" smtClean="0"/>
              <a:pPr/>
              <a:t>18.5.29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4172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altLang="ja-JP" smtClean="0"/>
              <a:pPr/>
              <a:t>18.5.29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2575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altLang="ja-JP" smtClean="0"/>
              <a:pPr/>
              <a:t>18.5.29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9327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altLang="ja-JP" smtClean="0"/>
              <a:pPr/>
              <a:t>18.5.29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9021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altLang="ja-JP" smtClean="0"/>
              <a:pPr/>
              <a:t>18.5.29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5506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altLang="ja-JP" smtClean="0"/>
              <a:pPr/>
              <a:t>18.5.29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399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altLang="ja-JP" smtClean="0"/>
              <a:pPr/>
              <a:t>18.5.29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2891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altLang="ja-JP" smtClean="0"/>
              <a:pPr/>
              <a:t>18.5.29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4422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altLang="ja-JP" smtClean="0"/>
              <a:pPr/>
              <a:t>18.5.29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8822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altLang="ja-JP" smtClean="0"/>
              <a:pPr/>
              <a:t>18.5.29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2127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B32C-EADE-4737-9FCF-CC2867D24216}" type="datetimeFigureOut">
              <a:rPr lang="en-US" altLang="ja-JP" smtClean="0"/>
              <a:pPr/>
              <a:t>18.5.29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04A5D-4A33-4D53-A6C9-2FC16553E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0536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27889200" y="4191000"/>
            <a:ext cx="15468600" cy="7772400"/>
            <a:chOff x="13258800" y="33985200"/>
            <a:chExt cx="15468600" cy="77724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0F101F15-4A42-B24F-A91A-75F3A3AEE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tretch>
              <a:fillRect/>
            </a:stretch>
          </p:blipFill>
          <p:spPr>
            <a:xfrm>
              <a:off x="13258800" y="33985200"/>
              <a:ext cx="13629290" cy="7772400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24307800" y="38328600"/>
              <a:ext cx="44196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Figure</a:t>
              </a:r>
              <a:r>
                <a:rPr lang="en-US" sz="3200" dirty="0" smtClean="0"/>
                <a:t> 3. </a:t>
              </a:r>
              <a:r>
                <a:rPr lang="en-US" sz="3200" dirty="0"/>
                <a:t>The interactive</a:t>
              </a:r>
              <a:r>
                <a:rPr lang="en-US" sz="3200" dirty="0" smtClean="0"/>
                <a:t> aggregate map </a:t>
              </a:r>
              <a:r>
                <a:rPr lang="en-US" sz="3200" dirty="0"/>
                <a:t>and small multiples. Color encodes inundation </a:t>
              </a:r>
              <a:r>
                <a:rPr lang="en-US" sz="3200" dirty="0" smtClean="0"/>
                <a:t>depth, from shallow flooding (green) to deep flooding (purple).</a:t>
              </a:r>
              <a:endParaRPr lang="en-US" sz="3200" dirty="0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13716000" y="3657600"/>
            <a:ext cx="15316200" cy="28803600"/>
          </a:xfrm>
          <a:prstGeom prst="roundRect">
            <a:avLst>
              <a:gd name="adj" fmla="val 2791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9260800" y="3657600"/>
            <a:ext cx="14401800" cy="14020800"/>
          </a:xfrm>
          <a:prstGeom prst="roundRect">
            <a:avLst>
              <a:gd name="adj" fmla="val 364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85800"/>
            <a:ext cx="4389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dirty="0"/>
              <a:t>Tsunami Inundation </a:t>
            </a:r>
            <a:r>
              <a:rPr lang="en-US" sz="9000" dirty="0" smtClean="0"/>
              <a:t>Maps: Visualizing Uncertainty for a General Audience</a:t>
            </a:r>
            <a:endParaRPr lang="en-US" sz="9000" dirty="0"/>
          </a:p>
        </p:txBody>
      </p:sp>
      <p:sp>
        <p:nvSpPr>
          <p:cNvPr id="43" name="Rounded Rectangle 42"/>
          <p:cNvSpPr/>
          <p:nvPr/>
        </p:nvSpPr>
        <p:spPr>
          <a:xfrm>
            <a:off x="29260800" y="18059400"/>
            <a:ext cx="14401800" cy="6248400"/>
          </a:xfrm>
          <a:prstGeom prst="roundRect">
            <a:avLst>
              <a:gd name="adj" fmla="val 5302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3944600" y="27203400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b="1" dirty="0">
              <a:solidFill>
                <a:srgbClr val="33006F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3944600" y="6781800"/>
            <a:ext cx="14630400" cy="4084499"/>
            <a:chOff x="13944600" y="5562600"/>
            <a:chExt cx="14630400" cy="4084499"/>
          </a:xfrm>
        </p:grpSpPr>
        <p:sp>
          <p:nvSpPr>
            <p:cNvPr id="3" name="TextBox 2"/>
            <p:cNvSpPr txBox="1"/>
            <p:nvPr/>
          </p:nvSpPr>
          <p:spPr>
            <a:xfrm>
              <a:off x="13944600" y="6477000"/>
              <a:ext cx="14630400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4000" dirty="0"/>
                <a:t>To make the visualizations more </a:t>
              </a:r>
              <a:r>
                <a:rPr lang="en-US" sz="4000" dirty="0" smtClean="0"/>
                <a:t>digestible, </a:t>
              </a:r>
              <a:r>
                <a:rPr lang="en-US" sz="4000" dirty="0"/>
                <a:t>we embed them within a larger narrative structure. In particular, we adopt the “magazine style” approach of </a:t>
              </a:r>
              <a:r>
                <a:rPr lang="en-US" sz="4000" dirty="0" err="1"/>
                <a:t>Segel</a:t>
              </a:r>
              <a:r>
                <a:rPr lang="en-US" sz="4000" dirty="0"/>
                <a:t> and </a:t>
              </a:r>
              <a:r>
                <a:rPr lang="en-US" sz="4000" dirty="0" err="1"/>
                <a:t>Heer</a:t>
              </a:r>
              <a:r>
                <a:rPr lang="en-US" sz="4000" dirty="0"/>
                <a:t> [1]</a:t>
              </a:r>
              <a:r>
                <a:rPr lang="en-US" sz="4000" dirty="0" smtClean="0"/>
                <a:t>.</a:t>
              </a:r>
              <a:r>
                <a:rPr lang="en-US" sz="4000" dirty="0" smtClean="0"/>
                <a:t> </a:t>
              </a:r>
              <a:r>
                <a:rPr lang="en-US" sz="4000" dirty="0" smtClean="0"/>
                <a:t>We </a:t>
              </a:r>
              <a:r>
                <a:rPr lang="en-US" sz="4000" dirty="0"/>
                <a:t>begin with an anecdote that emphasizes the importance of probabilistic </a:t>
              </a:r>
              <a:r>
                <a:rPr lang="en-US" sz="4000" dirty="0" smtClean="0"/>
                <a:t>estimates, and continue to provide details and context for the visualizations throughout.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3944600" y="5562600"/>
              <a:ext cx="28753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rgbClr val="33006F"/>
                  </a:solidFill>
                </a:rPr>
                <a:t>Narrative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" y="2286000"/>
            <a:ext cx="43891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Brian de Silva,</a:t>
            </a:r>
            <a:r>
              <a:rPr lang="en-US" sz="4400" dirty="0" smtClean="0"/>
              <a:t> Abe Engle, Benjamin Liu, and Kellie MacPhee</a:t>
            </a:r>
            <a:endParaRPr lang="en-US" sz="44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29413200" y="18135600"/>
            <a:ext cx="13944600" cy="5620405"/>
            <a:chOff x="29413200" y="18364200"/>
            <a:chExt cx="13944600" cy="5620405"/>
          </a:xfrm>
        </p:grpSpPr>
        <p:sp>
          <p:nvSpPr>
            <p:cNvPr id="44" name="TextBox 43"/>
            <p:cNvSpPr txBox="1"/>
            <p:nvPr/>
          </p:nvSpPr>
          <p:spPr>
            <a:xfrm>
              <a:off x="29413200" y="18364200"/>
              <a:ext cx="497924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rgbClr val="33006F"/>
                  </a:solidFill>
                </a:rPr>
                <a:t>Future Work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9413200" y="19583400"/>
              <a:ext cx="13944600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/>
              <a:r>
                <a:rPr lang="en-US" sz="4000" dirty="0" smtClean="0"/>
                <a:t>Extending beyond the project as it is, we hope to: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000" dirty="0" smtClean="0"/>
                <a:t>Cover a g</a:t>
              </a:r>
              <a:r>
                <a:rPr lang="en-US" sz="4000" dirty="0" smtClean="0"/>
                <a:t>reater geographic region, including additional cities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000" dirty="0" smtClean="0"/>
                <a:t>Expand to a l</a:t>
              </a:r>
              <a:r>
                <a:rPr lang="en-US" sz="4000" dirty="0" smtClean="0"/>
                <a:t>arger </a:t>
              </a:r>
              <a:r>
                <a:rPr lang="en-US" sz="4000" dirty="0"/>
                <a:t>number of simulations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000" dirty="0"/>
                <a:t>Alternate expressions of </a:t>
              </a:r>
              <a:r>
                <a:rPr lang="en-US" sz="4000" dirty="0" smtClean="0"/>
                <a:t>uncertainty</a:t>
              </a:r>
            </a:p>
            <a:p>
              <a:pPr marL="571500" indent="-571500"/>
              <a:r>
                <a:rPr lang="en-US" sz="4000" dirty="0" smtClean="0"/>
                <a:t>In addition, it would be interesting to evaluate the usefulness of the interactive probability explorer in a study with human subjects.</a:t>
              </a:r>
              <a:endParaRPr lang="en-US" sz="4000" dirty="0" smtClean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 bwMode="auto">
          <a:xfrm>
            <a:off x="457200" y="915072"/>
            <a:ext cx="3714667" cy="18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roup 50"/>
          <p:cNvGrpSpPr/>
          <p:nvPr/>
        </p:nvGrpSpPr>
        <p:grpSpPr>
          <a:xfrm>
            <a:off x="228601" y="3657600"/>
            <a:ext cx="13258799" cy="29032199"/>
            <a:chOff x="228601" y="3657600"/>
            <a:chExt cx="13258799" cy="29032200"/>
          </a:xfrm>
        </p:grpSpPr>
        <p:sp>
          <p:nvSpPr>
            <p:cNvPr id="11" name="Rounded Rectangle 10"/>
            <p:cNvSpPr/>
            <p:nvPr/>
          </p:nvSpPr>
          <p:spPr>
            <a:xfrm>
              <a:off x="228601" y="3657600"/>
              <a:ext cx="13258799" cy="29032200"/>
            </a:xfrm>
            <a:prstGeom prst="roundRect">
              <a:avLst>
                <a:gd name="adj" fmla="val 3052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7200" y="3886200"/>
              <a:ext cx="472430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rgbClr val="33006F"/>
                  </a:solidFill>
                </a:rPr>
                <a:t>Background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9600" y="18592800"/>
              <a:ext cx="3657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smtClean="0">
                  <a:solidFill>
                    <a:srgbClr val="33006F"/>
                  </a:solidFill>
                </a:rPr>
                <a:t>Goals</a:t>
              </a:r>
              <a:endParaRPr lang="en-US" sz="7200" b="1" dirty="0">
                <a:solidFill>
                  <a:srgbClr val="33006F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" y="5029200"/>
              <a:ext cx="12649200" cy="13172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Coastal cities along the</a:t>
              </a:r>
              <a:r>
                <a:rPr lang="en-US" sz="4000" dirty="0" smtClean="0"/>
                <a:t> West </a:t>
              </a:r>
              <a:r>
                <a:rPr lang="en-US" sz="4000" dirty="0"/>
                <a:t>C</a:t>
              </a:r>
              <a:r>
                <a:rPr lang="en-US" sz="4000" dirty="0" smtClean="0"/>
                <a:t>oast </a:t>
              </a:r>
              <a:r>
                <a:rPr lang="en-US" sz="4000" dirty="0"/>
                <a:t>are susceptible to damage caused by tsunamis. In order to improve tsunami preparedness, researchers use </a:t>
              </a:r>
              <a:r>
                <a:rPr lang="en-US" sz="4000" b="1" dirty="0"/>
                <a:t>numerical simulations</a:t>
              </a:r>
              <a:r>
                <a:rPr lang="en-US" sz="4000" dirty="0"/>
                <a:t> to predict the impact of</a:t>
              </a:r>
              <a:r>
                <a:rPr lang="en-US" sz="4000" dirty="0" smtClean="0"/>
                <a:t> possible tsunamis </a:t>
              </a:r>
              <a:r>
                <a:rPr lang="en-US" sz="4000" dirty="0"/>
                <a:t>caused by different seismological events.</a:t>
              </a:r>
              <a:r>
                <a:rPr lang="en-US" sz="4000" dirty="0" smtClean="0"/>
                <a:t> </a:t>
              </a:r>
              <a:r>
                <a:rPr lang="en-US" sz="4000" dirty="0" smtClean="0"/>
                <a:t>R</a:t>
              </a:r>
              <a:r>
                <a:rPr lang="en-US" sz="4000" dirty="0" smtClean="0"/>
                <a:t>esearchers </a:t>
              </a:r>
              <a:r>
                <a:rPr lang="en-US" sz="4000" dirty="0"/>
                <a:t>at the University of Washington </a:t>
              </a:r>
              <a:r>
                <a:rPr lang="en-US" sz="4000" dirty="0" smtClean="0"/>
                <a:t>model </a:t>
              </a:r>
              <a:r>
                <a:rPr lang="en-US" sz="4000" dirty="0"/>
                <a:t>the impact of tsunamis </a:t>
              </a:r>
              <a:r>
                <a:rPr lang="en-US" sz="4000" dirty="0" smtClean="0"/>
                <a:t>on many cities; for the scope of this project, we focus on </a:t>
              </a:r>
              <a:r>
                <a:rPr lang="en-US" sz="4000" b="1" dirty="0"/>
                <a:t>Crescent City</a:t>
              </a:r>
              <a:r>
                <a:rPr lang="en-US" sz="4000" dirty="0"/>
                <a:t>, a coastal city in California which has a history of extreme damage from tsunamis.</a:t>
              </a:r>
              <a:r>
                <a:rPr lang="en-US" sz="4000" dirty="0" smtClean="0"/>
                <a:t> </a:t>
              </a:r>
            </a:p>
            <a:p>
              <a:endParaRPr lang="en-US" sz="4000" dirty="0" smtClean="0"/>
            </a:p>
            <a:p>
              <a:r>
                <a:rPr lang="en-US" sz="4000" dirty="0" smtClean="0"/>
                <a:t>By </a:t>
              </a:r>
              <a:r>
                <a:rPr lang="en-US" sz="4000" dirty="0"/>
                <a:t>estimating the probability of occurrence of each </a:t>
              </a:r>
              <a:r>
                <a:rPr lang="en-US" sz="4000" dirty="0" smtClean="0"/>
                <a:t>simulated </a:t>
              </a:r>
              <a:r>
                <a:rPr lang="en-US" sz="4000" dirty="0"/>
                <a:t>tsunami, the annual probability of exceeding a given level of inundation (flooding) can be estimated for every point in the landscape, giving rise to a </a:t>
              </a:r>
              <a:r>
                <a:rPr lang="en-US" sz="4000" b="1" dirty="0"/>
                <a:t>hazard map</a:t>
              </a:r>
              <a:r>
                <a:rPr lang="en-US" sz="4000" dirty="0"/>
                <a:t>. There are multiple </a:t>
              </a:r>
              <a:r>
                <a:rPr lang="en-US" sz="4000" b="1" dirty="0"/>
                <a:t>sources of uncertainty</a:t>
              </a:r>
              <a:r>
                <a:rPr lang="en-US" sz="4000" dirty="0"/>
                <a:t> ([</a:t>
              </a:r>
              <a:r>
                <a:rPr lang="en-US" sz="4000" i="1" dirty="0"/>
                <a:t>A</a:t>
              </a:r>
              <a:r>
                <a:rPr lang="en-US" sz="4000" dirty="0"/>
                <a:t>]</a:t>
              </a:r>
              <a:r>
                <a:rPr lang="en-US" sz="4000" i="1" dirty="0" err="1"/>
                <a:t>leatoric</a:t>
              </a:r>
              <a:r>
                <a:rPr lang="en-US" sz="4000" i="1" dirty="0"/>
                <a:t> </a:t>
              </a:r>
              <a:r>
                <a:rPr lang="en-US" sz="4000" dirty="0"/>
                <a:t>and [</a:t>
              </a:r>
              <a:r>
                <a:rPr lang="en-US" sz="4000" i="1" dirty="0"/>
                <a:t>E</a:t>
              </a:r>
              <a:r>
                <a:rPr lang="en-US" sz="4000" dirty="0"/>
                <a:t>]</a:t>
              </a:r>
              <a:r>
                <a:rPr lang="en-US" sz="4000" i="1" dirty="0" err="1"/>
                <a:t>pistemic</a:t>
              </a:r>
              <a:r>
                <a:rPr lang="en-US" sz="4000" dirty="0"/>
                <a:t>) that feed into hazard maps:</a:t>
              </a:r>
            </a:p>
            <a:p>
              <a:endParaRPr lang="en-US" sz="1000" dirty="0"/>
            </a:p>
            <a:p>
              <a:pPr marL="914400" lvl="1" indent="-640080">
                <a:buFont typeface="+mj-lt"/>
                <a:buAutoNum type="arabicPeriod"/>
              </a:pPr>
              <a:r>
                <a:rPr lang="en-US" sz="4000" dirty="0"/>
                <a:t>[</a:t>
              </a:r>
              <a:r>
                <a:rPr lang="en-US" sz="4000" i="1" dirty="0"/>
                <a:t>A</a:t>
              </a:r>
              <a:r>
                <a:rPr lang="en-US" sz="4000" dirty="0"/>
                <a:t>]</a:t>
              </a:r>
              <a:r>
                <a:rPr lang="en-US" sz="4000" dirty="0" smtClean="0"/>
                <a:t> Estimation </a:t>
              </a:r>
              <a:r>
                <a:rPr lang="en-US" sz="4000" dirty="0"/>
                <a:t>of the annual likelihood of seismic events</a:t>
              </a:r>
            </a:p>
            <a:p>
              <a:pPr marL="914400" lvl="1" indent="-640080">
                <a:buFont typeface="+mj-lt"/>
                <a:buAutoNum type="arabicPeriod"/>
              </a:pPr>
              <a:r>
                <a:rPr lang="en-US" sz="4000" dirty="0"/>
                <a:t>[</a:t>
              </a:r>
              <a:r>
                <a:rPr lang="en-US" sz="4000" i="1" dirty="0"/>
                <a:t>A</a:t>
              </a:r>
              <a:r>
                <a:rPr lang="en-US" sz="4000" dirty="0"/>
                <a:t>]</a:t>
              </a:r>
              <a:r>
                <a:rPr lang="en-US" sz="4000" dirty="0" smtClean="0"/>
                <a:t> Variance </a:t>
              </a:r>
              <a:r>
                <a:rPr lang="en-US" sz="4000" dirty="0"/>
                <a:t>due to </a:t>
              </a:r>
              <a:r>
                <a:rPr lang="en-US" sz="4000" dirty="0" smtClean="0"/>
                <a:t>the </a:t>
              </a:r>
              <a:r>
                <a:rPr lang="en-US" sz="4000" dirty="0"/>
                <a:t>small number of </a:t>
              </a:r>
              <a:r>
                <a:rPr lang="en-US" sz="4000" dirty="0" smtClean="0"/>
                <a:t>events</a:t>
              </a:r>
            </a:p>
            <a:p>
              <a:pPr marL="914400" lvl="1" indent="-640080">
                <a:buFont typeface="+mj-lt"/>
                <a:buAutoNum type="arabicPeriod"/>
              </a:pPr>
              <a:r>
                <a:rPr lang="en-US" sz="4000" dirty="0"/>
                <a:t>[</a:t>
              </a:r>
              <a:r>
                <a:rPr lang="en-US" sz="4000" i="1" dirty="0"/>
                <a:t>A</a:t>
              </a:r>
              <a:r>
                <a:rPr lang="en-US" sz="4000" dirty="0"/>
                <a:t>]</a:t>
              </a:r>
              <a:r>
                <a:rPr lang="en-US" sz="4000" dirty="0" smtClean="0"/>
                <a:t> Error </a:t>
              </a:r>
              <a:r>
                <a:rPr lang="en-US" sz="4000" dirty="0"/>
                <a:t>due to the assumption that the seismic events are independent</a:t>
              </a:r>
            </a:p>
            <a:p>
              <a:pPr marL="914400" lvl="1" indent="-640080">
                <a:buFont typeface="+mj-lt"/>
                <a:buAutoNum type="arabicPeriod"/>
              </a:pPr>
              <a:r>
                <a:rPr lang="en-US" sz="4000" dirty="0"/>
                <a:t>[</a:t>
              </a:r>
              <a:r>
                <a:rPr lang="en-US" sz="4000" i="1" dirty="0"/>
                <a:t>E</a:t>
              </a:r>
              <a:r>
                <a:rPr lang="en-US" sz="4000" dirty="0"/>
                <a:t>]</a:t>
              </a:r>
              <a:r>
                <a:rPr lang="en-US" sz="4000" dirty="0" smtClean="0"/>
                <a:t> Error </a:t>
              </a:r>
              <a:r>
                <a:rPr lang="en-US" sz="4000" dirty="0"/>
                <a:t>in the numerical </a:t>
              </a:r>
              <a:r>
                <a:rPr lang="en-US" sz="4000" dirty="0" smtClean="0"/>
                <a:t>simulations </a:t>
              </a:r>
              <a:r>
                <a:rPr lang="en-US" sz="4000" dirty="0"/>
                <a:t>of </a:t>
              </a:r>
              <a:r>
                <a:rPr lang="en-US" sz="4000" dirty="0" smtClean="0"/>
                <a:t>tsunamis.</a:t>
              </a:r>
              <a:endParaRPr lang="en-US" sz="4000" dirty="0" smtClean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9600" y="19888202"/>
              <a:ext cx="12649200" cy="1240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just"/>
              <a:r>
                <a:rPr lang="en-US" sz="4000" dirty="0" smtClean="0"/>
                <a:t>The </a:t>
              </a:r>
              <a:r>
                <a:rPr lang="en-US" sz="4000" dirty="0" smtClean="0"/>
                <a:t>hazard maps correspond to complicated </a:t>
              </a:r>
              <a:r>
                <a:rPr lang="en-US" sz="4000" b="1" dirty="0" smtClean="0"/>
                <a:t>hazard functions </a:t>
              </a:r>
              <a:r>
                <a:rPr lang="en-US" sz="4000" dirty="0" smtClean="0"/>
                <a:t>at every point on the map, which describe the probability of inundation at every depth. Properly interpreting this map can be difficult for people without a technical background</a:t>
              </a:r>
              <a:r>
                <a:rPr lang="en-US" sz="4000" dirty="0" smtClean="0"/>
                <a:t>.</a:t>
              </a:r>
            </a:p>
            <a:p>
              <a:pPr marL="0" lvl="1" algn="just"/>
              <a:endParaRPr lang="en-US" sz="4000" dirty="0" smtClean="0"/>
            </a:p>
            <a:p>
              <a:pPr marL="0" lvl="1" algn="just"/>
              <a:endParaRPr lang="en-US" sz="4000" dirty="0" smtClean="0"/>
            </a:p>
            <a:p>
              <a:pPr marL="0" lvl="1" algn="just"/>
              <a:endParaRPr lang="en-US" sz="4000" dirty="0" smtClean="0"/>
            </a:p>
            <a:p>
              <a:pPr marL="0" lvl="1" algn="just"/>
              <a:r>
                <a:rPr lang="en-US" sz="4000" dirty="0" smtClean="0"/>
                <a:t>[ zeta picture here ] +  [ an example hazard function </a:t>
              </a:r>
              <a:r>
                <a:rPr lang="en-US" sz="4000" dirty="0" smtClean="0"/>
                <a:t>]</a:t>
              </a:r>
              <a:endParaRPr lang="en-US" sz="4000" dirty="0" smtClean="0"/>
            </a:p>
            <a:p>
              <a:pPr marL="0" lvl="1" algn="just"/>
              <a:endParaRPr lang="en-US" sz="4000" dirty="0" smtClean="0"/>
            </a:p>
            <a:p>
              <a:pPr marL="0" lvl="1" algn="just"/>
              <a:endParaRPr lang="en-US" sz="4000" dirty="0" smtClean="0"/>
            </a:p>
            <a:p>
              <a:pPr marL="0" lvl="1" algn="just"/>
              <a:endParaRPr lang="en-US" sz="4000" dirty="0" smtClean="0"/>
            </a:p>
            <a:p>
              <a:pPr marL="0" lvl="1" algn="just"/>
              <a:endParaRPr lang="en-US" sz="4000" dirty="0" smtClean="0"/>
            </a:p>
            <a:p>
              <a:pPr algn="just"/>
              <a:endParaRPr lang="en-US" sz="4000" dirty="0" smtClean="0"/>
            </a:p>
            <a:p>
              <a:pPr algn="just"/>
              <a:r>
                <a:rPr lang="en-US" sz="4000" dirty="0" smtClean="0"/>
                <a:t>Our </a:t>
              </a:r>
              <a:r>
                <a:rPr lang="en-US" sz="4000" dirty="0"/>
                <a:t>project seeks to address the following</a:t>
              </a:r>
              <a:r>
                <a:rPr lang="en-US" sz="4000" dirty="0" smtClean="0"/>
                <a:t> concerns:</a:t>
              </a:r>
            </a:p>
            <a:p>
              <a:pPr marL="514350" indent="-514350" algn="just">
                <a:buFont typeface="+mj-lt"/>
                <a:buAutoNum type="arabicPeriod"/>
              </a:pPr>
              <a:r>
                <a:rPr lang="en-US" sz="4000" dirty="0"/>
                <a:t>Hazard maps and the data used to produce them contain multiple sources of </a:t>
              </a:r>
              <a:r>
                <a:rPr lang="en-US" sz="4000" dirty="0" smtClean="0"/>
                <a:t>uncertainty</a:t>
              </a:r>
              <a:r>
                <a:rPr lang="en-US" sz="4000" dirty="0" smtClean="0"/>
                <a:t>. It is difficult to communicate this uncertainty in an intuitive way.</a:t>
              </a:r>
              <a:endParaRPr lang="en-US" sz="4000" dirty="0" smtClean="0"/>
            </a:p>
            <a:p>
              <a:pPr marL="514350" indent="-514350" algn="just">
                <a:buFont typeface="+mj-lt"/>
                <a:buAutoNum type="arabicPeriod"/>
              </a:pPr>
              <a:r>
                <a:rPr lang="en-US" sz="4000" dirty="0"/>
                <a:t>Hazard maps are inherently complex and nuanced and can therefore be difficult for non-experts to decipher</a:t>
              </a:r>
              <a:r>
                <a:rPr lang="en-US" sz="4000" dirty="0" smtClean="0"/>
                <a:t>.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9184600" y="26289000"/>
            <a:ext cx="14706600" cy="5715000"/>
            <a:chOff x="26365200" y="26593800"/>
            <a:chExt cx="15316200" cy="5715000"/>
          </a:xfrm>
        </p:grpSpPr>
        <p:sp>
          <p:nvSpPr>
            <p:cNvPr id="30" name="TextBox 29"/>
            <p:cNvSpPr txBox="1"/>
            <p:nvPr/>
          </p:nvSpPr>
          <p:spPr>
            <a:xfrm>
              <a:off x="26593800" y="26670000"/>
              <a:ext cx="49035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rgbClr val="33006F"/>
                  </a:solidFill>
                </a:rPr>
                <a:t>References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6365200" y="26593800"/>
              <a:ext cx="15316200" cy="5715000"/>
            </a:xfrm>
            <a:prstGeom prst="roundRect">
              <a:avLst>
                <a:gd name="adj" fmla="val 5302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593799" y="27802582"/>
              <a:ext cx="14859000" cy="4031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[1] Edward </a:t>
              </a:r>
              <a:r>
                <a:rPr lang="en-US" sz="3200" dirty="0" err="1"/>
                <a:t>Segel</a:t>
              </a:r>
              <a:r>
                <a:rPr lang="en-US" sz="3200" dirty="0"/>
                <a:t> and Jeffrey </a:t>
              </a:r>
              <a:r>
                <a:rPr lang="en-US" sz="3200" dirty="0" err="1"/>
                <a:t>Heer</a:t>
              </a:r>
              <a:r>
                <a:rPr lang="en-US" sz="3200" dirty="0"/>
                <a:t>. Narrative visualization: Telling stories with data. </a:t>
              </a:r>
              <a:r>
                <a:rPr lang="en-US" sz="3200" i="1" dirty="0"/>
                <a:t>IEEE transactions on visualization and computer graphics</a:t>
              </a:r>
              <a:r>
                <a:rPr lang="en-US" sz="3200" dirty="0"/>
                <a:t>, 16(6):1139–1148, 2010.</a:t>
              </a:r>
            </a:p>
            <a:p>
              <a:r>
                <a:rPr lang="en-US" sz="3200" dirty="0"/>
                <a:t>[2] Gonzalez, Frank I., Randall J. </a:t>
              </a:r>
              <a:r>
                <a:rPr lang="en-US" sz="3200" dirty="0" err="1"/>
                <a:t>LeVeque</a:t>
              </a:r>
              <a:r>
                <a:rPr lang="en-US" sz="3200" dirty="0"/>
                <a:t>, and Loyce M. Adams. </a:t>
              </a:r>
              <a:r>
                <a:rPr lang="en-US" sz="3200" i="1" dirty="0"/>
                <a:t>Probabilistic Tsunami Hazard Assessment (PTHA) for Crescent City, CA. Final Report for Phase I</a:t>
              </a:r>
              <a:r>
                <a:rPr lang="en-US" sz="3200" dirty="0"/>
                <a:t>. University of Washington Department of Applied </a:t>
              </a:r>
              <a:r>
                <a:rPr lang="en-US" sz="3200" dirty="0" err="1"/>
                <a:t>Mathmatics</a:t>
              </a:r>
              <a:r>
                <a:rPr lang="en-US" sz="3200" dirty="0"/>
                <a:t>, 2013.</a:t>
              </a:r>
            </a:p>
            <a:p>
              <a:r>
                <a:rPr lang="en-US" sz="3200" dirty="0"/>
                <a:t>[3] </a:t>
              </a:r>
              <a:r>
                <a:rPr lang="en-US" sz="3200" dirty="0" err="1"/>
                <a:t>LeVeque</a:t>
              </a:r>
              <a:r>
                <a:rPr lang="en-US" sz="3200" dirty="0"/>
                <a:t>, R.J., </a:t>
              </a:r>
              <a:r>
                <a:rPr lang="en-US" sz="3200" dirty="0" err="1"/>
                <a:t>Waagan</a:t>
              </a:r>
              <a:r>
                <a:rPr lang="en-US" sz="3200" dirty="0"/>
                <a:t>, K., González, F.I. et al. Pure Appl. </a:t>
              </a:r>
              <a:r>
                <a:rPr lang="en-US" sz="3200" dirty="0" err="1"/>
                <a:t>Geophys</a:t>
              </a:r>
              <a:r>
                <a:rPr lang="en-US" sz="3200" dirty="0"/>
                <a:t>. (2016) 173: 3671. https://doi.org/10.1007/s00024-016-1357-</a:t>
              </a:r>
              <a:r>
                <a:rPr lang="en-US" sz="3200" dirty="0" smtClean="0"/>
                <a:t>1</a:t>
              </a:r>
              <a:br>
                <a:rPr lang="en-US" sz="3200" dirty="0" smtClean="0"/>
              </a:br>
              <a:r>
                <a:rPr lang="en-US" sz="3200" dirty="0" smtClean="0"/>
                <a:t>[4] ADD SAMPLING CITATION</a:t>
              </a:r>
              <a:endParaRPr lang="en-US" sz="3200" dirty="0" smtClean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9413200" y="12573000"/>
            <a:ext cx="13944600" cy="4776252"/>
            <a:chOff x="29489400" y="8991600"/>
            <a:chExt cx="13944600" cy="4776252"/>
          </a:xfrm>
        </p:grpSpPr>
        <p:sp>
          <p:nvSpPr>
            <p:cNvPr id="33" name="TextBox 32"/>
            <p:cNvSpPr txBox="1"/>
            <p:nvPr/>
          </p:nvSpPr>
          <p:spPr>
            <a:xfrm>
              <a:off x="29489400" y="8991600"/>
              <a:ext cx="463620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rgbClr val="33006F"/>
                  </a:solidFill>
                </a:rPr>
                <a:t>Small Multiples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489400" y="9982200"/>
              <a:ext cx="13944600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We use small multiples </a:t>
              </a:r>
              <a:r>
                <a:rPr lang="en-US" sz="4000" dirty="0" smtClean="0"/>
                <a:t>to simultaneously convey a broad range of possible outcomes </a:t>
              </a:r>
              <a:r>
                <a:rPr lang="en-US" sz="4000" dirty="0"/>
                <a:t>in the event of a tsunami. </a:t>
              </a:r>
              <a:r>
                <a:rPr lang="en-US" sz="4000" dirty="0" smtClean="0"/>
                <a:t>Showing</a:t>
              </a:r>
              <a:r>
                <a:rPr lang="en-US" sz="4000" dirty="0" smtClean="0"/>
                <a:t> </a:t>
              </a:r>
              <a:r>
                <a:rPr lang="en-US" sz="4000" dirty="0" smtClean="0"/>
                <a:t>specific </a:t>
              </a:r>
              <a:r>
                <a:rPr lang="en-US" sz="4000" dirty="0"/>
                <a:t>events highlights the variety of possible </a:t>
              </a:r>
              <a:r>
                <a:rPr lang="en-US" sz="4000" dirty="0" smtClean="0"/>
                <a:t>outcomes, ensuring that extreme events are not lost in the aggregate map. The small multiples also allow </a:t>
              </a:r>
              <a:r>
                <a:rPr lang="en-US" sz="4000" dirty="0"/>
                <a:t>the reader to make direct </a:t>
              </a:r>
              <a:r>
                <a:rPr lang="en-US" sz="4000" dirty="0" smtClean="0"/>
                <a:t>comparisons between simulations, which is </a:t>
              </a:r>
              <a:r>
                <a:rPr lang="en-US" sz="4000" dirty="0" smtClean="0"/>
                <a:t>difficult with the flipbook</a:t>
              </a:r>
              <a:r>
                <a:rPr lang="en-US" sz="4000" dirty="0" smtClean="0"/>
                <a:t>.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4097000" y="25069800"/>
            <a:ext cx="13944600" cy="7238464"/>
            <a:chOff x="29489400" y="3657600"/>
            <a:chExt cx="13944600" cy="7238464"/>
          </a:xfrm>
        </p:grpSpPr>
        <p:sp>
          <p:nvSpPr>
            <p:cNvPr id="55" name="TextBox 54"/>
            <p:cNvSpPr txBox="1"/>
            <p:nvPr/>
          </p:nvSpPr>
          <p:spPr>
            <a:xfrm>
              <a:off x="29489400" y="3657600"/>
              <a:ext cx="685123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rgbClr val="33006F"/>
                  </a:solidFill>
                </a:rPr>
                <a:t>Aggregate Probabilities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9489400" y="4648200"/>
              <a:ext cx="13944600" cy="6247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The results of individual simulations are combined into</a:t>
              </a:r>
              <a:r>
                <a:rPr lang="en-US" sz="4000" dirty="0" smtClean="0"/>
                <a:t> </a:t>
              </a:r>
              <a:r>
                <a:rPr lang="en-US" sz="4000" dirty="0" smtClean="0"/>
                <a:t>the</a:t>
              </a:r>
              <a:r>
                <a:rPr lang="en-US" sz="4000" dirty="0" smtClean="0"/>
                <a:t> </a:t>
              </a:r>
              <a:r>
                <a:rPr lang="en-US" sz="4000" dirty="0"/>
                <a:t>aggregated hazard </a:t>
              </a:r>
              <a:r>
                <a:rPr lang="en-US" sz="4000" dirty="0" smtClean="0"/>
                <a:t>map</a:t>
              </a:r>
              <a:r>
                <a:rPr lang="en-US" sz="4000" dirty="0" smtClean="0"/>
                <a:t>, to the left in the dashboard. </a:t>
              </a:r>
              <a:r>
                <a:rPr lang="en-US" sz="4000" dirty="0" smtClean="0"/>
                <a:t>The aggregate map shows expected inundation level over all simulated </a:t>
              </a:r>
              <a:r>
                <a:rPr lang="en-US" sz="4000" dirty="0" smtClean="0"/>
                <a:t>events.</a:t>
              </a:r>
              <a:r>
                <a:rPr lang="en-US" sz="4000" dirty="0" smtClean="0"/>
                <a:t> </a:t>
              </a:r>
              <a:r>
                <a:rPr lang="en-US" sz="4000" dirty="0" smtClean="0"/>
                <a:t>Users </a:t>
              </a:r>
              <a:r>
                <a:rPr lang="en-US" sz="4000" dirty="0" smtClean="0"/>
                <a:t>can interact with</a:t>
              </a:r>
              <a:r>
                <a:rPr lang="en-US" sz="4000" dirty="0" smtClean="0"/>
                <a:t> this map </a:t>
              </a:r>
              <a:r>
                <a:rPr lang="en-US" sz="4000" dirty="0" smtClean="0"/>
                <a:t>by </a:t>
              </a:r>
              <a:r>
                <a:rPr lang="en-US" sz="4000" b="1" dirty="0" smtClean="0"/>
                <a:t>panning</a:t>
              </a:r>
              <a:r>
                <a:rPr lang="en-US" sz="4000" dirty="0" smtClean="0"/>
                <a:t>, </a:t>
              </a:r>
              <a:r>
                <a:rPr lang="en-US" sz="4000" b="1" dirty="0" smtClean="0"/>
                <a:t>zooming</a:t>
              </a:r>
              <a:r>
                <a:rPr lang="en-US" sz="4000" dirty="0" smtClean="0"/>
                <a:t>, and </a:t>
              </a:r>
              <a:r>
                <a:rPr lang="en-US" sz="4000" b="1" dirty="0" smtClean="0"/>
                <a:t>selecting</a:t>
              </a:r>
              <a:r>
                <a:rPr lang="en-US" sz="4000" dirty="0" smtClean="0"/>
                <a:t> areas of interest. Selecting an area pans and centers the small multiples plots to to the same </a:t>
              </a:r>
              <a:r>
                <a:rPr lang="en-US" sz="4000" dirty="0" smtClean="0"/>
                <a:t>location.</a:t>
              </a:r>
            </a:p>
            <a:p>
              <a:endParaRPr lang="en-US" sz="4000" dirty="0" smtClean="0"/>
            </a:p>
            <a:p>
              <a:r>
                <a:rPr lang="en-US" sz="4000" dirty="0" smtClean="0"/>
                <a:t>For the aggregate map and small multiples, users can also choose </a:t>
              </a:r>
              <a:r>
                <a:rPr lang="en-US" sz="4000" dirty="0" smtClean="0"/>
                <a:t>between two types of</a:t>
              </a:r>
              <a:r>
                <a:rPr lang="en-US" sz="4000" dirty="0" smtClean="0"/>
                <a:t> simulations: </a:t>
              </a:r>
              <a:r>
                <a:rPr lang="en-US" sz="4000" dirty="0" smtClean="0"/>
                <a:t>near-field (</a:t>
              </a:r>
              <a:r>
                <a:rPr lang="en-US" sz="4000" dirty="0" err="1" smtClean="0"/>
                <a:t>Cascadia</a:t>
              </a:r>
              <a:r>
                <a:rPr lang="en-US" sz="4000" dirty="0" smtClean="0"/>
                <a:t>) and far-field (other </a:t>
              </a:r>
              <a:r>
                <a:rPr lang="en-US" sz="4000" dirty="0" smtClean="0"/>
                <a:t>origin) events, which vary in severity and likelihood.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4020800" y="3657600"/>
            <a:ext cx="50718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rgbClr val="33006F"/>
                </a:solidFill>
              </a:rPr>
              <a:t>Visualization</a:t>
            </a:r>
            <a:endParaRPr lang="en-US" sz="7200" b="1" dirty="0">
              <a:solidFill>
                <a:srgbClr val="33006F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4097000" y="21488400"/>
            <a:ext cx="14935200" cy="1774686"/>
            <a:chOff x="29641800" y="16992600"/>
            <a:chExt cx="14935200" cy="1774686"/>
          </a:xfrm>
        </p:grpSpPr>
        <p:sp>
          <p:nvSpPr>
            <p:cNvPr id="40" name="TextBox 39"/>
            <p:cNvSpPr txBox="1"/>
            <p:nvPr/>
          </p:nvSpPr>
          <p:spPr>
            <a:xfrm>
              <a:off x="29641800" y="16992600"/>
              <a:ext cx="91154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rgbClr val="33006F"/>
                  </a:solidFill>
                </a:rPr>
                <a:t>Interactive Probability Explorer</a:t>
              </a:r>
              <a:endParaRPr lang="en-US" sz="5400" b="1" dirty="0">
                <a:solidFill>
                  <a:srgbClr val="33006F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718000" y="18059400"/>
              <a:ext cx="14859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4000" dirty="0" smtClean="0"/>
                <a:t>Image + short description</a:t>
              </a:r>
              <a:endParaRPr lang="en-US" sz="40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990600" y="27051000"/>
            <a:ext cx="1165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Figure 1</a:t>
            </a:r>
            <a:r>
              <a:rPr lang="en-US" sz="3200" dirty="0" smtClean="0"/>
              <a:t>. The data we are </a:t>
            </a:r>
            <a:r>
              <a:rPr lang="en-US" sz="3200" dirty="0" smtClean="0"/>
              <a:t>visualizing</a:t>
            </a:r>
            <a:r>
              <a:rPr lang="en-US" sz="3200" dirty="0" smtClean="0"/>
              <a:t>:</a:t>
            </a:r>
            <a:r>
              <a:rPr lang="en-US" sz="3200" dirty="0" smtClean="0"/>
              <a:t> </a:t>
            </a:r>
            <a:r>
              <a:rPr lang="en-US" sz="3200" dirty="0" smtClean="0"/>
              <a:t>(a) inundation level </a:t>
            </a:r>
            <a:r>
              <a:rPr lang="en-US" sz="3200" dirty="0" smtClean="0"/>
              <a:t>zeta</a:t>
            </a:r>
            <a:r>
              <a:rPr lang="en-US" sz="3200" dirty="0" smtClean="0"/>
              <a:t> is the heigh</a:t>
            </a:r>
            <a:r>
              <a:rPr lang="en-US" sz="3200" dirty="0" smtClean="0"/>
              <a:t>t of water above normal, (</a:t>
            </a:r>
            <a:r>
              <a:rPr lang="en-US" sz="3200" dirty="0" err="1" smtClean="0"/>
              <a:t>b</a:t>
            </a:r>
            <a:r>
              <a:rPr lang="en-US" sz="3200" dirty="0" smtClean="0"/>
              <a:t>) an example hazard function.</a:t>
            </a:r>
            <a:endParaRPr lang="en-US" sz="3200" dirty="0"/>
          </a:p>
        </p:txBody>
      </p:sp>
      <p:sp>
        <p:nvSpPr>
          <p:cNvPr id="63" name="TextBox 62"/>
          <p:cNvSpPr txBox="1"/>
          <p:nvPr/>
        </p:nvSpPr>
        <p:spPr>
          <a:xfrm>
            <a:off x="13944600" y="4800600"/>
            <a:ext cx="1485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/>
              <a:t>All graphics in our visualization are built using the Google Maps API.</a:t>
            </a:r>
          </a:p>
          <a:p>
            <a:pPr algn="just"/>
            <a:r>
              <a:rPr lang="en-US" sz="4000" dirty="0" smtClean="0"/>
              <a:t>Throughout, inundation levels are overlaid on the maps as shaded contour  plots, with color encoding water depth (meters). </a:t>
            </a:r>
            <a:endParaRPr lang="en-US" sz="4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13944600" y="10972800"/>
            <a:ext cx="14630400" cy="10180499"/>
            <a:chOff x="13944600" y="11277600"/>
            <a:chExt cx="14630400" cy="10180499"/>
          </a:xfrm>
        </p:grpSpPr>
        <p:sp>
          <p:nvSpPr>
            <p:cNvPr id="41" name="TextBox 40"/>
            <p:cNvSpPr txBox="1"/>
            <p:nvPr/>
          </p:nvSpPr>
          <p:spPr>
            <a:xfrm>
              <a:off x="13944600" y="11277600"/>
              <a:ext cx="266130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rgbClr val="33006F"/>
                  </a:solidFill>
                </a:rPr>
                <a:t>Flipbook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3944600" y="12344400"/>
              <a:ext cx="8153400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4000" dirty="0" smtClean="0"/>
                <a:t>The flipbook animates through </a:t>
              </a:r>
              <a:r>
                <a:rPr lang="en-US" sz="4000" dirty="0" smtClean="0"/>
                <a:t>the full set of 13 simulations, showing each on the map. The flipbook was inspired by the sampling-based visualizations of uncertainty at the Interactive Data Lab at the University of Washington [CITE], and gives the viewer an introduction to the </a:t>
              </a:r>
              <a:r>
                <a:rPr lang="en-US" sz="4000" b="1" dirty="0" smtClean="0"/>
                <a:t>variability </a:t>
              </a:r>
              <a:r>
                <a:rPr lang="en-US" sz="4000" dirty="0" smtClean="0"/>
                <a:t>inherent in the data (uncertainty source #2). </a:t>
              </a:r>
            </a:p>
          </p:txBody>
        </p:sp>
        <p:pic>
          <p:nvPicPr>
            <p:cNvPr id="61" name="Picture 60" descr="flipbook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631400" y="12344400"/>
              <a:ext cx="5715000" cy="4901046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14020800" y="18288000"/>
              <a:ext cx="14554200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4000" dirty="0" smtClean="0"/>
                <a:t>We have a relatively small number of simulations, and the likelihood of each event can vary by orders of magnitude. In order to show a range of possible events including the most extreme simulations, we postpone considerations of the likelihood of each event for the aggregate maps and probability explorer to follow.</a:t>
              </a:r>
              <a:endParaRPr lang="en-US" sz="4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2402800" y="17221200"/>
              <a:ext cx="57150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Figure</a:t>
              </a:r>
              <a:r>
                <a:rPr lang="en-US" sz="3200" dirty="0" smtClean="0"/>
                <a:t> 2</a:t>
              </a:r>
              <a:r>
                <a:rPr lang="en-US" sz="3200" dirty="0" smtClean="0"/>
                <a:t>. A single flipbook slide.</a:t>
              </a:r>
              <a:endParaRPr lang="en-US" sz="3200" dirty="0"/>
            </a:p>
          </p:txBody>
        </p:sp>
      </p:grpSp>
      <p:pic>
        <p:nvPicPr>
          <p:cNvPr id="76" name="Picture 75" descr="prob_explor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74200" y="22631400"/>
            <a:ext cx="58547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75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12809</TotalTime>
  <Words>987</Words>
  <Application>Microsoft Macintosh PowerPoint</Application>
  <PresentationFormat>Custom</PresentationFormat>
  <Paragraphs>54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</dc:creator>
  <cp:lastModifiedBy>Kellie MacPhee</cp:lastModifiedBy>
  <cp:revision>177</cp:revision>
  <dcterms:created xsi:type="dcterms:W3CDTF">2018-05-29T09:17:04Z</dcterms:created>
  <dcterms:modified xsi:type="dcterms:W3CDTF">2018-05-29T12:21:07Z</dcterms:modified>
</cp:coreProperties>
</file>