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23" autoAdjust="0"/>
    <p:restoredTop sz="94660"/>
  </p:normalViewPr>
  <p:slideViewPr>
    <p:cSldViewPr>
      <p:cViewPr>
        <p:scale>
          <a:sx n="33" d="100"/>
          <a:sy n="33" d="100"/>
        </p:scale>
        <p:origin x="-1086" y="12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1" y="3657600"/>
            <a:ext cx="15087599" cy="29032200"/>
          </a:xfrm>
          <a:prstGeom prst="roundRect">
            <a:avLst>
              <a:gd name="adj" fmla="val 507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544800" y="3657600"/>
            <a:ext cx="13487400" cy="29032200"/>
          </a:xfrm>
          <a:prstGeom prst="roundRect">
            <a:avLst>
              <a:gd name="adj" fmla="val 335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1887200"/>
          </a:xfrm>
          <a:prstGeom prst="roundRect">
            <a:avLst>
              <a:gd name="adj" fmla="val 310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2631400"/>
            <a:ext cx="146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73400" y="4867809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Tsunami Inundation Maps</a:t>
            </a:r>
            <a:endParaRPr lang="en-US" sz="115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15773400"/>
            <a:ext cx="14401800" cy="8229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657600"/>
            <a:ext cx="36495269" cy="24469130"/>
            <a:chOff x="457200" y="3657600"/>
            <a:chExt cx="36495269" cy="24469130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Background</a:t>
              </a:r>
              <a:endParaRPr lang="en-US" sz="7200" b="1" dirty="0" smtClean="0">
                <a:solidFill>
                  <a:srgbClr val="33006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21488400"/>
              <a:ext cx="1440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Motivation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89400" y="3657600"/>
              <a:ext cx="74630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Aggregating Events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829978" y="3657600"/>
              <a:ext cx="3885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Approach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73400" y="100584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Flipbook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89400" y="160020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Future Work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73400" y="21945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Small Multiples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773400" y="272034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Narrative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16401871"/>
              <a:ext cx="1440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Problem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89400" y="24231600"/>
              <a:ext cx="43873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References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00600"/>
            <a:ext cx="146304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Coastal cities all along the west coast are susceptible to damage caused by </a:t>
            </a:r>
            <a:r>
              <a:rPr lang="en-US" sz="3600" dirty="0" smtClean="0"/>
              <a:t>tsunamis. In </a:t>
            </a:r>
            <a:r>
              <a:rPr lang="en-US" sz="3600" dirty="0"/>
              <a:t>order to improve tsunami preparedness, researchers turn to numerical simulations </a:t>
            </a:r>
            <a:r>
              <a:rPr lang="en-US" sz="3600" dirty="0" smtClean="0"/>
              <a:t>to predict </a:t>
            </a:r>
            <a:r>
              <a:rPr lang="en-US" sz="3600" dirty="0"/>
              <a:t>the impact of tsunamis caused by different seismological events. One set of </a:t>
            </a:r>
            <a:r>
              <a:rPr lang="en-US" sz="3600" dirty="0" smtClean="0"/>
              <a:t>simulations</a:t>
            </a:r>
            <a:r>
              <a:rPr lang="en-US" sz="3600" dirty="0"/>
              <a:t>, carried out by researchers at the University of Washington, model the effects </a:t>
            </a:r>
            <a:r>
              <a:rPr lang="en-US" sz="3600" dirty="0" smtClean="0"/>
              <a:t>of several </a:t>
            </a:r>
            <a:r>
              <a:rPr lang="en-US" sz="3600" dirty="0"/>
              <a:t>tsunamis on a region of Crescent City, California which has a history of </a:t>
            </a:r>
            <a:r>
              <a:rPr lang="en-US" sz="3600" dirty="0" smtClean="0"/>
              <a:t>extreme damage </a:t>
            </a:r>
            <a:r>
              <a:rPr lang="en-US" sz="3600" dirty="0"/>
              <a:t>from tsunamis. By estimating the probability of occurrence of each </a:t>
            </a:r>
            <a:r>
              <a:rPr lang="en-US" sz="3600" dirty="0" smtClean="0"/>
              <a:t>simulated tsunami</a:t>
            </a:r>
            <a:r>
              <a:rPr lang="en-US" sz="3600" dirty="0"/>
              <a:t>, the annual probability of exceeding a given level of inundation (flooding) </a:t>
            </a:r>
            <a:r>
              <a:rPr lang="en-US" sz="3600" dirty="0" smtClean="0"/>
              <a:t>can be </a:t>
            </a:r>
            <a:r>
              <a:rPr lang="en-US" sz="3600" dirty="0"/>
              <a:t>estimated for every point in the landscape, giving rise to a hazard map. There </a:t>
            </a:r>
            <a:r>
              <a:rPr lang="en-US" sz="3600" dirty="0" smtClean="0"/>
              <a:t>are multiple </a:t>
            </a:r>
            <a:r>
              <a:rPr lang="en-US" sz="3600" dirty="0"/>
              <a:t>sources of uncertainty that feed into hazard </a:t>
            </a:r>
            <a:r>
              <a:rPr lang="en-US" sz="3600" dirty="0" smtClean="0"/>
              <a:t>maps:</a:t>
            </a:r>
          </a:p>
          <a:p>
            <a:endParaRPr lang="en-US" sz="900" dirty="0" smtClean="0"/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Estimation </a:t>
            </a:r>
            <a:r>
              <a:rPr lang="en-US" sz="3600" dirty="0"/>
              <a:t>of the annual likelihood of different seismic 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Error </a:t>
            </a:r>
            <a:r>
              <a:rPr lang="en-US" sz="3600" dirty="0"/>
              <a:t>in the numerical simulations of </a:t>
            </a:r>
            <a:r>
              <a:rPr lang="en-US" sz="3600" dirty="0" smtClean="0"/>
              <a:t>tsunamis</a:t>
            </a:r>
            <a:endParaRPr lang="en-US" sz="3600" dirty="0"/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Variance </a:t>
            </a:r>
            <a:r>
              <a:rPr lang="en-US" sz="3600" dirty="0"/>
              <a:t>due to the relatively small number of simulated 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3600" dirty="0" smtClean="0"/>
              <a:t>Error </a:t>
            </a:r>
            <a:r>
              <a:rPr lang="en-US" sz="3600" dirty="0"/>
              <a:t>due to the assumption that the seismic events are </a:t>
            </a:r>
            <a:r>
              <a:rPr lang="en-US" sz="3600" dirty="0" smtClean="0"/>
              <a:t>independent</a:t>
            </a:r>
          </a:p>
          <a:p>
            <a:pPr marL="914400" lvl="1" indent="-640080">
              <a:buFont typeface="+mj-lt"/>
              <a:buAutoNum type="arabicPeriod"/>
            </a:pPr>
            <a:endParaRPr lang="en-US" sz="900" dirty="0"/>
          </a:p>
          <a:p>
            <a:r>
              <a:rPr lang="en-US" sz="3600" dirty="0"/>
              <a:t>Furthermore, the hazard maps plot complicated hazard functions at every point, </a:t>
            </a:r>
            <a:r>
              <a:rPr lang="en-US" sz="3600" dirty="0" smtClean="0"/>
              <a:t>which describes </a:t>
            </a:r>
            <a:r>
              <a:rPr lang="en-US" sz="3600" dirty="0"/>
              <a:t>the probability of inundation at every depth. Properly interpreting this map </a:t>
            </a:r>
            <a:r>
              <a:rPr lang="en-US" sz="3600" dirty="0" smtClean="0"/>
              <a:t>can be </a:t>
            </a:r>
            <a:r>
              <a:rPr lang="en-US" sz="3600" dirty="0"/>
              <a:t>difficult for people without a technical background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5146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Brian de Silva, Kellie </a:t>
            </a:r>
            <a:r>
              <a:rPr lang="en-US" sz="4400" dirty="0" err="1" smtClean="0"/>
              <a:t>MacPhee</a:t>
            </a:r>
            <a:r>
              <a:rPr lang="en-US" sz="4400" dirty="0" smtClean="0"/>
              <a:t>, Abe Engel, Benjamin Liu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29489400" y="48006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489400" y="171450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5773400" y="10972800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773400" y="28117800"/>
            <a:ext cx="1303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To make the </a:t>
            </a:r>
            <a:r>
              <a:rPr lang="en-US" sz="3600" dirty="0" smtClean="0"/>
              <a:t>visualizations </a:t>
            </a:r>
            <a:r>
              <a:rPr lang="en-US" sz="3600" dirty="0"/>
              <a:t>more digestible we embed </a:t>
            </a:r>
            <a:r>
              <a:rPr lang="en-US" sz="3600" dirty="0" smtClean="0"/>
              <a:t>them </a:t>
            </a:r>
            <a:r>
              <a:rPr lang="en-US" sz="3600" dirty="0"/>
              <a:t>within a larger narrative structure. In particular, we adopt the </a:t>
            </a:r>
            <a:r>
              <a:rPr lang="en-US" sz="3600" dirty="0" smtClean="0"/>
              <a:t>“magazine style” </a:t>
            </a:r>
            <a:r>
              <a:rPr lang="en-US" sz="3600" dirty="0"/>
              <a:t>approach of </a:t>
            </a:r>
            <a:r>
              <a:rPr lang="en-US" sz="3600" dirty="0" err="1" smtClean="0"/>
              <a:t>Segel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Heer</a:t>
            </a:r>
            <a:r>
              <a:rPr lang="en-US" sz="3600" dirty="0" smtClean="0"/>
              <a:t> [3].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7527012"/>
            <a:ext cx="14630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Our project seeks to address the following problems: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Hazard </a:t>
            </a:r>
            <a:r>
              <a:rPr lang="en-US" sz="3200" dirty="0"/>
              <a:t>maps and the data used to produce them contain multiple sources </a:t>
            </a:r>
            <a:r>
              <a:rPr lang="en-US" sz="3200" dirty="0" smtClean="0"/>
              <a:t>of uncertainty</a:t>
            </a:r>
            <a:r>
              <a:rPr lang="en-US" sz="3200" dirty="0"/>
              <a:t>. It is challenging to communicate this uncertainty alongside or </a:t>
            </a:r>
            <a:r>
              <a:rPr lang="en-US" sz="3200" dirty="0" smtClean="0"/>
              <a:t>as part </a:t>
            </a:r>
            <a:r>
              <a:rPr lang="en-US" sz="3200" dirty="0"/>
              <a:t>of hazard maps in an intuitive way.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Hazard </a:t>
            </a:r>
            <a:r>
              <a:rPr lang="en-US" sz="3200" dirty="0"/>
              <a:t>maps are inherently complex and nuanced and can therefore be </a:t>
            </a:r>
            <a:r>
              <a:rPr lang="en-US" sz="3200" dirty="0" smtClean="0"/>
              <a:t>difficult for </a:t>
            </a:r>
            <a:r>
              <a:rPr lang="en-US" sz="3200" dirty="0"/>
              <a:t>non-experts to decipher.</a:t>
            </a:r>
            <a:endParaRPr lang="en-US" sz="32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29260800" y="24231600"/>
            <a:ext cx="14401800" cy="8229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489400" y="25374600"/>
            <a:ext cx="1394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[3] Edward </a:t>
            </a:r>
            <a:r>
              <a:rPr lang="en-US" sz="4000" dirty="0" err="1"/>
              <a:t>Segel</a:t>
            </a:r>
            <a:r>
              <a:rPr lang="en-US" sz="4000" dirty="0"/>
              <a:t> and Jeffrey </a:t>
            </a:r>
            <a:r>
              <a:rPr lang="en-US" sz="4000" dirty="0" err="1"/>
              <a:t>Heer</a:t>
            </a:r>
            <a:r>
              <a:rPr lang="en-US" sz="4000" dirty="0"/>
              <a:t>. Narrative visualization: Telling stories with </a:t>
            </a:r>
            <a:r>
              <a:rPr lang="en-US" sz="4000" dirty="0" smtClean="0"/>
              <a:t>data. </a:t>
            </a:r>
            <a:r>
              <a:rPr lang="en-US" sz="4000" i="1" dirty="0" smtClean="0"/>
              <a:t>IEEE </a:t>
            </a:r>
            <a:r>
              <a:rPr lang="en-US" sz="4000" i="1" dirty="0"/>
              <a:t>transactions on visualization and computer graphics</a:t>
            </a:r>
            <a:r>
              <a:rPr lang="en-US" sz="4000" dirty="0"/>
              <a:t>, 16(6):1139–1148, 2010.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12398</TotalTime>
  <Words>362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81</cp:revision>
  <dcterms:created xsi:type="dcterms:W3CDTF">2017-09-26T02:24:22Z</dcterms:created>
  <dcterms:modified xsi:type="dcterms:W3CDTF">2018-05-26T23:17:31Z</dcterms:modified>
</cp:coreProperties>
</file>