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823" autoAdjust="0"/>
    <p:restoredTop sz="94660"/>
  </p:normalViewPr>
  <p:slideViewPr>
    <p:cSldViewPr>
      <p:cViewPr>
        <p:scale>
          <a:sx n="29" d="100"/>
          <a:sy n="29" d="100"/>
        </p:scale>
        <p:origin x="9" y="-142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altLang="ja-JP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7889200" y="4191000"/>
            <a:ext cx="15468600" cy="7772400"/>
            <a:chOff x="13258800" y="33985200"/>
            <a:chExt cx="15468600" cy="7772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101F15-4A42-B24F-A91A-75F3A3AEE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8800" y="33985200"/>
              <a:ext cx="13629290" cy="77724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4307800" y="38328600"/>
              <a:ext cx="4419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Figure</a:t>
              </a:r>
              <a:r>
                <a:rPr lang="en-US" sz="3200" dirty="0" smtClean="0"/>
                <a:t> 3. </a:t>
              </a:r>
              <a:r>
                <a:rPr lang="en-US" sz="3200" dirty="0"/>
                <a:t>The interactive</a:t>
              </a:r>
              <a:r>
                <a:rPr lang="en-US" sz="3200" dirty="0" smtClean="0"/>
                <a:t> aggregate map </a:t>
              </a:r>
              <a:r>
                <a:rPr lang="en-US" sz="3200" dirty="0"/>
                <a:t>and small multiples. Color encodes inundation </a:t>
              </a:r>
              <a:r>
                <a:rPr lang="en-US" sz="3200" dirty="0" smtClean="0"/>
                <a:t>depth, from shallow flooding (green) to deep flooding (purple).</a:t>
              </a:r>
              <a:endParaRPr lang="en-US" sz="32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3716000" y="3657600"/>
            <a:ext cx="15316200" cy="28803600"/>
          </a:xfrm>
          <a:prstGeom prst="roundRect">
            <a:avLst>
              <a:gd name="adj" fmla="val 27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14020800"/>
          </a:xfrm>
          <a:prstGeom prst="roundRect">
            <a:avLst>
              <a:gd name="adj" fmla="val 36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Tsunami Inundation </a:t>
            </a:r>
            <a:r>
              <a:rPr lang="en-US" sz="9000" dirty="0" smtClean="0"/>
              <a:t>Maps: Visualizing Uncertainty for a General Audience</a:t>
            </a:r>
            <a:endParaRPr lang="en-US" sz="90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18059400"/>
            <a:ext cx="14401800" cy="62484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944600" y="27203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b="1" dirty="0">
              <a:solidFill>
                <a:srgbClr val="33006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3944600" y="6781800"/>
            <a:ext cx="14630400" cy="4084499"/>
            <a:chOff x="13944600" y="5562600"/>
            <a:chExt cx="14630400" cy="4084499"/>
          </a:xfrm>
        </p:grpSpPr>
        <p:sp>
          <p:nvSpPr>
            <p:cNvPr id="3" name="TextBox 2"/>
            <p:cNvSpPr txBox="1"/>
            <p:nvPr/>
          </p:nvSpPr>
          <p:spPr>
            <a:xfrm>
              <a:off x="13944600" y="6477000"/>
              <a:ext cx="146304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/>
                <a:t>To make the visualizations more </a:t>
              </a:r>
              <a:r>
                <a:rPr lang="en-US" sz="4000" dirty="0" smtClean="0"/>
                <a:t>digestible, </a:t>
              </a:r>
              <a:r>
                <a:rPr lang="en-US" sz="4000" dirty="0"/>
                <a:t>we embed them within a larger narrative structure. In particular, we adopt the “magazine style” approach of </a:t>
              </a:r>
              <a:r>
                <a:rPr lang="en-US" sz="4000" dirty="0" err="1"/>
                <a:t>Segel</a:t>
              </a:r>
              <a:r>
                <a:rPr lang="en-US" sz="4000" dirty="0"/>
                <a:t> and </a:t>
              </a:r>
              <a:r>
                <a:rPr lang="en-US" sz="4000" dirty="0" err="1"/>
                <a:t>Heer</a:t>
              </a:r>
              <a:r>
                <a:rPr lang="en-US" sz="4000" dirty="0"/>
                <a:t> [1]</a:t>
              </a:r>
              <a:r>
                <a:rPr lang="en-US" sz="4000" dirty="0" smtClean="0"/>
                <a:t>. We </a:t>
              </a:r>
              <a:r>
                <a:rPr lang="en-US" sz="4000" dirty="0"/>
                <a:t>begin with an anecdote that emphasizes the importance of probabilistic </a:t>
              </a:r>
              <a:r>
                <a:rPr lang="en-US" sz="4000" dirty="0" smtClean="0"/>
                <a:t>estimates, and continue to provide details and context for the visualizations throughout.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44600" y="55626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Narrative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22860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Brian de Silva,</a:t>
            </a:r>
            <a:r>
              <a:rPr lang="en-US" sz="4400" dirty="0" smtClean="0"/>
              <a:t> Abe Engle, Benjamin Liu, and Kellie MacPhee</a:t>
            </a:r>
            <a:endParaRPr lang="en-US" sz="4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9413200" y="18135600"/>
            <a:ext cx="13944600" cy="5620405"/>
            <a:chOff x="29413200" y="18364200"/>
            <a:chExt cx="13944600" cy="5620405"/>
          </a:xfrm>
        </p:grpSpPr>
        <p:sp>
          <p:nvSpPr>
            <p:cNvPr id="44" name="TextBox 43"/>
            <p:cNvSpPr txBox="1"/>
            <p:nvPr/>
          </p:nvSpPr>
          <p:spPr>
            <a:xfrm>
              <a:off x="29413200" y="183642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Future Work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413200" y="19583400"/>
              <a:ext cx="1394460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/>
              <a:r>
                <a:rPr lang="en-US" sz="4000" dirty="0" smtClean="0"/>
                <a:t>Extending beyond the project as it is, we hope to: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Cover a greater geographic region, including additional cities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Expand to a larger </a:t>
              </a:r>
              <a:r>
                <a:rPr lang="en-US" sz="4000" dirty="0"/>
                <a:t>number of simulations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Alternate expressions of </a:t>
              </a:r>
              <a:r>
                <a:rPr lang="en-US" sz="4000" dirty="0" smtClean="0"/>
                <a:t>uncertainty</a:t>
              </a:r>
            </a:p>
            <a:p>
              <a:pPr marL="571500" indent="-571500"/>
              <a:r>
                <a:rPr lang="en-US" sz="4000" dirty="0" smtClean="0"/>
                <a:t>In addition, it would be interesting to evaluate the usefulness of the interactive probability explorer in a study with human subjects.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228601" y="3657601"/>
            <a:ext cx="13258799" cy="28856940"/>
            <a:chOff x="228601" y="3657600"/>
            <a:chExt cx="13258799" cy="29032200"/>
          </a:xfrm>
        </p:grpSpPr>
        <p:sp>
          <p:nvSpPr>
            <p:cNvPr id="11" name="Rounded Rectangle 10"/>
            <p:cNvSpPr/>
            <p:nvPr/>
          </p:nvSpPr>
          <p:spPr>
            <a:xfrm>
              <a:off x="228601" y="3657600"/>
              <a:ext cx="13258799" cy="29032200"/>
            </a:xfrm>
            <a:prstGeom prst="roundRect">
              <a:avLst>
                <a:gd name="adj" fmla="val 305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38862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Background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18592800"/>
              <a:ext cx="365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Goals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5029200"/>
              <a:ext cx="12649200" cy="1317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Coastal cities along the</a:t>
              </a:r>
              <a:r>
                <a:rPr lang="en-US" sz="4000" dirty="0" smtClean="0"/>
                <a:t> West </a:t>
              </a:r>
              <a:r>
                <a:rPr lang="en-US" sz="4000" dirty="0"/>
                <a:t>C</a:t>
              </a:r>
              <a:r>
                <a:rPr lang="en-US" sz="4000" dirty="0" smtClean="0"/>
                <a:t>oast </a:t>
              </a:r>
              <a:r>
                <a:rPr lang="en-US" sz="4000" dirty="0"/>
                <a:t>are susceptible to damage caused by tsunamis. In order to improve tsunami preparedness, researchers use </a:t>
              </a:r>
              <a:r>
                <a:rPr lang="en-US" sz="4000" b="1" dirty="0"/>
                <a:t>numerical simulations</a:t>
              </a:r>
              <a:r>
                <a:rPr lang="en-US" sz="4000" dirty="0"/>
                <a:t> to predict the impact of</a:t>
              </a:r>
              <a:r>
                <a:rPr lang="en-US" sz="4000" dirty="0" smtClean="0"/>
                <a:t> possible tsunamis </a:t>
              </a:r>
              <a:r>
                <a:rPr lang="en-US" sz="4000" dirty="0"/>
                <a:t>caused by different seismological events.</a:t>
              </a:r>
              <a:r>
                <a:rPr lang="en-US" sz="4000" dirty="0" smtClean="0"/>
                <a:t> Researchers </a:t>
              </a:r>
              <a:r>
                <a:rPr lang="en-US" sz="4000" dirty="0"/>
                <a:t>at the University of Washington </a:t>
              </a:r>
              <a:r>
                <a:rPr lang="en-US" sz="4000" dirty="0" smtClean="0"/>
                <a:t>model </a:t>
              </a:r>
              <a:r>
                <a:rPr lang="en-US" sz="4000" dirty="0"/>
                <a:t>the impact of tsunamis </a:t>
              </a:r>
              <a:r>
                <a:rPr lang="en-US" sz="4000" dirty="0" smtClean="0"/>
                <a:t>on many cities; for the scope of this project, we focus on </a:t>
              </a:r>
              <a:r>
                <a:rPr lang="en-US" sz="4000" b="1" dirty="0"/>
                <a:t>Crescent City</a:t>
              </a:r>
              <a:r>
                <a:rPr lang="en-US" sz="4000" dirty="0"/>
                <a:t>, a coastal city in California which has a history of extreme damage from tsunamis.</a:t>
              </a:r>
              <a:r>
                <a:rPr lang="en-US" sz="4000" dirty="0" smtClean="0"/>
                <a:t> 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By </a:t>
              </a:r>
              <a:r>
                <a:rPr lang="en-US" sz="4000" dirty="0"/>
                <a:t>estimating the probability of occurrence of each </a:t>
              </a:r>
              <a:r>
                <a:rPr lang="en-US" sz="4000" dirty="0" smtClean="0"/>
                <a:t>simulated </a:t>
              </a:r>
              <a:r>
                <a:rPr lang="en-US" sz="4000" dirty="0"/>
                <a:t>tsunami, the annual probability of exceeding a given level of inundation (flooding) can be estimated for every point in the landscape, giving rise to a </a:t>
              </a:r>
              <a:r>
                <a:rPr lang="en-US" sz="4000" b="1" dirty="0"/>
                <a:t>hazard map</a:t>
              </a:r>
              <a:r>
                <a:rPr lang="en-US" sz="4000" dirty="0"/>
                <a:t>. There are multiple </a:t>
              </a:r>
              <a:r>
                <a:rPr lang="en-US" sz="4000" b="1" dirty="0"/>
                <a:t>sources of uncertainty</a:t>
              </a:r>
              <a:r>
                <a:rPr lang="en-US" sz="4000" dirty="0"/>
                <a:t> ([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i="1" dirty="0" err="1"/>
                <a:t>leatoric</a:t>
              </a:r>
              <a:r>
                <a:rPr lang="en-US" sz="4000" i="1" dirty="0"/>
                <a:t> </a:t>
              </a:r>
              <a:r>
                <a:rPr lang="en-US" sz="4000" dirty="0"/>
                <a:t>and [</a:t>
              </a:r>
              <a:r>
                <a:rPr lang="en-US" sz="4000" i="1" dirty="0"/>
                <a:t>E</a:t>
              </a:r>
              <a:r>
                <a:rPr lang="en-US" sz="4000" dirty="0"/>
                <a:t>]</a:t>
              </a:r>
              <a:r>
                <a:rPr lang="en-US" sz="4000" i="1" dirty="0" err="1"/>
                <a:t>pistemic</a:t>
              </a:r>
              <a:r>
                <a:rPr lang="en-US" sz="4000" dirty="0"/>
                <a:t>) that feed into hazard maps:</a:t>
              </a:r>
            </a:p>
            <a:p>
              <a:endParaRPr lang="en-US" sz="1000" dirty="0"/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Estimation </a:t>
              </a:r>
              <a:r>
                <a:rPr lang="en-US" sz="4000" dirty="0"/>
                <a:t>of the annual likelihood of seismic events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Variance </a:t>
              </a:r>
              <a:r>
                <a:rPr lang="en-US" sz="4000" dirty="0"/>
                <a:t>due to </a:t>
              </a:r>
              <a:r>
                <a:rPr lang="en-US" sz="4000" dirty="0" smtClean="0"/>
                <a:t>the </a:t>
              </a:r>
              <a:r>
                <a:rPr lang="en-US" sz="4000" dirty="0"/>
                <a:t>small number of </a:t>
              </a:r>
              <a:r>
                <a:rPr lang="en-US" sz="4000" dirty="0" smtClean="0"/>
                <a:t>events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Error </a:t>
              </a:r>
              <a:r>
                <a:rPr lang="en-US" sz="4000" dirty="0"/>
                <a:t>due to the assumption that the seismic events are independent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E</a:t>
              </a:r>
              <a:r>
                <a:rPr lang="en-US" sz="4000" dirty="0"/>
                <a:t>]</a:t>
              </a:r>
              <a:r>
                <a:rPr lang="en-US" sz="4000" dirty="0" smtClean="0"/>
                <a:t> Error </a:t>
              </a:r>
              <a:r>
                <a:rPr lang="en-US" sz="4000" dirty="0"/>
                <a:t>in the numerical </a:t>
              </a:r>
              <a:r>
                <a:rPr lang="en-US" sz="4000" dirty="0" smtClean="0"/>
                <a:t>simulations </a:t>
              </a:r>
              <a:r>
                <a:rPr lang="en-US" sz="4000" dirty="0"/>
                <a:t>of </a:t>
              </a:r>
              <a:r>
                <a:rPr lang="en-US" sz="4000" dirty="0" smtClean="0"/>
                <a:t>tsunamis.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19888202"/>
              <a:ext cx="12649200" cy="1240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just"/>
              <a:r>
                <a:rPr lang="en-US" sz="4000" dirty="0" smtClean="0"/>
                <a:t>The hazard maps correspond to complicated </a:t>
              </a:r>
              <a:r>
                <a:rPr lang="en-US" sz="4000" b="1" dirty="0" smtClean="0"/>
                <a:t>hazard functions </a:t>
              </a:r>
              <a:r>
                <a:rPr lang="en-US" sz="4000" dirty="0" smtClean="0"/>
                <a:t>at every point on the map, which describe the probability of inundation at every depth. Properly interpreting this map can be difficult for people without a technical background.</a:t>
              </a:r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r>
                <a:rPr lang="en-US" sz="4000" dirty="0" smtClean="0"/>
                <a:t>[ zeta picture here ] +  [ an example hazard function ]</a:t>
              </a:r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algn="just"/>
              <a:endParaRPr lang="en-US" sz="4000" dirty="0" smtClean="0"/>
            </a:p>
            <a:p>
              <a:pPr algn="just"/>
              <a:r>
                <a:rPr lang="en-US" sz="4000" dirty="0" smtClean="0"/>
                <a:t>Our </a:t>
              </a:r>
              <a:r>
                <a:rPr lang="en-US" sz="4000" dirty="0"/>
                <a:t>project seeks to address the following</a:t>
              </a:r>
              <a:r>
                <a:rPr lang="en-US" sz="4000" dirty="0" smtClean="0"/>
                <a:t> concerns: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4000" dirty="0"/>
                <a:t>Hazard maps and the data used to produce them contain multiple sources of </a:t>
              </a:r>
              <a:r>
                <a:rPr lang="en-US" sz="4000" dirty="0" smtClean="0"/>
                <a:t>uncertainty. It is difficult to communicate this uncertainty in an intuitive way.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4000" dirty="0"/>
                <a:t>Hazard maps are inherently complex and nuanced and can therefore be difficult for non-experts to decipher</a:t>
              </a:r>
              <a:r>
                <a:rPr lang="en-US" sz="4000" dirty="0" smtClean="0"/>
                <a:t>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184600" y="26089898"/>
            <a:ext cx="14706600" cy="6424642"/>
            <a:chOff x="26365200" y="26394698"/>
            <a:chExt cx="15316200" cy="6424642"/>
          </a:xfrm>
        </p:grpSpPr>
        <p:sp>
          <p:nvSpPr>
            <p:cNvPr id="30" name="TextBox 29"/>
            <p:cNvSpPr txBox="1"/>
            <p:nvPr/>
          </p:nvSpPr>
          <p:spPr>
            <a:xfrm>
              <a:off x="26593800" y="26670000"/>
              <a:ext cx="4903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References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365200" y="26394698"/>
              <a:ext cx="15316200" cy="6424642"/>
            </a:xfrm>
            <a:prstGeom prst="roundRect">
              <a:avLst>
                <a:gd name="adj" fmla="val 530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593799" y="27802582"/>
              <a:ext cx="1485900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[1] Edward </a:t>
              </a:r>
              <a:r>
                <a:rPr lang="en-US" sz="3200" dirty="0" err="1"/>
                <a:t>Segel</a:t>
              </a:r>
              <a:r>
                <a:rPr lang="en-US" sz="3200" dirty="0"/>
                <a:t> and Jeffrey </a:t>
              </a:r>
              <a:r>
                <a:rPr lang="en-US" sz="3200" dirty="0" err="1"/>
                <a:t>Heer</a:t>
              </a:r>
              <a:r>
                <a:rPr lang="en-US" sz="3200" dirty="0"/>
                <a:t>. Narrative visualization: Telling stories with data. </a:t>
              </a:r>
              <a:r>
                <a:rPr lang="en-US" sz="3200" i="1" dirty="0"/>
                <a:t>IEEE transactions on visualization and computer graphics</a:t>
              </a:r>
              <a:r>
                <a:rPr lang="en-US" sz="3200" dirty="0"/>
                <a:t>, 16(6):1139–1148, 2010.</a:t>
              </a:r>
            </a:p>
            <a:p>
              <a:r>
                <a:rPr lang="en-US" sz="3200" dirty="0"/>
                <a:t>[2] Gonzalez, Frank I., Randall J. </a:t>
              </a:r>
              <a:r>
                <a:rPr lang="en-US" sz="3200" dirty="0" err="1"/>
                <a:t>LeVeque</a:t>
              </a:r>
              <a:r>
                <a:rPr lang="en-US" sz="3200" dirty="0"/>
                <a:t>, and Loyce M. Adams. </a:t>
              </a:r>
              <a:r>
                <a:rPr lang="en-US" sz="3200" i="1" dirty="0"/>
                <a:t>Probabilistic Tsunami Hazard Assessment (PTHA) for Crescent City, CA. Final Report for Phase I</a:t>
              </a:r>
              <a:r>
                <a:rPr lang="en-US" sz="3200" dirty="0"/>
                <a:t>. University of Washington Department of Applied </a:t>
              </a:r>
              <a:r>
                <a:rPr lang="en-US" sz="3200" dirty="0" err="1"/>
                <a:t>Mathmatics</a:t>
              </a:r>
              <a:r>
                <a:rPr lang="en-US" sz="3200" dirty="0"/>
                <a:t>, 2013.</a:t>
              </a:r>
            </a:p>
            <a:p>
              <a:r>
                <a:rPr lang="en-US" sz="3200" dirty="0"/>
                <a:t>[3] </a:t>
              </a:r>
              <a:r>
                <a:rPr lang="en-US" sz="3200" dirty="0" err="1"/>
                <a:t>LeVeque</a:t>
              </a:r>
              <a:r>
                <a:rPr lang="en-US" sz="3200" dirty="0"/>
                <a:t>, R.J., </a:t>
              </a:r>
              <a:r>
                <a:rPr lang="en-US" sz="3200" dirty="0" err="1"/>
                <a:t>Waagan</a:t>
              </a:r>
              <a:r>
                <a:rPr lang="en-US" sz="3200" dirty="0"/>
                <a:t>, K., González, F.I. et al. Pure Appl. </a:t>
              </a:r>
              <a:r>
                <a:rPr lang="en-US" sz="3200" dirty="0" err="1"/>
                <a:t>Geophys</a:t>
              </a:r>
              <a:r>
                <a:rPr lang="en-US" sz="3200" dirty="0"/>
                <a:t>. (2016) 173: 3671. https://</a:t>
              </a:r>
              <a:r>
                <a:rPr lang="en-US" sz="3200" dirty="0" smtClean="0"/>
                <a:t>doi.org/10.1007/s00024-016-1357-1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[4] </a:t>
              </a:r>
              <a:r>
                <a:rPr lang="en-US" sz="3200" dirty="0" err="1"/>
                <a:t>Hullman</a:t>
              </a:r>
              <a:r>
                <a:rPr lang="en-US" sz="3200" dirty="0"/>
                <a:t>, Jessica, et al. </a:t>
              </a:r>
              <a:r>
                <a:rPr lang="en-US" sz="3200" i="1" dirty="0" smtClean="0"/>
                <a:t>Imagining </a:t>
              </a:r>
              <a:r>
                <a:rPr lang="en-US" sz="3200" i="1" dirty="0"/>
                <a:t>Replications: Graphical Prediction &amp; Discrete Visualizations Improve Recall &amp; Estimation of Effect Uncertainty</a:t>
              </a:r>
              <a:r>
                <a:rPr lang="en-US" sz="3200" i="1" dirty="0" smtClean="0"/>
                <a:t>.</a:t>
              </a:r>
              <a:r>
                <a:rPr lang="en-US" sz="3200" dirty="0" smtClean="0"/>
                <a:t> </a:t>
              </a:r>
              <a:r>
                <a:rPr lang="en-US" sz="3200" i="1" dirty="0"/>
                <a:t>IEEE transactions on visualization and computer graphics</a:t>
              </a:r>
              <a:r>
                <a:rPr lang="en-US" sz="3200" dirty="0"/>
                <a:t> </a:t>
              </a:r>
              <a:r>
                <a:rPr lang="en-US" sz="3200" dirty="0" smtClean="0"/>
                <a:t>24.1: 446-456, 2018.</a:t>
              </a:r>
              <a:endParaRPr lang="en-US" sz="3200" dirty="0" smtClean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9413200" y="12573000"/>
            <a:ext cx="13944600" cy="4776252"/>
            <a:chOff x="29489400" y="8991600"/>
            <a:chExt cx="13944600" cy="4776252"/>
          </a:xfrm>
        </p:grpSpPr>
        <p:sp>
          <p:nvSpPr>
            <p:cNvPr id="33" name="TextBox 32"/>
            <p:cNvSpPr txBox="1"/>
            <p:nvPr/>
          </p:nvSpPr>
          <p:spPr>
            <a:xfrm>
              <a:off x="29489400" y="8991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Small Multiples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89400" y="9982200"/>
              <a:ext cx="139446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We use small multiples </a:t>
              </a:r>
              <a:r>
                <a:rPr lang="en-US" sz="4000" dirty="0" smtClean="0"/>
                <a:t>to simultaneously convey a broad range of possible outcomes </a:t>
              </a:r>
              <a:r>
                <a:rPr lang="en-US" sz="4000" dirty="0"/>
                <a:t>in the event of a tsunami. </a:t>
              </a:r>
              <a:r>
                <a:rPr lang="en-US" sz="4000" dirty="0" smtClean="0"/>
                <a:t>Showing specific </a:t>
              </a:r>
              <a:r>
                <a:rPr lang="en-US" sz="4000" dirty="0"/>
                <a:t>events highlights the variety of possible </a:t>
              </a:r>
              <a:r>
                <a:rPr lang="en-US" sz="4000" dirty="0" smtClean="0"/>
                <a:t>outcomes, ensuring that extreme events are not lost in the aggregate map. The small multiples also allow </a:t>
              </a:r>
              <a:r>
                <a:rPr lang="en-US" sz="4000" dirty="0"/>
                <a:t>the reader to make direct </a:t>
              </a:r>
              <a:r>
                <a:rPr lang="en-US" sz="4000" dirty="0" smtClean="0"/>
                <a:t>comparisons between simulations, which is difficult with the flipbook.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097000" y="25069800"/>
            <a:ext cx="13944600" cy="7238464"/>
            <a:chOff x="29489400" y="3657600"/>
            <a:chExt cx="13944600" cy="7238464"/>
          </a:xfrm>
        </p:grpSpPr>
        <p:sp>
          <p:nvSpPr>
            <p:cNvPr id="55" name="TextBox 54"/>
            <p:cNvSpPr txBox="1"/>
            <p:nvPr/>
          </p:nvSpPr>
          <p:spPr>
            <a:xfrm>
              <a:off x="29489400" y="3657600"/>
              <a:ext cx="6851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Aggregate Probabilities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489400" y="4648200"/>
              <a:ext cx="13944600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The results of individual simulations are combined into</a:t>
              </a:r>
              <a:r>
                <a:rPr lang="en-US" sz="4000" dirty="0" smtClean="0"/>
                <a:t> the </a:t>
              </a:r>
              <a:r>
                <a:rPr lang="en-US" sz="4000" dirty="0"/>
                <a:t>aggregated hazard </a:t>
              </a:r>
              <a:r>
                <a:rPr lang="en-US" sz="4000" dirty="0" smtClean="0"/>
                <a:t>map, to the left in the dashboard. The aggregate map shows expected inundation level over all simulated events. Users can interact with this map by </a:t>
              </a:r>
              <a:r>
                <a:rPr lang="en-US" sz="4000" b="1" dirty="0" smtClean="0"/>
                <a:t>panning</a:t>
              </a:r>
              <a:r>
                <a:rPr lang="en-US" sz="4000" dirty="0" smtClean="0"/>
                <a:t>, </a:t>
              </a:r>
              <a:r>
                <a:rPr lang="en-US" sz="4000" b="1" dirty="0" smtClean="0"/>
                <a:t>zooming</a:t>
              </a:r>
              <a:r>
                <a:rPr lang="en-US" sz="4000" dirty="0" smtClean="0"/>
                <a:t>, and </a:t>
              </a:r>
              <a:r>
                <a:rPr lang="en-US" sz="4000" b="1" dirty="0" smtClean="0"/>
                <a:t>selecting</a:t>
              </a:r>
              <a:r>
                <a:rPr lang="en-US" sz="4000" dirty="0" smtClean="0"/>
                <a:t> areas of interest. Selecting an area pans and centers the small multiples plots to to the same location.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For the aggregate map and small multiples, users can also choose between two types of simulations: near-field (</a:t>
              </a:r>
              <a:r>
                <a:rPr lang="en-US" sz="4000" dirty="0" err="1" smtClean="0"/>
                <a:t>Cascadia</a:t>
              </a:r>
              <a:r>
                <a:rPr lang="en-US" sz="4000" dirty="0" smtClean="0"/>
                <a:t>) and far-field (other origin) events, which vary in severity and likelihood.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20800" y="3657600"/>
            <a:ext cx="5071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33006F"/>
                </a:solidFill>
              </a:rPr>
              <a:t>Visualization</a:t>
            </a:r>
            <a:endParaRPr lang="en-US" sz="7200" b="1" dirty="0">
              <a:solidFill>
                <a:srgbClr val="33006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4043584" y="21260793"/>
            <a:ext cx="9115447" cy="3999507"/>
            <a:chOff x="29641800" y="16992600"/>
            <a:chExt cx="9115447" cy="2070277"/>
          </a:xfrm>
        </p:grpSpPr>
        <p:sp>
          <p:nvSpPr>
            <p:cNvPr id="40" name="TextBox 39"/>
            <p:cNvSpPr txBox="1"/>
            <p:nvPr/>
          </p:nvSpPr>
          <p:spPr>
            <a:xfrm>
              <a:off x="29641800" y="16992600"/>
              <a:ext cx="91154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Interactive Probability Explorer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06133" y="17421929"/>
              <a:ext cx="7948534" cy="1640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To mitigate user confusion about annual probabilities, we provide an interactive probability calculator allowing them to explore outcome likelihoods.</a:t>
              </a:r>
              <a:endParaRPr lang="en-US" sz="4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90600" y="27051000"/>
            <a:ext cx="1165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</a:t>
            </a:r>
            <a:r>
              <a:rPr lang="en-US" sz="3200" dirty="0" smtClean="0"/>
              <a:t>. The data we are visualizing: (a) inundation level zeta is the height of water above normal, (</a:t>
            </a:r>
            <a:r>
              <a:rPr lang="en-US" sz="3200" dirty="0" err="1" smtClean="0"/>
              <a:t>b</a:t>
            </a:r>
            <a:r>
              <a:rPr lang="en-US" sz="3200" dirty="0" smtClean="0"/>
              <a:t>) an example hazard function.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13944600" y="4800600"/>
            <a:ext cx="1485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All graphics in our visualization are built using the Google Maps API.</a:t>
            </a:r>
          </a:p>
          <a:p>
            <a:pPr algn="just"/>
            <a:r>
              <a:rPr lang="en-US" sz="4000" dirty="0" smtClean="0"/>
              <a:t>Throughout, inundation levels are overlaid on the maps as shaded contour  plots, with color encoding water depth (meters). </a:t>
            </a:r>
            <a:endParaRPr lang="en-US" sz="4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944600" y="10972800"/>
            <a:ext cx="14630400" cy="10180499"/>
            <a:chOff x="13944600" y="11277600"/>
            <a:chExt cx="14630400" cy="10180499"/>
          </a:xfrm>
        </p:grpSpPr>
        <p:sp>
          <p:nvSpPr>
            <p:cNvPr id="41" name="TextBox 40"/>
            <p:cNvSpPr txBox="1"/>
            <p:nvPr/>
          </p:nvSpPr>
          <p:spPr>
            <a:xfrm>
              <a:off x="13944600" y="112776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Flipbook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44600" y="12344400"/>
              <a:ext cx="815340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The flipbook animates through the full set of 13 simulations, showing each on the map. The flipbook was inspired by the sampling-based visualizations of uncertainty at the Interactive Data Lab at the University of Washington </a:t>
              </a:r>
              <a:r>
                <a:rPr lang="en-US" sz="4000" dirty="0" smtClean="0"/>
                <a:t>[</a:t>
              </a:r>
              <a:r>
                <a:rPr lang="en-US" sz="4000" dirty="0"/>
                <a:t>4</a:t>
              </a:r>
              <a:r>
                <a:rPr lang="en-US" sz="4000" dirty="0" smtClean="0"/>
                <a:t>], </a:t>
              </a:r>
              <a:r>
                <a:rPr lang="en-US" sz="4000" dirty="0" smtClean="0"/>
                <a:t>and gives the viewer an introduction to the </a:t>
              </a:r>
              <a:r>
                <a:rPr lang="en-US" sz="4000" b="1" dirty="0" smtClean="0"/>
                <a:t>variability </a:t>
              </a:r>
              <a:r>
                <a:rPr lang="en-US" sz="4000" dirty="0" smtClean="0"/>
                <a:t>inherent in the data </a:t>
              </a:r>
              <a:r>
                <a:rPr lang="en-US" sz="4000" dirty="0" smtClean="0"/>
                <a:t>. </a:t>
              </a:r>
              <a:endParaRPr lang="en-US" sz="4000" dirty="0" smtClean="0"/>
            </a:p>
          </p:txBody>
        </p:sp>
        <p:pic>
          <p:nvPicPr>
            <p:cNvPr id="61" name="Picture 60" descr="flipbook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31400" y="12344400"/>
              <a:ext cx="5715000" cy="490104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4020800" y="18288000"/>
              <a:ext cx="145542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We have a relatively small number of simulations, and the likelihood of each event can vary by orders of magnitude. In order to show a range of possible events including the most extreme simulations, we postpone considerations of the likelihood of each event for the aggregate maps and probability explorer to follow.</a:t>
              </a:r>
              <a:endParaRPr lang="en-US" sz="4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02800" y="17221200"/>
              <a:ext cx="5715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Figure</a:t>
              </a:r>
              <a:r>
                <a:rPr lang="en-US" sz="3200" dirty="0" smtClean="0"/>
                <a:t> 2. A single flipbook slide.</a:t>
              </a:r>
              <a:endParaRPr lang="en-US" sz="3200" dirty="0"/>
            </a:p>
          </p:txBody>
        </p:sp>
      </p:grpSp>
      <p:pic>
        <p:nvPicPr>
          <p:cNvPr id="76" name="Picture 75" descr="prob_explor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0" y="22606576"/>
            <a:ext cx="691046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12836</TotalTime>
  <Words>891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Brian de Silva</cp:lastModifiedBy>
  <cp:revision>179</cp:revision>
  <dcterms:created xsi:type="dcterms:W3CDTF">2018-05-29T09:17:04Z</dcterms:created>
  <dcterms:modified xsi:type="dcterms:W3CDTF">2018-05-29T16:55:23Z</dcterms:modified>
</cp:coreProperties>
</file>