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823" autoAdjust="0"/>
    <p:restoredTop sz="94660"/>
  </p:normalViewPr>
  <p:slideViewPr>
    <p:cSldViewPr>
      <p:cViewPr>
        <p:scale>
          <a:sx n="55" d="100"/>
          <a:sy n="55" d="100"/>
        </p:scale>
        <p:origin x="144" y="-4664"/>
      </p:cViewPr>
      <p:guideLst>
        <p:guide orient="horz" pos="10368"/>
        <p:guide pos="13824"/>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286758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54172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222575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59327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119021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75506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7399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92891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6442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58822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42127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6C04A5D-4A33-4D53-A6C9-2FC16553EEC7}" type="slidenum">
              <a:rPr lang="en-US" smtClean="0"/>
              <a:pPr/>
              <a:t>‹#›</a:t>
            </a:fld>
            <a:endParaRPr lang="en-US"/>
          </a:p>
        </p:txBody>
      </p:sp>
    </p:spTree>
    <p:extLst>
      <p:ext uri="{BB962C8B-B14F-4D97-AF65-F5344CB8AC3E}">
        <p14:creationId xmlns:p14="http://schemas.microsoft.com/office/powerpoint/2010/main" val="39053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27889200" y="4191000"/>
            <a:ext cx="15468600" cy="7772400"/>
            <a:chOff x="13258800" y="33985200"/>
            <a:chExt cx="15468600" cy="7772400"/>
          </a:xfrm>
        </p:grpSpPr>
        <p:pic>
          <p:nvPicPr>
            <p:cNvPr id="10" name="Picture 9">
              <a:extLst>
                <a:ext uri="{FF2B5EF4-FFF2-40B4-BE49-F238E27FC236}">
                  <a16:creationId xmlns:a16="http://schemas.microsoft.com/office/drawing/2014/main" id="{0F101F15-4A42-B24F-A91A-75F3A3AEE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8800" y="33985200"/>
              <a:ext cx="13629290" cy="7772400"/>
            </a:xfrm>
            <a:prstGeom prst="rect">
              <a:avLst/>
            </a:prstGeom>
          </p:spPr>
        </p:pic>
        <p:sp>
          <p:nvSpPr>
            <p:cNvPr id="57" name="TextBox 56"/>
            <p:cNvSpPr txBox="1"/>
            <p:nvPr/>
          </p:nvSpPr>
          <p:spPr>
            <a:xfrm>
              <a:off x="24307800" y="38328600"/>
              <a:ext cx="4419600" cy="3046988"/>
            </a:xfrm>
            <a:prstGeom prst="rect">
              <a:avLst/>
            </a:prstGeom>
            <a:noFill/>
          </p:spPr>
          <p:txBody>
            <a:bodyPr wrap="square" rtlCol="0">
              <a:spAutoFit/>
            </a:bodyPr>
            <a:lstStyle/>
            <a:p>
              <a:r>
                <a:rPr lang="en-US" sz="3200" dirty="0"/>
                <a:t>Figure 3. The interactive aggregate map and small multiples. Color encodes inundation depth, from shallow flooding (green) to deep flooding (purple).</a:t>
              </a:r>
            </a:p>
          </p:txBody>
        </p:sp>
      </p:grpSp>
      <p:sp>
        <p:nvSpPr>
          <p:cNvPr id="22" name="Rounded Rectangle 21"/>
          <p:cNvSpPr/>
          <p:nvPr/>
        </p:nvSpPr>
        <p:spPr>
          <a:xfrm>
            <a:off x="13716000" y="3657600"/>
            <a:ext cx="15316200" cy="28803600"/>
          </a:xfrm>
          <a:prstGeom prst="roundRect">
            <a:avLst>
              <a:gd name="adj" fmla="val 279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9260800" y="3657600"/>
            <a:ext cx="14401800" cy="14020800"/>
          </a:xfrm>
          <a:prstGeom prst="roundRect">
            <a:avLst>
              <a:gd name="adj" fmla="val 3640"/>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685800"/>
            <a:ext cx="43891200" cy="1477328"/>
          </a:xfrm>
          <a:prstGeom prst="rect">
            <a:avLst/>
          </a:prstGeom>
          <a:noFill/>
        </p:spPr>
        <p:txBody>
          <a:bodyPr wrap="square" rtlCol="0">
            <a:spAutoFit/>
          </a:bodyPr>
          <a:lstStyle/>
          <a:p>
            <a:pPr algn="ctr"/>
            <a:r>
              <a:rPr lang="en-US" sz="9000" dirty="0"/>
              <a:t>Tsunami Inundation Maps: Visualizing Uncertainty for a General Audience</a:t>
            </a:r>
          </a:p>
        </p:txBody>
      </p:sp>
      <p:sp>
        <p:nvSpPr>
          <p:cNvPr id="43" name="Rounded Rectangle 42"/>
          <p:cNvSpPr/>
          <p:nvPr/>
        </p:nvSpPr>
        <p:spPr>
          <a:xfrm>
            <a:off x="29260800" y="18059400"/>
            <a:ext cx="14401800" cy="62484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3944600" y="27203400"/>
            <a:ext cx="184731" cy="923330"/>
          </a:xfrm>
          <a:prstGeom prst="rect">
            <a:avLst/>
          </a:prstGeom>
          <a:noFill/>
        </p:spPr>
        <p:txBody>
          <a:bodyPr wrap="none" rtlCol="0">
            <a:spAutoFit/>
          </a:bodyPr>
          <a:lstStyle/>
          <a:p>
            <a:endParaRPr lang="en-US" sz="5400" b="1" dirty="0">
              <a:solidFill>
                <a:srgbClr val="33006F"/>
              </a:solidFill>
            </a:endParaRPr>
          </a:p>
        </p:txBody>
      </p:sp>
      <p:grpSp>
        <p:nvGrpSpPr>
          <p:cNvPr id="69" name="Group 68"/>
          <p:cNvGrpSpPr/>
          <p:nvPr/>
        </p:nvGrpSpPr>
        <p:grpSpPr>
          <a:xfrm>
            <a:off x="13944600" y="6781800"/>
            <a:ext cx="14630400" cy="4084499"/>
            <a:chOff x="13944600" y="5562600"/>
            <a:chExt cx="14630400" cy="4084499"/>
          </a:xfrm>
        </p:grpSpPr>
        <p:sp>
          <p:nvSpPr>
            <p:cNvPr id="3" name="TextBox 2"/>
            <p:cNvSpPr txBox="1"/>
            <p:nvPr/>
          </p:nvSpPr>
          <p:spPr>
            <a:xfrm>
              <a:off x="13944600" y="6477000"/>
              <a:ext cx="14630400" cy="3170099"/>
            </a:xfrm>
            <a:prstGeom prst="rect">
              <a:avLst/>
            </a:prstGeom>
            <a:noFill/>
          </p:spPr>
          <p:txBody>
            <a:bodyPr wrap="square" rtlCol="0">
              <a:spAutoFit/>
            </a:bodyPr>
            <a:lstStyle/>
            <a:p>
              <a:pPr algn="just"/>
              <a:r>
                <a:rPr lang="en-US" sz="4000" dirty="0"/>
                <a:t>To make the visualizations more digestible, we embed them within a larger narrative structure. In particular, we adopt the “magazine style” approach of </a:t>
              </a:r>
              <a:r>
                <a:rPr lang="en-US" sz="4000" dirty="0" err="1"/>
                <a:t>Segel</a:t>
              </a:r>
              <a:r>
                <a:rPr lang="en-US" sz="4000" dirty="0"/>
                <a:t> and </a:t>
              </a:r>
              <a:r>
                <a:rPr lang="en-US" sz="4000" dirty="0" err="1"/>
                <a:t>Heer</a:t>
              </a:r>
              <a:r>
                <a:rPr lang="en-US" sz="4000" dirty="0"/>
                <a:t> [1]. We begin with an anecdote that emphasizes the importance of probabilistic estimates, and continue to provide details and context for the visualizations throughout.</a:t>
              </a:r>
            </a:p>
          </p:txBody>
        </p:sp>
        <p:sp>
          <p:nvSpPr>
            <p:cNvPr id="53" name="TextBox 52"/>
            <p:cNvSpPr txBox="1"/>
            <p:nvPr/>
          </p:nvSpPr>
          <p:spPr>
            <a:xfrm>
              <a:off x="13944600" y="5562600"/>
              <a:ext cx="2875339" cy="923330"/>
            </a:xfrm>
            <a:prstGeom prst="rect">
              <a:avLst/>
            </a:prstGeom>
            <a:noFill/>
          </p:spPr>
          <p:txBody>
            <a:bodyPr wrap="none" rtlCol="0">
              <a:spAutoFit/>
            </a:bodyPr>
            <a:lstStyle/>
            <a:p>
              <a:r>
                <a:rPr lang="en-US" sz="5400" b="1" dirty="0">
                  <a:solidFill>
                    <a:srgbClr val="33006F"/>
                  </a:solidFill>
                </a:rPr>
                <a:t>Narrative</a:t>
              </a:r>
            </a:p>
          </p:txBody>
        </p:sp>
      </p:grpSp>
      <p:sp>
        <p:nvSpPr>
          <p:cNvPr id="46" name="TextBox 45"/>
          <p:cNvSpPr txBox="1"/>
          <p:nvPr/>
        </p:nvSpPr>
        <p:spPr>
          <a:xfrm>
            <a:off x="1" y="2286000"/>
            <a:ext cx="43891199" cy="769441"/>
          </a:xfrm>
          <a:prstGeom prst="rect">
            <a:avLst/>
          </a:prstGeom>
          <a:noFill/>
        </p:spPr>
        <p:txBody>
          <a:bodyPr wrap="square" rtlCol="0">
            <a:spAutoFit/>
          </a:bodyPr>
          <a:lstStyle/>
          <a:p>
            <a:pPr algn="ctr"/>
            <a:r>
              <a:rPr lang="en-US" sz="4400" dirty="0"/>
              <a:t>Brian de Silva, Abe Engle, Benjamin Liu, and Kellie MacPhee</a:t>
            </a:r>
          </a:p>
        </p:txBody>
      </p:sp>
      <p:grpSp>
        <p:nvGrpSpPr>
          <p:cNvPr id="75" name="Group 74"/>
          <p:cNvGrpSpPr/>
          <p:nvPr/>
        </p:nvGrpSpPr>
        <p:grpSpPr>
          <a:xfrm>
            <a:off x="29413200" y="18135600"/>
            <a:ext cx="13944600" cy="5620405"/>
            <a:chOff x="29413200" y="18364200"/>
            <a:chExt cx="13944600" cy="5620405"/>
          </a:xfrm>
        </p:grpSpPr>
        <p:sp>
          <p:nvSpPr>
            <p:cNvPr id="44" name="TextBox 43"/>
            <p:cNvSpPr txBox="1"/>
            <p:nvPr/>
          </p:nvSpPr>
          <p:spPr>
            <a:xfrm>
              <a:off x="29413200" y="18364200"/>
              <a:ext cx="4979248" cy="1200329"/>
            </a:xfrm>
            <a:prstGeom prst="rect">
              <a:avLst/>
            </a:prstGeom>
            <a:noFill/>
          </p:spPr>
          <p:txBody>
            <a:bodyPr wrap="none" rtlCol="0">
              <a:spAutoFit/>
            </a:bodyPr>
            <a:lstStyle/>
            <a:p>
              <a:r>
                <a:rPr lang="en-US" sz="7200" b="1" dirty="0">
                  <a:solidFill>
                    <a:srgbClr val="33006F"/>
                  </a:solidFill>
                </a:rPr>
                <a:t>Future Work</a:t>
              </a:r>
            </a:p>
          </p:txBody>
        </p:sp>
        <p:sp>
          <p:nvSpPr>
            <p:cNvPr id="54" name="TextBox 53"/>
            <p:cNvSpPr txBox="1"/>
            <p:nvPr/>
          </p:nvSpPr>
          <p:spPr>
            <a:xfrm>
              <a:off x="29413200" y="19583400"/>
              <a:ext cx="13944600" cy="4401205"/>
            </a:xfrm>
            <a:prstGeom prst="rect">
              <a:avLst/>
            </a:prstGeom>
            <a:noFill/>
          </p:spPr>
          <p:txBody>
            <a:bodyPr wrap="square" rtlCol="0">
              <a:spAutoFit/>
            </a:bodyPr>
            <a:lstStyle/>
            <a:p>
              <a:pPr marL="571500" indent="-571500"/>
              <a:r>
                <a:rPr lang="en-US" sz="4000" dirty="0"/>
                <a:t>Extending beyond the project as it is, we hope to:</a:t>
              </a:r>
            </a:p>
            <a:p>
              <a:pPr marL="571500" indent="-571500">
                <a:buFont typeface="Arial" panose="020B0604020202020204" pitchFamily="34" charset="0"/>
                <a:buChar char="•"/>
              </a:pPr>
              <a:r>
                <a:rPr lang="en-US" sz="4000" dirty="0"/>
                <a:t>Cover a greater geographic region, including additional cities</a:t>
              </a:r>
            </a:p>
            <a:p>
              <a:pPr marL="571500" indent="-571500">
                <a:buFont typeface="Arial" panose="020B0604020202020204" pitchFamily="34" charset="0"/>
                <a:buChar char="•"/>
              </a:pPr>
              <a:r>
                <a:rPr lang="en-US" sz="4000" dirty="0"/>
                <a:t>Expand to a larger number of simulations</a:t>
              </a:r>
            </a:p>
            <a:p>
              <a:pPr marL="571500" indent="-571500">
                <a:buFont typeface="Arial" panose="020B0604020202020204" pitchFamily="34" charset="0"/>
                <a:buChar char="•"/>
              </a:pPr>
              <a:r>
                <a:rPr lang="en-US" sz="4000" dirty="0"/>
                <a:t>Alternate expressions of uncertainty</a:t>
              </a:r>
            </a:p>
            <a:p>
              <a:pPr marL="571500" indent="-571500"/>
              <a:r>
                <a:rPr lang="en-US" sz="4000" dirty="0"/>
                <a:t>In addition, it would be interesting to evaluate the usefulness of the interactive probability explorer in a study with human subjects.</a:t>
              </a:r>
            </a:p>
          </p:txBody>
        </p:sp>
      </p:gr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 y="915072"/>
            <a:ext cx="3714667" cy="1827456"/>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p:cNvGrpSpPr/>
          <p:nvPr/>
        </p:nvGrpSpPr>
        <p:grpSpPr>
          <a:xfrm>
            <a:off x="228601" y="3657601"/>
            <a:ext cx="13258799" cy="28856940"/>
            <a:chOff x="228601" y="3657600"/>
            <a:chExt cx="13258799" cy="29032200"/>
          </a:xfrm>
        </p:grpSpPr>
        <p:sp>
          <p:nvSpPr>
            <p:cNvPr id="11" name="Rounded Rectangle 10"/>
            <p:cNvSpPr/>
            <p:nvPr/>
          </p:nvSpPr>
          <p:spPr>
            <a:xfrm>
              <a:off x="228601" y="3657600"/>
              <a:ext cx="13258799" cy="29032200"/>
            </a:xfrm>
            <a:prstGeom prst="roundRect">
              <a:avLst>
                <a:gd name="adj" fmla="val 305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7200" y="3886200"/>
              <a:ext cx="4724307" cy="1200329"/>
            </a:xfrm>
            <a:prstGeom prst="rect">
              <a:avLst/>
            </a:prstGeom>
            <a:noFill/>
          </p:spPr>
          <p:txBody>
            <a:bodyPr wrap="none" rtlCol="0">
              <a:spAutoFit/>
            </a:bodyPr>
            <a:lstStyle/>
            <a:p>
              <a:r>
                <a:rPr lang="en-US" sz="7200" b="1" dirty="0">
                  <a:solidFill>
                    <a:srgbClr val="33006F"/>
                  </a:solidFill>
                </a:rPr>
                <a:t>Background</a:t>
              </a:r>
            </a:p>
          </p:txBody>
        </p:sp>
        <p:sp>
          <p:nvSpPr>
            <p:cNvPr id="28" name="TextBox 27"/>
            <p:cNvSpPr txBox="1"/>
            <p:nvPr/>
          </p:nvSpPr>
          <p:spPr>
            <a:xfrm>
              <a:off x="609600" y="18592800"/>
              <a:ext cx="3657600" cy="1200329"/>
            </a:xfrm>
            <a:prstGeom prst="rect">
              <a:avLst/>
            </a:prstGeom>
            <a:noFill/>
          </p:spPr>
          <p:txBody>
            <a:bodyPr wrap="square" rtlCol="0">
              <a:spAutoFit/>
            </a:bodyPr>
            <a:lstStyle/>
            <a:p>
              <a:r>
                <a:rPr lang="en-US" sz="7200" b="1" dirty="0">
                  <a:solidFill>
                    <a:srgbClr val="33006F"/>
                  </a:solidFill>
                </a:rPr>
                <a:t>Goals</a:t>
              </a:r>
            </a:p>
          </p:txBody>
        </p:sp>
        <p:sp>
          <p:nvSpPr>
            <p:cNvPr id="45" name="TextBox 44"/>
            <p:cNvSpPr txBox="1"/>
            <p:nvPr/>
          </p:nvSpPr>
          <p:spPr>
            <a:xfrm>
              <a:off x="457200" y="5029200"/>
              <a:ext cx="12649200" cy="13872133"/>
            </a:xfrm>
            <a:prstGeom prst="rect">
              <a:avLst/>
            </a:prstGeom>
            <a:noFill/>
          </p:spPr>
          <p:txBody>
            <a:bodyPr wrap="square" rtlCol="0">
              <a:spAutoFit/>
            </a:bodyPr>
            <a:lstStyle/>
            <a:p>
              <a:r>
                <a:rPr lang="en-US" sz="4000" dirty="0"/>
                <a:t>Coastal cities along the West Coast are susceptible to damage caused by tsunamis. In order to improve tsunami preparedness, researchers use </a:t>
              </a:r>
              <a:r>
                <a:rPr lang="en-US" sz="4000" b="1" dirty="0"/>
                <a:t>numerical simulations</a:t>
              </a:r>
              <a:r>
                <a:rPr lang="en-US" sz="4000" dirty="0"/>
                <a:t> to predict the impact of possible tsunamis caused by different seismological events. Researchers at the University of Washington model the impact of tsunamis on many cities; for the scope of this project, we focus on </a:t>
              </a:r>
              <a:r>
                <a:rPr lang="en-US" sz="4000" b="1" dirty="0"/>
                <a:t>Crescent City</a:t>
              </a:r>
              <a:r>
                <a:rPr lang="en-US" sz="4000" dirty="0"/>
                <a:t>, a coastal city in California which has a history of extreme damage from tsunamis. </a:t>
              </a:r>
            </a:p>
            <a:p>
              <a:endParaRPr lang="en-US" sz="4000" dirty="0"/>
            </a:p>
            <a:p>
              <a:r>
                <a:rPr lang="en-US" sz="4000" dirty="0"/>
                <a:t>By estimating the probability of occurrence of each simulated tsunami, the annual probability of exceeding a given level of inundation (flooding) can be estimated for every point in the landscape, giving rise to a </a:t>
              </a:r>
              <a:r>
                <a:rPr lang="en-US" sz="4000" b="1" dirty="0"/>
                <a:t>hazard map</a:t>
              </a:r>
              <a:r>
                <a:rPr lang="en-US" sz="4000" dirty="0"/>
                <a:t>. There are multiple </a:t>
              </a:r>
              <a:r>
                <a:rPr lang="en-US" sz="4000" b="1" dirty="0"/>
                <a:t>sources of uncertainty</a:t>
              </a:r>
              <a:r>
                <a:rPr lang="en-US" sz="4000" dirty="0"/>
                <a:t> ([</a:t>
              </a:r>
              <a:r>
                <a:rPr lang="en-US" sz="4000" i="1" dirty="0"/>
                <a:t>A</a:t>
              </a:r>
              <a:r>
                <a:rPr lang="en-US" sz="4000" dirty="0"/>
                <a:t>]</a:t>
              </a:r>
              <a:r>
                <a:rPr lang="en-US" sz="4000" i="1" dirty="0" err="1"/>
                <a:t>leatoric</a:t>
              </a:r>
              <a:r>
                <a:rPr lang="en-US" sz="4000" i="1" dirty="0"/>
                <a:t> </a:t>
              </a:r>
              <a:r>
                <a:rPr lang="en-US" sz="4000" dirty="0"/>
                <a:t>and [</a:t>
              </a:r>
              <a:r>
                <a:rPr lang="en-US" sz="4000" i="1" dirty="0"/>
                <a:t>E</a:t>
              </a:r>
              <a:r>
                <a:rPr lang="en-US" sz="4000" dirty="0"/>
                <a:t>]</a:t>
              </a:r>
              <a:r>
                <a:rPr lang="en-US" sz="4000" i="1" dirty="0" err="1"/>
                <a:t>pistemic</a:t>
              </a:r>
              <a:r>
                <a:rPr lang="en-US" sz="4000" dirty="0"/>
                <a:t>) that feed into hazard maps:</a:t>
              </a:r>
            </a:p>
            <a:p>
              <a:endParaRPr lang="en-US" sz="1000" dirty="0"/>
            </a:p>
            <a:p>
              <a:pPr marL="914400" lvl="1" indent="-640080">
                <a:buFont typeface="+mj-lt"/>
                <a:buAutoNum type="arabicPeriod"/>
              </a:pPr>
              <a:r>
                <a:rPr lang="en-US" sz="4000" dirty="0"/>
                <a:t>[</a:t>
              </a:r>
              <a:r>
                <a:rPr lang="en-US" sz="4000" i="1" dirty="0"/>
                <a:t>E</a:t>
              </a:r>
              <a:r>
                <a:rPr lang="en-US" sz="4000" dirty="0"/>
                <a:t>] Estimation of annual likelihood of seismic events;</a:t>
              </a:r>
            </a:p>
            <a:p>
              <a:pPr marL="914400" lvl="1" indent="-640080">
                <a:buFont typeface="+mj-lt"/>
                <a:buAutoNum type="arabicPeriod"/>
              </a:pPr>
              <a:r>
                <a:rPr lang="en-US" sz="4000" dirty="0"/>
                <a:t>[</a:t>
              </a:r>
              <a:r>
                <a:rPr lang="en-US" sz="4000" i="1" dirty="0"/>
                <a:t>A</a:t>
              </a:r>
              <a:r>
                <a:rPr lang="en-US" sz="4000" dirty="0"/>
                <a:t>] Variability of outcomes over a small number of events;</a:t>
              </a:r>
            </a:p>
            <a:p>
              <a:pPr marL="914400" lvl="1" indent="-640080">
                <a:buFont typeface="+mj-lt"/>
                <a:buAutoNum type="arabicPeriod"/>
              </a:pPr>
              <a:r>
                <a:rPr lang="en-US" sz="4000"/>
                <a:t>[</a:t>
              </a:r>
              <a:r>
                <a:rPr lang="en-US" sz="4000" i="1" dirty="0"/>
                <a:t>E</a:t>
              </a:r>
              <a:r>
                <a:rPr lang="en-US" sz="4000"/>
                <a:t>] </a:t>
              </a:r>
              <a:r>
                <a:rPr lang="en-US" sz="4000" dirty="0"/>
                <a:t>Error due to the assumption that the seismic events are independent;</a:t>
              </a:r>
            </a:p>
            <a:p>
              <a:pPr marL="914400" lvl="1" indent="-640080">
                <a:buFont typeface="+mj-lt"/>
                <a:buAutoNum type="arabicPeriod"/>
              </a:pPr>
              <a:r>
                <a:rPr lang="en-US" sz="4000" dirty="0"/>
                <a:t>[</a:t>
              </a:r>
              <a:r>
                <a:rPr lang="en-US" sz="4000" i="1" dirty="0"/>
                <a:t>E</a:t>
              </a:r>
              <a:r>
                <a:rPr lang="en-US" sz="4000" dirty="0"/>
                <a:t>] Error in the numerical simulations of tsunamis.</a:t>
              </a:r>
            </a:p>
          </p:txBody>
        </p:sp>
        <p:sp>
          <p:nvSpPr>
            <p:cNvPr id="27" name="TextBox 26"/>
            <p:cNvSpPr txBox="1"/>
            <p:nvPr/>
          </p:nvSpPr>
          <p:spPr>
            <a:xfrm>
              <a:off x="609600" y="19888202"/>
              <a:ext cx="12649200" cy="12403395"/>
            </a:xfrm>
            <a:prstGeom prst="rect">
              <a:avLst/>
            </a:prstGeom>
            <a:noFill/>
          </p:spPr>
          <p:txBody>
            <a:bodyPr wrap="square" rtlCol="0">
              <a:spAutoFit/>
            </a:bodyPr>
            <a:lstStyle/>
            <a:p>
              <a:pPr marL="0" lvl="1" algn="just"/>
              <a:r>
                <a:rPr lang="en-US" sz="4000" dirty="0"/>
                <a:t>The hazard maps correspond to complicated </a:t>
              </a:r>
              <a:r>
                <a:rPr lang="en-US" sz="4000" b="1" dirty="0"/>
                <a:t>hazard functions </a:t>
              </a:r>
              <a:r>
                <a:rPr lang="en-US" sz="4000" dirty="0"/>
                <a:t>at every point on the map, which describe the probability of inundation at every depth. Properly interpreting this map can be difficult for people without a technical background.</a:t>
              </a:r>
            </a:p>
            <a:p>
              <a:pPr marL="0" lvl="1" algn="just"/>
              <a:endParaRPr lang="en-US" sz="4000" dirty="0"/>
            </a:p>
            <a:p>
              <a:pPr marL="0" lvl="1" algn="just"/>
              <a:endParaRPr lang="en-US" sz="4000" dirty="0"/>
            </a:p>
            <a:p>
              <a:pPr marL="0" lvl="1" algn="just"/>
              <a:endParaRPr lang="en-US" sz="4000" dirty="0"/>
            </a:p>
            <a:p>
              <a:pPr marL="0" lvl="1" algn="just"/>
              <a:r>
                <a:rPr lang="en-US" sz="4000" dirty="0"/>
                <a:t>[ an example hazard function ]</a:t>
              </a:r>
            </a:p>
            <a:p>
              <a:pPr marL="0" lvl="1" algn="just"/>
              <a:endParaRPr lang="en-US" sz="4000" dirty="0"/>
            </a:p>
            <a:p>
              <a:pPr marL="0" lvl="1" algn="just"/>
              <a:endParaRPr lang="en-US" sz="4000" dirty="0"/>
            </a:p>
            <a:p>
              <a:pPr marL="0" lvl="1" algn="just"/>
              <a:endParaRPr lang="en-US" sz="4000" dirty="0"/>
            </a:p>
            <a:p>
              <a:pPr marL="0" lvl="1" algn="just"/>
              <a:endParaRPr lang="en-US" sz="4000" dirty="0"/>
            </a:p>
            <a:p>
              <a:pPr algn="just"/>
              <a:endParaRPr lang="en-US" sz="4000" dirty="0"/>
            </a:p>
            <a:p>
              <a:pPr algn="just"/>
              <a:r>
                <a:rPr lang="en-US" sz="4000" dirty="0"/>
                <a:t>Our project seeks to address the following concerns:</a:t>
              </a:r>
            </a:p>
            <a:p>
              <a:pPr marL="514350" indent="-514350" algn="just">
                <a:buFont typeface="+mj-lt"/>
                <a:buAutoNum type="arabicPeriod"/>
              </a:pPr>
              <a:r>
                <a:rPr lang="en-US" sz="4000" dirty="0"/>
                <a:t>Hazard maps and the data used to produce them contain multiple sources of uncertainty. It is difficult to communicate this uncertainty in an intuitive way.</a:t>
              </a:r>
            </a:p>
            <a:p>
              <a:pPr marL="514350" indent="-514350" algn="just">
                <a:buFont typeface="+mj-lt"/>
                <a:buAutoNum type="arabicPeriod"/>
              </a:pPr>
              <a:r>
                <a:rPr lang="en-US" sz="4000" dirty="0"/>
                <a:t>Hazard maps are inherently complex and nuanced and can therefore be difficult for non-experts to decipher.</a:t>
              </a:r>
            </a:p>
          </p:txBody>
        </p:sp>
      </p:grpSp>
      <p:grpSp>
        <p:nvGrpSpPr>
          <p:cNvPr id="50" name="Group 49"/>
          <p:cNvGrpSpPr/>
          <p:nvPr/>
        </p:nvGrpSpPr>
        <p:grpSpPr>
          <a:xfrm>
            <a:off x="29184600" y="26089898"/>
            <a:ext cx="14706600" cy="6424642"/>
            <a:chOff x="26365200" y="26394698"/>
            <a:chExt cx="15316200" cy="6424642"/>
          </a:xfrm>
        </p:grpSpPr>
        <p:sp>
          <p:nvSpPr>
            <p:cNvPr id="30" name="TextBox 29"/>
            <p:cNvSpPr txBox="1"/>
            <p:nvPr/>
          </p:nvSpPr>
          <p:spPr>
            <a:xfrm>
              <a:off x="26593800" y="26670000"/>
              <a:ext cx="4903530" cy="1200329"/>
            </a:xfrm>
            <a:prstGeom prst="rect">
              <a:avLst/>
            </a:prstGeom>
            <a:noFill/>
          </p:spPr>
          <p:txBody>
            <a:bodyPr wrap="square" rtlCol="0">
              <a:spAutoFit/>
            </a:bodyPr>
            <a:lstStyle/>
            <a:p>
              <a:r>
                <a:rPr lang="en-US" sz="7200" b="1" dirty="0">
                  <a:solidFill>
                    <a:srgbClr val="33006F"/>
                  </a:solidFill>
                </a:rPr>
                <a:t>References</a:t>
              </a:r>
            </a:p>
          </p:txBody>
        </p:sp>
        <p:sp>
          <p:nvSpPr>
            <p:cNvPr id="29" name="Rounded Rectangle 28"/>
            <p:cNvSpPr/>
            <p:nvPr/>
          </p:nvSpPr>
          <p:spPr>
            <a:xfrm>
              <a:off x="26365200" y="26394698"/>
              <a:ext cx="15316200" cy="6424642"/>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6593799" y="27802582"/>
              <a:ext cx="14859000" cy="5016758"/>
            </a:xfrm>
            <a:prstGeom prst="rect">
              <a:avLst/>
            </a:prstGeom>
            <a:noFill/>
          </p:spPr>
          <p:txBody>
            <a:bodyPr wrap="square" rtlCol="0">
              <a:spAutoFit/>
            </a:bodyPr>
            <a:lstStyle/>
            <a:p>
              <a:r>
                <a:rPr lang="en-US" sz="3200" dirty="0"/>
                <a:t>[1] Edward </a:t>
              </a:r>
              <a:r>
                <a:rPr lang="en-US" sz="3200" dirty="0" err="1"/>
                <a:t>Segel</a:t>
              </a:r>
              <a:r>
                <a:rPr lang="en-US" sz="3200" dirty="0"/>
                <a:t> and Jeffrey </a:t>
              </a:r>
              <a:r>
                <a:rPr lang="en-US" sz="3200" dirty="0" err="1"/>
                <a:t>Heer</a:t>
              </a:r>
              <a:r>
                <a:rPr lang="en-US" sz="3200" dirty="0"/>
                <a:t>. Narrative visualization: Telling stories with data. </a:t>
              </a:r>
              <a:r>
                <a:rPr lang="en-US" sz="3200" i="1" dirty="0"/>
                <a:t>IEEE transactions on visualization and computer graphics</a:t>
              </a:r>
              <a:r>
                <a:rPr lang="en-US" sz="3200" dirty="0"/>
                <a:t>, 16(6):1139–1148, 2010.</a:t>
              </a:r>
            </a:p>
            <a:p>
              <a:r>
                <a:rPr lang="en-US" sz="3200" dirty="0"/>
                <a:t>[2] Gonzalez, Frank I., Randall J. </a:t>
              </a:r>
              <a:r>
                <a:rPr lang="en-US" sz="3200" dirty="0" err="1"/>
                <a:t>LeVeque</a:t>
              </a:r>
              <a:r>
                <a:rPr lang="en-US" sz="3200" dirty="0"/>
                <a:t>, and Loyce M. Adams. </a:t>
              </a:r>
              <a:r>
                <a:rPr lang="en-US" sz="3200" i="1" dirty="0"/>
                <a:t>Probabilistic Tsunami Hazard Assessment (PTHA) for Crescent City, CA. Final Report for Phase I</a:t>
              </a:r>
              <a:r>
                <a:rPr lang="en-US" sz="3200" dirty="0"/>
                <a:t>. University of Washington Department of Applied </a:t>
              </a:r>
              <a:r>
                <a:rPr lang="en-US" sz="3200" dirty="0" err="1"/>
                <a:t>Mathmatics</a:t>
              </a:r>
              <a:r>
                <a:rPr lang="en-US" sz="3200" dirty="0"/>
                <a:t>, 2013.</a:t>
              </a:r>
            </a:p>
            <a:p>
              <a:r>
                <a:rPr lang="en-US" sz="3200" dirty="0"/>
                <a:t>[3] </a:t>
              </a:r>
              <a:r>
                <a:rPr lang="en-US" sz="3200" dirty="0" err="1"/>
                <a:t>LeVeque</a:t>
              </a:r>
              <a:r>
                <a:rPr lang="en-US" sz="3200" dirty="0"/>
                <a:t>, R.J., </a:t>
              </a:r>
              <a:r>
                <a:rPr lang="en-US" sz="3200" dirty="0" err="1"/>
                <a:t>Waagan</a:t>
              </a:r>
              <a:r>
                <a:rPr lang="en-US" sz="3200" dirty="0"/>
                <a:t>, K., González, F.I. et al. Pure Appl. </a:t>
              </a:r>
              <a:r>
                <a:rPr lang="en-US" sz="3200" dirty="0" err="1"/>
                <a:t>Geophys</a:t>
              </a:r>
              <a:r>
                <a:rPr lang="en-US" sz="3200" dirty="0"/>
                <a:t>. (2016) 173: 3671. https://doi.org/10.1007/s00024-016-1357-1</a:t>
              </a:r>
              <a:br>
                <a:rPr lang="en-US" sz="3200" dirty="0"/>
              </a:br>
              <a:r>
                <a:rPr lang="en-US" sz="3200" dirty="0"/>
                <a:t>[4] </a:t>
              </a:r>
              <a:r>
                <a:rPr lang="en-US" sz="3200" dirty="0" err="1"/>
                <a:t>Hullman</a:t>
              </a:r>
              <a:r>
                <a:rPr lang="en-US" sz="3200" dirty="0"/>
                <a:t>, Jessica, et al. </a:t>
              </a:r>
              <a:r>
                <a:rPr lang="en-US" sz="3200" i="1" dirty="0"/>
                <a:t>Imagining Replications: Graphical Prediction &amp; Discrete Visualizations Improve Recall &amp; Estimation of Effect Uncertainty.</a:t>
              </a:r>
              <a:r>
                <a:rPr lang="en-US" sz="3200" dirty="0"/>
                <a:t> </a:t>
              </a:r>
              <a:r>
                <a:rPr lang="en-US" sz="3200" i="1" dirty="0"/>
                <a:t>IEEE transactions on visualization and computer graphics</a:t>
              </a:r>
              <a:r>
                <a:rPr lang="en-US" sz="3200" dirty="0"/>
                <a:t> 24.1: 446-456, 2018.</a:t>
              </a:r>
            </a:p>
          </p:txBody>
        </p:sp>
      </p:grpSp>
      <p:grpSp>
        <p:nvGrpSpPr>
          <p:cNvPr id="71" name="Group 70"/>
          <p:cNvGrpSpPr/>
          <p:nvPr/>
        </p:nvGrpSpPr>
        <p:grpSpPr>
          <a:xfrm>
            <a:off x="29413200" y="12573000"/>
            <a:ext cx="13944600" cy="4776252"/>
            <a:chOff x="29489400" y="8991600"/>
            <a:chExt cx="13944600" cy="4776252"/>
          </a:xfrm>
        </p:grpSpPr>
        <p:sp>
          <p:nvSpPr>
            <p:cNvPr id="33" name="TextBox 32"/>
            <p:cNvSpPr txBox="1"/>
            <p:nvPr/>
          </p:nvSpPr>
          <p:spPr>
            <a:xfrm>
              <a:off x="29489400" y="8991600"/>
              <a:ext cx="4636206" cy="923330"/>
            </a:xfrm>
            <a:prstGeom prst="rect">
              <a:avLst/>
            </a:prstGeom>
            <a:noFill/>
          </p:spPr>
          <p:txBody>
            <a:bodyPr wrap="none" rtlCol="0">
              <a:spAutoFit/>
            </a:bodyPr>
            <a:lstStyle/>
            <a:p>
              <a:r>
                <a:rPr lang="en-US" sz="5400" b="1" dirty="0">
                  <a:solidFill>
                    <a:srgbClr val="33006F"/>
                  </a:solidFill>
                </a:rPr>
                <a:t>Small Multiples</a:t>
              </a:r>
            </a:p>
          </p:txBody>
        </p:sp>
        <p:sp>
          <p:nvSpPr>
            <p:cNvPr id="32" name="TextBox 31"/>
            <p:cNvSpPr txBox="1"/>
            <p:nvPr/>
          </p:nvSpPr>
          <p:spPr>
            <a:xfrm>
              <a:off x="29489400" y="9982200"/>
              <a:ext cx="13944600" cy="3785652"/>
            </a:xfrm>
            <a:prstGeom prst="rect">
              <a:avLst/>
            </a:prstGeom>
            <a:noFill/>
          </p:spPr>
          <p:txBody>
            <a:bodyPr wrap="square" rtlCol="0">
              <a:spAutoFit/>
            </a:bodyPr>
            <a:lstStyle/>
            <a:p>
              <a:r>
                <a:rPr lang="en-US" sz="4000" dirty="0"/>
                <a:t>We use small multiples to simultaneously convey a broad range of possible outcomes in the event of a tsunami. Showing specific events highlights the variety of possible outcomes, ensuring that extreme events are not lost in the aggregate map. The small multiples also allow the reader to make direct comparisons between simulations, which is difficult with the flipbook.</a:t>
              </a:r>
            </a:p>
          </p:txBody>
        </p:sp>
      </p:grpSp>
      <p:grpSp>
        <p:nvGrpSpPr>
          <p:cNvPr id="72" name="Group 71"/>
          <p:cNvGrpSpPr/>
          <p:nvPr/>
        </p:nvGrpSpPr>
        <p:grpSpPr>
          <a:xfrm>
            <a:off x="14097000" y="25069800"/>
            <a:ext cx="13944600" cy="7238464"/>
            <a:chOff x="29489400" y="3657600"/>
            <a:chExt cx="13944600" cy="7238464"/>
          </a:xfrm>
        </p:grpSpPr>
        <p:sp>
          <p:nvSpPr>
            <p:cNvPr id="55" name="TextBox 54"/>
            <p:cNvSpPr txBox="1"/>
            <p:nvPr/>
          </p:nvSpPr>
          <p:spPr>
            <a:xfrm>
              <a:off x="29489400" y="3657600"/>
              <a:ext cx="6851235" cy="923330"/>
            </a:xfrm>
            <a:prstGeom prst="rect">
              <a:avLst/>
            </a:prstGeom>
            <a:noFill/>
          </p:spPr>
          <p:txBody>
            <a:bodyPr wrap="none" rtlCol="0">
              <a:spAutoFit/>
            </a:bodyPr>
            <a:lstStyle/>
            <a:p>
              <a:r>
                <a:rPr lang="en-US" sz="5400" b="1" dirty="0">
                  <a:solidFill>
                    <a:srgbClr val="33006F"/>
                  </a:solidFill>
                </a:rPr>
                <a:t>Aggregate Probabilities</a:t>
              </a:r>
            </a:p>
          </p:txBody>
        </p:sp>
        <p:sp>
          <p:nvSpPr>
            <p:cNvPr id="56" name="TextBox 55"/>
            <p:cNvSpPr txBox="1"/>
            <p:nvPr/>
          </p:nvSpPr>
          <p:spPr>
            <a:xfrm>
              <a:off x="29489400" y="4648200"/>
              <a:ext cx="13944600" cy="6247864"/>
            </a:xfrm>
            <a:prstGeom prst="rect">
              <a:avLst/>
            </a:prstGeom>
            <a:noFill/>
          </p:spPr>
          <p:txBody>
            <a:bodyPr wrap="square" rtlCol="0">
              <a:spAutoFit/>
            </a:bodyPr>
            <a:lstStyle/>
            <a:p>
              <a:r>
                <a:rPr lang="en-US" sz="4000" dirty="0"/>
                <a:t>The results of individual simulations are combined into the aggregated hazard map, to the left in the dashboard. The aggregate map shows expected inundation level over all simulated events. Users can interact with this map by </a:t>
              </a:r>
              <a:r>
                <a:rPr lang="en-US" sz="4000" b="1" dirty="0"/>
                <a:t>panning</a:t>
              </a:r>
              <a:r>
                <a:rPr lang="en-US" sz="4000" dirty="0"/>
                <a:t>, </a:t>
              </a:r>
              <a:r>
                <a:rPr lang="en-US" sz="4000" b="1" dirty="0"/>
                <a:t>zooming</a:t>
              </a:r>
              <a:r>
                <a:rPr lang="en-US" sz="4000" dirty="0"/>
                <a:t>, and </a:t>
              </a:r>
              <a:r>
                <a:rPr lang="en-US" sz="4000" b="1" dirty="0"/>
                <a:t>selecting</a:t>
              </a:r>
              <a:r>
                <a:rPr lang="en-US" sz="4000" dirty="0"/>
                <a:t> areas of interest. Selecting an area pans and centers the small multiples plots to to the same location.</a:t>
              </a:r>
            </a:p>
            <a:p>
              <a:endParaRPr lang="en-US" sz="4000" dirty="0"/>
            </a:p>
            <a:p>
              <a:r>
                <a:rPr lang="en-US" sz="4000" dirty="0"/>
                <a:t>For the aggregate map and small multiples, users can also choose between two types of simulations: near-field (</a:t>
              </a:r>
              <a:r>
                <a:rPr lang="en-US" sz="4000" dirty="0" err="1"/>
                <a:t>Cascadia</a:t>
              </a:r>
              <a:r>
                <a:rPr lang="en-US" sz="4000" dirty="0"/>
                <a:t>) and far-field (other origin) events, which vary in severity and likelihood.</a:t>
              </a:r>
            </a:p>
          </p:txBody>
        </p:sp>
      </p:grpSp>
      <p:sp>
        <p:nvSpPr>
          <p:cNvPr id="37" name="TextBox 36"/>
          <p:cNvSpPr txBox="1"/>
          <p:nvPr/>
        </p:nvSpPr>
        <p:spPr>
          <a:xfrm>
            <a:off x="14020800" y="3657600"/>
            <a:ext cx="5071821" cy="1200329"/>
          </a:xfrm>
          <a:prstGeom prst="rect">
            <a:avLst/>
          </a:prstGeom>
          <a:noFill/>
        </p:spPr>
        <p:txBody>
          <a:bodyPr wrap="none" rtlCol="0">
            <a:spAutoFit/>
          </a:bodyPr>
          <a:lstStyle/>
          <a:p>
            <a:r>
              <a:rPr lang="en-US" sz="7200" b="1" dirty="0">
                <a:solidFill>
                  <a:srgbClr val="33006F"/>
                </a:solidFill>
              </a:rPr>
              <a:t>Visualization</a:t>
            </a:r>
          </a:p>
        </p:txBody>
      </p:sp>
      <p:grpSp>
        <p:nvGrpSpPr>
          <p:cNvPr id="74" name="Group 73"/>
          <p:cNvGrpSpPr/>
          <p:nvPr/>
        </p:nvGrpSpPr>
        <p:grpSpPr>
          <a:xfrm>
            <a:off x="14043584" y="21260793"/>
            <a:ext cx="9115447" cy="3999507"/>
            <a:chOff x="29641800" y="16992600"/>
            <a:chExt cx="9115447" cy="2070277"/>
          </a:xfrm>
        </p:grpSpPr>
        <p:sp>
          <p:nvSpPr>
            <p:cNvPr id="40" name="TextBox 39"/>
            <p:cNvSpPr txBox="1"/>
            <p:nvPr/>
          </p:nvSpPr>
          <p:spPr>
            <a:xfrm>
              <a:off x="29641800" y="16992600"/>
              <a:ext cx="9115447" cy="923330"/>
            </a:xfrm>
            <a:prstGeom prst="rect">
              <a:avLst/>
            </a:prstGeom>
            <a:noFill/>
          </p:spPr>
          <p:txBody>
            <a:bodyPr wrap="none" rtlCol="0">
              <a:spAutoFit/>
            </a:bodyPr>
            <a:lstStyle/>
            <a:p>
              <a:r>
                <a:rPr lang="en-US" sz="5400" b="1" dirty="0">
                  <a:solidFill>
                    <a:srgbClr val="33006F"/>
                  </a:solidFill>
                </a:rPr>
                <a:t>Interactive Probability Explorer</a:t>
              </a:r>
            </a:p>
          </p:txBody>
        </p:sp>
        <p:sp>
          <p:nvSpPr>
            <p:cNvPr id="42" name="TextBox 41"/>
            <p:cNvSpPr txBox="1"/>
            <p:nvPr/>
          </p:nvSpPr>
          <p:spPr>
            <a:xfrm>
              <a:off x="29706133" y="17421929"/>
              <a:ext cx="7948534" cy="1640948"/>
            </a:xfrm>
            <a:prstGeom prst="rect">
              <a:avLst/>
            </a:prstGeom>
            <a:noFill/>
          </p:spPr>
          <p:txBody>
            <a:bodyPr wrap="square" rtlCol="0">
              <a:spAutoFit/>
            </a:bodyPr>
            <a:lstStyle/>
            <a:p>
              <a:pPr algn="just"/>
              <a:r>
                <a:rPr lang="en-US" sz="4000" dirty="0"/>
                <a:t>To mitigate user confusion about annual probabilities, we provide an interactive probability calculator allowing them to explore outcome likelihoods.</a:t>
              </a:r>
            </a:p>
          </p:txBody>
        </p:sp>
      </p:grpSp>
      <p:sp>
        <p:nvSpPr>
          <p:cNvPr id="59" name="TextBox 58"/>
          <p:cNvSpPr txBox="1"/>
          <p:nvPr/>
        </p:nvSpPr>
        <p:spPr>
          <a:xfrm>
            <a:off x="990600" y="27051000"/>
            <a:ext cx="11658600" cy="1077218"/>
          </a:xfrm>
          <a:prstGeom prst="rect">
            <a:avLst/>
          </a:prstGeom>
          <a:noFill/>
        </p:spPr>
        <p:txBody>
          <a:bodyPr wrap="square" rtlCol="0">
            <a:spAutoFit/>
          </a:bodyPr>
          <a:lstStyle/>
          <a:p>
            <a:r>
              <a:rPr lang="en-US" sz="3200" dirty="0"/>
              <a:t>Figure 1. The data we are visualizing: (a) inundation level zeta is the height of water above normal, (</a:t>
            </a:r>
            <a:r>
              <a:rPr lang="en-US" sz="3200" dirty="0" err="1"/>
              <a:t>b</a:t>
            </a:r>
            <a:r>
              <a:rPr lang="en-US" sz="3200" dirty="0"/>
              <a:t>) an example hazard function.</a:t>
            </a:r>
          </a:p>
        </p:txBody>
      </p:sp>
      <p:sp>
        <p:nvSpPr>
          <p:cNvPr id="63" name="TextBox 62"/>
          <p:cNvSpPr txBox="1"/>
          <p:nvPr/>
        </p:nvSpPr>
        <p:spPr>
          <a:xfrm>
            <a:off x="13944600" y="4800600"/>
            <a:ext cx="14859000" cy="1938992"/>
          </a:xfrm>
          <a:prstGeom prst="rect">
            <a:avLst/>
          </a:prstGeom>
          <a:noFill/>
        </p:spPr>
        <p:txBody>
          <a:bodyPr wrap="square" rtlCol="0">
            <a:spAutoFit/>
          </a:bodyPr>
          <a:lstStyle/>
          <a:p>
            <a:pPr algn="just"/>
            <a:r>
              <a:rPr lang="en-US" sz="4000" dirty="0"/>
              <a:t>All graphics in our visualization are built using the Google Maps API.</a:t>
            </a:r>
          </a:p>
          <a:p>
            <a:pPr algn="just"/>
            <a:r>
              <a:rPr lang="en-US" sz="4000" dirty="0"/>
              <a:t>Throughout, inundation levels are overlaid on the maps as shaded contour  plots, with color encoding water depth (meters). </a:t>
            </a:r>
          </a:p>
        </p:txBody>
      </p:sp>
      <p:grpSp>
        <p:nvGrpSpPr>
          <p:cNvPr id="66" name="Group 65"/>
          <p:cNvGrpSpPr/>
          <p:nvPr/>
        </p:nvGrpSpPr>
        <p:grpSpPr>
          <a:xfrm>
            <a:off x="13944600" y="10972800"/>
            <a:ext cx="14630400" cy="10180499"/>
            <a:chOff x="13944600" y="11277600"/>
            <a:chExt cx="14630400" cy="10180499"/>
          </a:xfrm>
        </p:grpSpPr>
        <p:sp>
          <p:nvSpPr>
            <p:cNvPr id="41" name="TextBox 40"/>
            <p:cNvSpPr txBox="1"/>
            <p:nvPr/>
          </p:nvSpPr>
          <p:spPr>
            <a:xfrm>
              <a:off x="13944600" y="11277600"/>
              <a:ext cx="2661306" cy="923330"/>
            </a:xfrm>
            <a:prstGeom prst="rect">
              <a:avLst/>
            </a:prstGeom>
            <a:noFill/>
          </p:spPr>
          <p:txBody>
            <a:bodyPr wrap="none" rtlCol="0">
              <a:spAutoFit/>
            </a:bodyPr>
            <a:lstStyle/>
            <a:p>
              <a:r>
                <a:rPr lang="en-US" sz="5400" b="1" dirty="0">
                  <a:solidFill>
                    <a:srgbClr val="33006F"/>
                  </a:solidFill>
                </a:rPr>
                <a:t>Flipbook</a:t>
              </a:r>
            </a:p>
          </p:txBody>
        </p:sp>
        <p:sp>
          <p:nvSpPr>
            <p:cNvPr id="35" name="TextBox 34"/>
            <p:cNvSpPr txBox="1"/>
            <p:nvPr/>
          </p:nvSpPr>
          <p:spPr>
            <a:xfrm>
              <a:off x="13944600" y="12344400"/>
              <a:ext cx="8153400" cy="5016758"/>
            </a:xfrm>
            <a:prstGeom prst="rect">
              <a:avLst/>
            </a:prstGeom>
            <a:noFill/>
          </p:spPr>
          <p:txBody>
            <a:bodyPr wrap="square" rtlCol="0">
              <a:spAutoFit/>
            </a:bodyPr>
            <a:lstStyle/>
            <a:p>
              <a:pPr algn="just"/>
              <a:r>
                <a:rPr lang="en-US" sz="4000" dirty="0"/>
                <a:t>The flipbook animates through the full set of 13 simulations, showing each on the map. The flipbook was inspired by the sampling-based visualizations of uncertainty at the Interactive Data Lab at the University of Washington [4], and gives the viewer an introduction to the </a:t>
              </a:r>
              <a:r>
                <a:rPr lang="en-US" sz="4000" b="1" dirty="0"/>
                <a:t>variability </a:t>
              </a:r>
              <a:r>
                <a:rPr lang="en-US" sz="4000" dirty="0"/>
                <a:t>inherent in the data . </a:t>
              </a:r>
            </a:p>
          </p:txBody>
        </p:sp>
        <p:pic>
          <p:nvPicPr>
            <p:cNvPr id="61" name="Picture 60" descr="flipbook.png"/>
            <p:cNvPicPr>
              <a:picLocks noChangeAspect="1"/>
            </p:cNvPicPr>
            <p:nvPr/>
          </p:nvPicPr>
          <p:blipFill>
            <a:blip r:embed="rId4"/>
            <a:stretch>
              <a:fillRect/>
            </a:stretch>
          </p:blipFill>
          <p:spPr>
            <a:xfrm>
              <a:off x="22631400" y="12344400"/>
              <a:ext cx="5715000" cy="4901046"/>
            </a:xfrm>
            <a:prstGeom prst="rect">
              <a:avLst/>
            </a:prstGeom>
          </p:spPr>
        </p:pic>
        <p:sp>
          <p:nvSpPr>
            <p:cNvPr id="62" name="TextBox 61"/>
            <p:cNvSpPr txBox="1"/>
            <p:nvPr/>
          </p:nvSpPr>
          <p:spPr>
            <a:xfrm>
              <a:off x="14020800" y="18288000"/>
              <a:ext cx="14554200" cy="3170099"/>
            </a:xfrm>
            <a:prstGeom prst="rect">
              <a:avLst/>
            </a:prstGeom>
            <a:noFill/>
          </p:spPr>
          <p:txBody>
            <a:bodyPr wrap="square" rtlCol="0">
              <a:spAutoFit/>
            </a:bodyPr>
            <a:lstStyle/>
            <a:p>
              <a:pPr algn="just"/>
              <a:r>
                <a:rPr lang="en-US" sz="4000" dirty="0"/>
                <a:t>We have a relatively small number of simulations, and the likelihood of each event can vary by orders of magnitude. In order to show a range of possible events including the most extreme simulations, we postpone considerations of the likelihood of each event for the aggregate maps and probability explorer to follow.</a:t>
              </a:r>
            </a:p>
          </p:txBody>
        </p:sp>
        <p:sp>
          <p:nvSpPr>
            <p:cNvPr id="64" name="TextBox 63"/>
            <p:cNvSpPr txBox="1"/>
            <p:nvPr/>
          </p:nvSpPr>
          <p:spPr>
            <a:xfrm>
              <a:off x="22402800" y="17221200"/>
              <a:ext cx="5715000" cy="584776"/>
            </a:xfrm>
            <a:prstGeom prst="rect">
              <a:avLst/>
            </a:prstGeom>
            <a:noFill/>
          </p:spPr>
          <p:txBody>
            <a:bodyPr wrap="square" rtlCol="0">
              <a:spAutoFit/>
            </a:bodyPr>
            <a:lstStyle/>
            <a:p>
              <a:r>
                <a:rPr lang="en-US" sz="3200" dirty="0"/>
                <a:t>Figure 2. A single flipbook slide.</a:t>
              </a:r>
            </a:p>
          </p:txBody>
        </p:sp>
      </p:grpSp>
      <p:pic>
        <p:nvPicPr>
          <p:cNvPr id="76" name="Picture 75" descr="prob_explorer.png"/>
          <p:cNvPicPr>
            <a:picLocks noChangeAspect="1"/>
          </p:cNvPicPr>
          <p:nvPr/>
        </p:nvPicPr>
        <p:blipFill>
          <a:blip r:embed="rId5"/>
          <a:stretch>
            <a:fillRect/>
          </a:stretch>
        </p:blipFill>
        <p:spPr>
          <a:xfrm>
            <a:off x="22098000" y="22606576"/>
            <a:ext cx="6910466" cy="1828800"/>
          </a:xfrm>
          <a:prstGeom prst="rect">
            <a:avLst/>
          </a:prstGeom>
        </p:spPr>
      </p:pic>
      <p:pic>
        <p:nvPicPr>
          <p:cNvPr id="16" name="Graphic 15">
            <a:extLst>
              <a:ext uri="{FF2B5EF4-FFF2-40B4-BE49-F238E27FC236}">
                <a16:creationId xmlns:a16="http://schemas.microsoft.com/office/drawing/2014/main" id="{1C0DAB8A-927F-664F-8C2F-9024F28C30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 y="23044547"/>
            <a:ext cx="5791200" cy="3860800"/>
          </a:xfrm>
          <a:prstGeom prst="rect">
            <a:avLst/>
          </a:prstGeom>
        </p:spPr>
      </p:pic>
    </p:spTree>
    <p:extLst>
      <p:ext uri="{BB962C8B-B14F-4D97-AF65-F5344CB8AC3E}">
        <p14:creationId xmlns:p14="http://schemas.microsoft.com/office/powerpoint/2010/main" val="1175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12844</TotalTime>
  <Words>892</Words>
  <Application>Microsoft Macintosh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Office Theme</vt:lpstr>
      <vt:lpstr>PowerPoint Presentation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ABRAHAM ENGLE</cp:lastModifiedBy>
  <cp:revision>183</cp:revision>
  <dcterms:created xsi:type="dcterms:W3CDTF">2018-05-29T09:17:04Z</dcterms:created>
  <dcterms:modified xsi:type="dcterms:W3CDTF">2018-05-29T17:07:03Z</dcterms:modified>
</cp:coreProperties>
</file>