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823" autoAdjust="0"/>
    <p:restoredTop sz="94660"/>
  </p:normalViewPr>
  <p:slideViewPr>
    <p:cSldViewPr>
      <p:cViewPr>
        <p:scale>
          <a:sx n="25" d="100"/>
          <a:sy n="25" d="100"/>
        </p:scale>
        <p:origin x="-1962" y="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1" y="3657600"/>
            <a:ext cx="13258799" cy="29032200"/>
          </a:xfrm>
          <a:prstGeom prst="roundRect">
            <a:avLst>
              <a:gd name="adj" fmla="val 305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3716000" y="3657600"/>
            <a:ext cx="15316200" cy="23774400"/>
          </a:xfrm>
          <a:prstGeom prst="roundRect">
            <a:avLst>
              <a:gd name="adj" fmla="val 27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21717000"/>
          </a:xfrm>
          <a:prstGeom prst="roundRect">
            <a:avLst>
              <a:gd name="adj" fmla="val 36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44600" y="4867809"/>
            <a:ext cx="1485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To make the visualizations more digestible we embed them within a larger narrative structure. In particular, we adopt the “magazine style” approach of </a:t>
            </a:r>
            <a:r>
              <a:rPr lang="en-US" sz="4000" dirty="0" err="1"/>
              <a:t>Segel</a:t>
            </a:r>
            <a:r>
              <a:rPr lang="en-US" sz="4000" dirty="0"/>
              <a:t> and </a:t>
            </a:r>
            <a:r>
              <a:rPr lang="en-US" sz="4000" dirty="0" err="1"/>
              <a:t>Heer</a:t>
            </a:r>
            <a:r>
              <a:rPr lang="en-US" sz="4000" dirty="0"/>
              <a:t> [3].</a:t>
            </a:r>
          </a:p>
          <a:p>
            <a:pPr algn="just"/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Tsunami Inundation Maps</a:t>
            </a:r>
            <a:endParaRPr lang="en-US" sz="115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25603200"/>
            <a:ext cx="14401800" cy="7086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657600"/>
            <a:ext cx="35883435" cy="25203329"/>
            <a:chOff x="457200" y="3657600"/>
            <a:chExt cx="35883435" cy="25203329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944600" y="100584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Flipbook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89400" y="256032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Future Work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89400" y="1827907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Small Multiples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944600" y="27203400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18687871"/>
              <a:ext cx="365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Problem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44600" y="27660600"/>
              <a:ext cx="43873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References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44600" y="36576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Narrative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489400" y="3657600"/>
              <a:ext cx="6851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Aggregate Probabilities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00600"/>
            <a:ext cx="128016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Coastal cities </a:t>
            </a:r>
            <a:r>
              <a:rPr lang="en-US" sz="4000" dirty="0" smtClean="0"/>
              <a:t>along </a:t>
            </a:r>
            <a:r>
              <a:rPr lang="en-US" sz="4000" dirty="0"/>
              <a:t>the west coast are susceptible to damage caused by </a:t>
            </a:r>
            <a:r>
              <a:rPr lang="en-US" sz="4000" dirty="0" smtClean="0"/>
              <a:t>tsunamis. In </a:t>
            </a:r>
            <a:r>
              <a:rPr lang="en-US" sz="4000" dirty="0"/>
              <a:t>order to improve tsunami preparedness, researchers </a:t>
            </a:r>
            <a:r>
              <a:rPr lang="en-US" sz="4000" dirty="0" smtClean="0"/>
              <a:t>use </a:t>
            </a:r>
            <a:r>
              <a:rPr lang="en-US" sz="4000" dirty="0"/>
              <a:t>numerical simulations </a:t>
            </a:r>
            <a:r>
              <a:rPr lang="en-US" sz="4000" dirty="0" smtClean="0"/>
              <a:t>to predict </a:t>
            </a:r>
            <a:r>
              <a:rPr lang="en-US" sz="4000" dirty="0"/>
              <a:t>the impact of tsunamis caused by different seismological events. </a:t>
            </a:r>
            <a:r>
              <a:rPr lang="en-US" sz="4000" dirty="0" smtClean="0"/>
              <a:t>Researchers </a:t>
            </a:r>
            <a:r>
              <a:rPr lang="en-US" sz="4000" dirty="0"/>
              <a:t>at the University of </a:t>
            </a:r>
            <a:r>
              <a:rPr lang="en-US" sz="4000" dirty="0" smtClean="0"/>
              <a:t>Washington model </a:t>
            </a:r>
            <a:r>
              <a:rPr lang="en-US" sz="4000" dirty="0"/>
              <a:t>the </a:t>
            </a:r>
            <a:r>
              <a:rPr lang="en-US" sz="4000" dirty="0" smtClean="0"/>
              <a:t>impact of tsunamis </a:t>
            </a:r>
            <a:r>
              <a:rPr lang="en-US" sz="4000" dirty="0"/>
              <a:t>on </a:t>
            </a:r>
            <a:r>
              <a:rPr lang="en-US" sz="4000" dirty="0" smtClean="0"/>
              <a:t>Crescent </a:t>
            </a:r>
            <a:r>
              <a:rPr lang="en-US" sz="4000" dirty="0"/>
              <a:t>City</a:t>
            </a:r>
            <a:r>
              <a:rPr lang="en-US" sz="4000" dirty="0" smtClean="0"/>
              <a:t>, a coastal city in </a:t>
            </a:r>
            <a:r>
              <a:rPr lang="en-US" sz="4000" dirty="0"/>
              <a:t>California which has a history of </a:t>
            </a:r>
            <a:r>
              <a:rPr lang="en-US" sz="4000" dirty="0" smtClean="0"/>
              <a:t>extreme damage </a:t>
            </a:r>
            <a:r>
              <a:rPr lang="en-US" sz="4000" dirty="0"/>
              <a:t>from tsunamis. By estimating the probability of occurrence of each </a:t>
            </a:r>
            <a:r>
              <a:rPr lang="en-US" sz="4000" dirty="0" smtClean="0"/>
              <a:t>simulated tsunami</a:t>
            </a:r>
            <a:r>
              <a:rPr lang="en-US" sz="4000" dirty="0"/>
              <a:t>, the annual probability of exceeding a given level of inundation (flooding) </a:t>
            </a:r>
            <a:r>
              <a:rPr lang="en-US" sz="4000" dirty="0" smtClean="0"/>
              <a:t>can be </a:t>
            </a:r>
            <a:r>
              <a:rPr lang="en-US" sz="4000" dirty="0"/>
              <a:t>estimated for every point in the landscape, giving rise to a hazard map. There </a:t>
            </a:r>
            <a:r>
              <a:rPr lang="en-US" sz="4000" dirty="0" smtClean="0"/>
              <a:t>are multiple </a:t>
            </a:r>
            <a:r>
              <a:rPr lang="en-US" sz="4000" dirty="0"/>
              <a:t>sources of uncertainty that feed into hazard </a:t>
            </a:r>
            <a:r>
              <a:rPr lang="en-US" sz="4000" dirty="0" smtClean="0"/>
              <a:t>maps:</a:t>
            </a:r>
          </a:p>
          <a:p>
            <a:endParaRPr lang="en-US" sz="1000" dirty="0" smtClean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Estimation </a:t>
            </a:r>
            <a:r>
              <a:rPr lang="en-US" sz="4000" dirty="0"/>
              <a:t>of the annual likelihood of </a:t>
            </a:r>
            <a:r>
              <a:rPr lang="en-US" sz="4000" dirty="0" smtClean="0"/>
              <a:t>seismic </a:t>
            </a:r>
            <a:r>
              <a:rPr lang="en-US" sz="4000" dirty="0"/>
              <a:t>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Error </a:t>
            </a:r>
            <a:r>
              <a:rPr lang="en-US" sz="4000" dirty="0"/>
              <a:t>in the numerical </a:t>
            </a:r>
            <a:r>
              <a:rPr lang="en-US" sz="4000" dirty="0" smtClean="0"/>
              <a:t>simulation </a:t>
            </a:r>
            <a:r>
              <a:rPr lang="en-US" sz="4000" dirty="0"/>
              <a:t>of </a:t>
            </a:r>
            <a:r>
              <a:rPr lang="en-US" sz="4000" dirty="0" smtClean="0"/>
              <a:t>tsunamis</a:t>
            </a:r>
            <a:endParaRPr lang="en-US" sz="4000" dirty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Variance </a:t>
            </a:r>
            <a:r>
              <a:rPr lang="en-US" sz="4000" dirty="0"/>
              <a:t>due to the relatively small number of </a:t>
            </a:r>
            <a:r>
              <a:rPr lang="en-US" sz="4000" dirty="0" smtClean="0"/>
              <a:t>events</a:t>
            </a:r>
            <a:endParaRPr lang="en-US" sz="4000" dirty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Error </a:t>
            </a:r>
            <a:r>
              <a:rPr lang="en-US" sz="4000" dirty="0"/>
              <a:t>due to the assumption that the seismic events are </a:t>
            </a:r>
            <a:r>
              <a:rPr lang="en-US" sz="4000" dirty="0" smtClean="0"/>
              <a:t>independent</a:t>
            </a:r>
          </a:p>
          <a:p>
            <a:pPr marL="914400" lvl="1" indent="-640080">
              <a:buFont typeface="+mj-lt"/>
              <a:buAutoNum type="arabicPeriod"/>
            </a:pPr>
            <a:endParaRPr lang="en-US" sz="1000" dirty="0"/>
          </a:p>
          <a:p>
            <a:r>
              <a:rPr lang="en-US" sz="4000" dirty="0"/>
              <a:t>Furthermore, the hazard maps plot complicated hazard functions at every point, </a:t>
            </a:r>
            <a:r>
              <a:rPr lang="en-US" sz="4000" dirty="0" smtClean="0"/>
              <a:t>which describes </a:t>
            </a:r>
            <a:r>
              <a:rPr lang="en-US" sz="4000" dirty="0"/>
              <a:t>the probability of inundation at every depth. Properly interpreting this map </a:t>
            </a:r>
            <a:r>
              <a:rPr lang="en-US" sz="4000" dirty="0" smtClean="0"/>
              <a:t>can be </a:t>
            </a:r>
            <a:r>
              <a:rPr lang="en-US" sz="4000" dirty="0"/>
              <a:t>difficult for people without a technical background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5146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Brian de Silva, Kellie </a:t>
            </a:r>
            <a:r>
              <a:rPr lang="en-US" sz="4400" dirty="0" err="1" smtClean="0"/>
              <a:t>MacPhee</a:t>
            </a:r>
            <a:r>
              <a:rPr lang="en-US" sz="4400" dirty="0" smtClean="0"/>
              <a:t>, Abe Engel, Benjamin Liu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29489400" y="27093208"/>
            <a:ext cx="1394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Greater spatial extent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Larger number of simulations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Alternate expressions of uncertainty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944600" y="1097280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9888200"/>
            <a:ext cx="1280159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Our project seeks to address the following problems: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Hazard </a:t>
            </a:r>
            <a:r>
              <a:rPr lang="en-US" sz="4000" dirty="0"/>
              <a:t>maps and the data used to produce them contain multiple sources </a:t>
            </a:r>
            <a:r>
              <a:rPr lang="en-US" sz="4000" dirty="0" smtClean="0"/>
              <a:t>of uncertainty</a:t>
            </a:r>
            <a:r>
              <a:rPr lang="en-US" sz="4000" dirty="0"/>
              <a:t>. It is challenging to communicate this uncertainty alongside or </a:t>
            </a:r>
            <a:r>
              <a:rPr lang="en-US" sz="4000" dirty="0" smtClean="0"/>
              <a:t>as part </a:t>
            </a:r>
            <a:r>
              <a:rPr lang="en-US" sz="4000" dirty="0"/>
              <a:t>of hazard maps in an intuitive way.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Hazard </a:t>
            </a:r>
            <a:r>
              <a:rPr lang="en-US" sz="4000" dirty="0"/>
              <a:t>maps are inherently complex and nuanced and can therefore be </a:t>
            </a:r>
            <a:r>
              <a:rPr lang="en-US" sz="4000" dirty="0" smtClean="0"/>
              <a:t>difficult for </a:t>
            </a:r>
            <a:r>
              <a:rPr lang="en-US" sz="4000" dirty="0"/>
              <a:t>non-experts to decipher</a:t>
            </a:r>
            <a:r>
              <a:rPr lang="en-US" sz="40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4000" dirty="0"/>
          </a:p>
          <a:p>
            <a:pPr algn="just"/>
            <a:endParaRPr lang="en-US" sz="4000" dirty="0" smtClean="0"/>
          </a:p>
          <a:p>
            <a:pPr algn="just"/>
            <a:endParaRPr lang="en-US" sz="4000" dirty="0"/>
          </a:p>
          <a:p>
            <a:pPr algn="just"/>
            <a:r>
              <a:rPr lang="en-US" sz="4000" dirty="0" smtClean="0"/>
              <a:t>Although </a:t>
            </a:r>
            <a:r>
              <a:rPr lang="en-US" sz="4000" dirty="0"/>
              <a:t>the process of numerical simulation is highly sophisticated, each tsunami can only be simulated as a result of a prescribed earthquake slip pattern. Many slip patterns are possible, and so many tsunamis are possible.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40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13716000" y="27660600"/>
            <a:ext cx="15316200" cy="50292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944600" y="28869382"/>
            <a:ext cx="1485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[3] Edward </a:t>
            </a:r>
            <a:r>
              <a:rPr lang="en-US" sz="3200" dirty="0" err="1"/>
              <a:t>Segel</a:t>
            </a:r>
            <a:r>
              <a:rPr lang="en-US" sz="3200" dirty="0"/>
              <a:t> and Jeffrey </a:t>
            </a:r>
            <a:r>
              <a:rPr lang="en-US" sz="3200" dirty="0" err="1"/>
              <a:t>Heer</a:t>
            </a:r>
            <a:r>
              <a:rPr lang="en-US" sz="3200" dirty="0"/>
              <a:t>. Narrative visualization: Telling stories with </a:t>
            </a:r>
            <a:r>
              <a:rPr lang="en-US" sz="3200" dirty="0" smtClean="0"/>
              <a:t>data. </a:t>
            </a:r>
            <a:r>
              <a:rPr lang="en-US" sz="3200" i="1" dirty="0" smtClean="0"/>
              <a:t>IEEE </a:t>
            </a:r>
            <a:r>
              <a:rPr lang="en-US" sz="3200" i="1" dirty="0"/>
              <a:t>transactions on visualization and computer graphics</a:t>
            </a:r>
            <a:r>
              <a:rPr lang="en-US" sz="3200" dirty="0"/>
              <a:t>, 16(6):1139–1148, 2010.</a:t>
            </a:r>
            <a:endParaRPr lang="en-US" sz="3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9489400" y="19202400"/>
            <a:ext cx="13944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 use small multiples to convey that there are many </a:t>
            </a:r>
            <a:r>
              <a:rPr lang="en-US" sz="4000" dirty="0" smtClean="0"/>
              <a:t>possible outcomes </a:t>
            </a:r>
            <a:r>
              <a:rPr lang="en-US" sz="4000" dirty="0" smtClean="0"/>
              <a:t>in the event of a tsunami. Showing a small number of specific events highlights the variety of possible outcomes and allows the reader to make direct comparisons.</a:t>
            </a:r>
          </a:p>
          <a:p>
            <a:endParaRPr lang="en-US" sz="1000" dirty="0" smtClean="0"/>
          </a:p>
          <a:p>
            <a:r>
              <a:rPr lang="en-US" sz="4000" dirty="0" smtClean="0"/>
              <a:t>We implement small multiples as replicated displays of a small geographic region of interest. The multiples are positioned opposite the large hazard map. Clicking the hazard map focuses the multiples on a specific region. Each multiple overlays the inundation </a:t>
            </a:r>
            <a:r>
              <a:rPr lang="en-US" sz="4000" dirty="0"/>
              <a:t>depth of particular events </a:t>
            </a:r>
            <a:r>
              <a:rPr lang="en-US" sz="4000" dirty="0" smtClean="0"/>
              <a:t>as </a:t>
            </a:r>
            <a:r>
              <a:rPr lang="en-US" sz="4000" dirty="0"/>
              <a:t>shaded contour </a:t>
            </a:r>
            <a:r>
              <a:rPr lang="en-US" sz="4000" dirty="0" smtClean="0"/>
              <a:t>plots.</a:t>
            </a:r>
          </a:p>
        </p:txBody>
      </p:sp>
      <p:pic>
        <p:nvPicPr>
          <p:cNvPr id="1026" name="Picture 2" descr="C:\xampp\htdocs\tsunami-inundation\poster\figures\smallmulti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0" y="19659600"/>
            <a:ext cx="64435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018558" y="240030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1. Small multiples of flooding under simulated tsunamis. Colors indicate shallow flooding (green) to deep flooding (purple).</a:t>
            </a:r>
            <a:endParaRPr lang="en-US" sz="32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0" y="9789339"/>
            <a:ext cx="13487400" cy="73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9489400" y="4572000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results of individual simulations are combined into an aggregated hazard 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489400" y="17210782"/>
            <a:ext cx="1394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1. The interactive hazard map and small multiples. Color encodes inundation depth.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12514</TotalTime>
  <Words>538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110</cp:revision>
  <dcterms:created xsi:type="dcterms:W3CDTF">2017-09-26T02:24:22Z</dcterms:created>
  <dcterms:modified xsi:type="dcterms:W3CDTF">2018-05-27T22:28:01Z</dcterms:modified>
</cp:coreProperties>
</file>