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7"/>
  </p:notesMasterIdLst>
  <p:handoutMasterIdLst>
    <p:handoutMasterId r:id="rId18"/>
  </p:handoutMasterIdLst>
  <p:sldIdLst>
    <p:sldId id="416" r:id="rId2"/>
    <p:sldId id="423" r:id="rId3"/>
    <p:sldId id="437" r:id="rId4"/>
    <p:sldId id="431" r:id="rId5"/>
    <p:sldId id="440" r:id="rId6"/>
    <p:sldId id="439" r:id="rId7"/>
    <p:sldId id="442" r:id="rId8"/>
    <p:sldId id="438" r:id="rId9"/>
    <p:sldId id="443" r:id="rId10"/>
    <p:sldId id="444" r:id="rId11"/>
    <p:sldId id="451" r:id="rId12"/>
    <p:sldId id="402" r:id="rId13"/>
    <p:sldId id="453" r:id="rId14"/>
    <p:sldId id="454" r:id="rId15"/>
    <p:sldId id="367" r:id="rId16"/>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05" d="100"/>
          <a:sy n="105" d="100"/>
        </p:scale>
        <p:origin x="966" y="102"/>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30/11/2021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11/30/2021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11/30/2021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11/30/2021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11/30/2021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11/30/2021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11/30/2021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11/30/2021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November 2021</a:t>
            </a:r>
          </a:p>
        </p:txBody>
      </p:sp>
      <p:sp>
        <p:nvSpPr>
          <p:cNvPr id="6" name="Text Placeholder 5"/>
          <p:cNvSpPr>
            <a:spLocks noGrp="1"/>
          </p:cNvSpPr>
          <p:nvPr>
            <p:ph type="body" sz="quarter" idx="15"/>
          </p:nvPr>
        </p:nvSpPr>
        <p:spPr/>
        <p:txBody>
          <a:bodyPr/>
          <a:lstStyle/>
          <a:p>
            <a:r>
              <a:rPr lang="en-GB" dirty="0"/>
              <a:t>2022.1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2022.0 </a:t>
            </a:r>
            <a:r>
              <a:rPr lang="en-US" dirty="0">
                <a:sym typeface="Wingdings" panose="05000000000000000000" pitchFamily="2" charset="2"/>
              </a:rPr>
              <a:t></a:t>
            </a:r>
            <a:r>
              <a:rPr lang="en-US" dirty="0"/>
              <a:t> 2022.1</a:t>
            </a:r>
          </a:p>
          <a:p>
            <a:pPr lvl="1"/>
            <a:r>
              <a:rPr lang="en-US" dirty="0"/>
              <a:t>Updated CommonCore.chm</a:t>
            </a:r>
          </a:p>
          <a:p>
            <a:pPr lvl="1"/>
            <a:r>
              <a:rPr lang="en-US" dirty="0"/>
              <a:t>Updated Grid Client and Server documents</a:t>
            </a:r>
          </a:p>
          <a:p>
            <a:pPr lvl="1"/>
            <a:r>
              <a:rPr lang="en-US" dirty="0"/>
              <a:t>Updated Html Helpers document for finder interface changes and new interfaces for SgCheckboxFor and SgCheckbox</a:t>
            </a:r>
          </a:p>
          <a:p>
            <a:pPr lvl="2"/>
            <a:r>
              <a:rPr lang="en-US" dirty="0"/>
              <a:t>Note: Hamburger properties for SgFinderFor are not active yet and will be in an upcoming release</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11/30/2021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81611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11/30/2021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12</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2022.1 is available in the “master” branch</a:t>
            </a:r>
          </a:p>
          <a:p>
            <a:pPr lvl="1"/>
            <a:r>
              <a:rPr lang="en-US" dirty="0"/>
              <a:t>2022.2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278094"/>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2022.0 available in “release-2022.0”</a:t>
            </a:r>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11/30/2021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14</a:t>
            </a:fld>
            <a:endParaRPr lang="en-GB" dirty="0"/>
          </a:p>
        </p:txBody>
      </p:sp>
      <p:sp>
        <p:nvSpPr>
          <p:cNvPr id="5" name="Text Placeholder 4"/>
          <p:cNvSpPr>
            <a:spLocks noGrp="1"/>
          </p:cNvSpPr>
          <p:nvPr>
            <p:ph type="body" sz="quarter" idx="12"/>
          </p:nvPr>
        </p:nvSpPr>
        <p:spPr>
          <a:xfrm>
            <a:off x="521370" y="1638300"/>
            <a:ext cx="622690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11/30/2021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11/30/2021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4</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32171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26703" y="4786769"/>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1743074636"/>
              </p:ext>
            </p:extLst>
          </p:nvPr>
        </p:nvGraphicFramePr>
        <p:xfrm>
          <a:off x="1995053" y="1194546"/>
          <a:ext cx="9325219" cy="5220336"/>
        </p:xfrm>
        <a:graphic>
          <a:graphicData uri="http://schemas.openxmlformats.org/drawingml/2006/table">
            <a:tbl>
              <a:tblPr firstRow="1" bandRow="1">
                <a:tableStyleId>{5940675A-B579-460E-94D1-54222C63F5DA}</a:tableStyleId>
              </a:tblPr>
              <a:tblGrid>
                <a:gridCol w="9325219">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minify any JavaScript files found in the </a:t>
                      </a:r>
                      <a:r>
                        <a:rPr lang="en-GB" sz="1600" i="1" dirty="0"/>
                        <a:t>Areas/{module}/ExternalContent/Scripts </a:t>
                      </a:r>
                      <a:r>
                        <a:rPr lang="en-GB" sz="1600" dirty="0"/>
                        <a:t>folder</a:t>
                      </a:r>
                    </a:p>
                    <a:p>
                      <a:pPr marL="171450" indent="-171450">
                        <a:spcAft>
                          <a:spcPts val="300"/>
                        </a:spcAft>
                        <a:buFont typeface="Arial" panose="020B0604020202020204" pitchFamily="34" charset="0"/>
                        <a:buChar char="•"/>
                      </a:pPr>
                      <a:r>
                        <a:rPr lang="en-US" sz="1600" dirty="0"/>
                        <a:t>Update login screen for solution to set the session date to the date entered in the login screen when debugging</a:t>
                      </a:r>
                    </a:p>
                    <a:p>
                      <a:pPr marL="171450" indent="-171450">
                        <a:spcAft>
                          <a:spcPts val="300"/>
                        </a:spcAft>
                        <a:buFont typeface="Arial" panose="020B0604020202020204" pitchFamily="34" charset="0"/>
                        <a:buChar char="•"/>
                      </a:pPr>
                      <a:r>
                        <a:rPr lang="en-US" sz="1600" dirty="0"/>
                        <a:t>Corrected UI Wizard Palette sizing</a:t>
                      </a:r>
                    </a:p>
                    <a:p>
                      <a:pPr marL="171450" indent="-171450">
                        <a:spcAft>
                          <a:spcPts val="300"/>
                        </a:spcAft>
                        <a:buFont typeface="Arial" panose="020B0604020202020204" pitchFamily="34" charset="0"/>
                        <a:buChar char="•"/>
                      </a:pPr>
                      <a:r>
                        <a:rPr lang="en-US" sz="1600" dirty="0"/>
                        <a:t>Added ‘allow-modals’ to iFrame definition</a:t>
                      </a:r>
                    </a:p>
                    <a:p>
                      <a:pPr marL="171450" indent="-171450">
                        <a:spcAft>
                          <a:spcPts val="300"/>
                        </a:spcAft>
                        <a:buFont typeface="Arial" panose="020B0604020202020204" pitchFamily="34" charset="0"/>
                        <a:buChar char="•"/>
                      </a:pPr>
                      <a:r>
                        <a:rPr lang="en-US" sz="1600" dirty="0"/>
                        <a:t>Screen Name added to instrumentation page (Core/Instrumentation)</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where Quantity column in grid was displaying a date</a:t>
                      </a:r>
                    </a:p>
                    <a:p>
                      <a:pPr marL="171450" indent="-171450">
                        <a:spcAft>
                          <a:spcPts val="300"/>
                        </a:spcAft>
                        <a:buFont typeface="Arial" panose="020B0604020202020204" pitchFamily="34" charset="0"/>
                        <a:buChar char="•"/>
                      </a:pPr>
                      <a:r>
                        <a:rPr lang="en-US" sz="1600" dirty="0"/>
                        <a:t>Update login screen for all samples to set the session date to the date entered in the login screen when debugging</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11/30/2021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4825" y="1124503"/>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4825" y="4959849"/>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8020749" y="124845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8020749" y="452723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681684033"/>
              </p:ext>
            </p:extLst>
          </p:nvPr>
        </p:nvGraphicFramePr>
        <p:xfrm>
          <a:off x="1995054" y="1194546"/>
          <a:ext cx="5786489" cy="5464890"/>
        </p:xfrm>
        <a:graphic>
          <a:graphicData uri="http://schemas.openxmlformats.org/drawingml/2006/table">
            <a:tbl>
              <a:tblPr firstRow="1" bandRow="1">
                <a:tableStyleId>{5940675A-B579-460E-94D1-54222C63F5DA}</a:tableStyleId>
              </a:tblPr>
              <a:tblGrid>
                <a:gridCol w="5786489">
                  <a:extLst>
                    <a:ext uri="{9D8B030D-6E8A-4147-A177-3AD203B41FA5}">
                      <a16:colId xmlns:a16="http://schemas.microsoft.com/office/drawing/2014/main" val="877668094"/>
                    </a:ext>
                  </a:extLst>
                </a:gridCol>
              </a:tblGrid>
              <a:tr h="1109742">
                <a:tc>
                  <a:txBody>
                    <a:bodyPr/>
                    <a:lstStyle/>
                    <a:p>
                      <a:pPr marL="171450" indent="-171450">
                        <a:spcAft>
                          <a:spcPts val="300"/>
                        </a:spcAft>
                        <a:buFont typeface="Arial" panose="020B0604020202020204" pitchFamily="34" charset="0"/>
                        <a:buChar char="•"/>
                      </a:pPr>
                      <a:r>
                        <a:rPr lang="en-GB" sz="1600" dirty="0"/>
                        <a:t>Sync global files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Added new option to generate model and fields classes for grid in header-detail (potentially needed in CSHTML file)</a:t>
                      </a:r>
                    </a:p>
                    <a:p>
                      <a:pPr marL="171450" indent="-171450">
                        <a:spcAft>
                          <a:spcPts val="300"/>
                        </a:spcAft>
                        <a:buFont typeface="Arial" panose="020B0604020202020204" pitchFamily="34" charset="0"/>
                        <a:buChar char="•"/>
                      </a:pPr>
                      <a:r>
                        <a:rPr lang="en-US" sz="1600" dirty="0"/>
                        <a:t>Update generated code for expression body methods and implemented CallWithCatch(), ViewWithCatch() in controllers</a:t>
                      </a:r>
                    </a:p>
                    <a:p>
                      <a:pPr marL="171450" indent="-171450">
                        <a:spcAft>
                          <a:spcPts val="300"/>
                        </a:spcAft>
                        <a:buFont typeface="Arial" panose="020B0604020202020204" pitchFamily="34" charset="0"/>
                        <a:buChar char="•"/>
                      </a:pPr>
                      <a:r>
                        <a:rPr lang="en-US" sz="1600" dirty="0"/>
                        <a:t>Finder generation to use object in specified ViewFinderProperties.js file</a:t>
                      </a:r>
                    </a:p>
                    <a:p>
                      <a:pPr marL="171450" indent="-171450">
                        <a:spcAft>
                          <a:spcPts val="300"/>
                        </a:spcAft>
                        <a:buFont typeface="Arial" panose="020B0604020202020204" pitchFamily="34" charset="0"/>
                        <a:buChar char="•"/>
                      </a:pPr>
                      <a:r>
                        <a:rPr lang="en-US" sz="1600" dirty="0"/>
                        <a:t>Finder generation defaults to JavaScript file in source and not install (minified)</a:t>
                      </a:r>
                    </a:p>
                    <a:p>
                      <a:pPr marL="171450" indent="-171450">
                        <a:spcAft>
                          <a:spcPts val="300"/>
                        </a:spcAft>
                        <a:buFont typeface="Arial" panose="020B0604020202020204" pitchFamily="34" charset="0"/>
                        <a:buChar char="•"/>
                      </a:pPr>
                      <a:r>
                        <a:rPr lang="en-US" sz="1600" dirty="0"/>
                        <a:t>Deprecate ‘HasFinder” property for grids (not used)</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8532152"/>
              </p:ext>
            </p:extLst>
          </p:nvPr>
        </p:nvGraphicFramePr>
        <p:xfrm>
          <a:off x="9510978" y="1209516"/>
          <a:ext cx="2385366" cy="4956815"/>
        </p:xfrm>
        <a:graphic>
          <a:graphicData uri="http://schemas.openxmlformats.org/drawingml/2006/table">
            <a:tbl>
              <a:tblPr firstRow="1" bandRow="1">
                <a:tableStyleId>{5940675A-B579-460E-94D1-54222C63F5DA}</a:tableStyleId>
              </a:tblPr>
              <a:tblGrid>
                <a:gridCol w="2385366">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1211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11/30/2021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8</a:t>
            </a:fld>
            <a:endParaRPr lang="en-GB"/>
          </a:p>
        </p:txBody>
      </p:sp>
    </p:spTree>
    <p:extLst>
      <p:ext uri="{BB962C8B-B14F-4D97-AF65-F5344CB8AC3E}">
        <p14:creationId xmlns:p14="http://schemas.microsoft.com/office/powerpoint/2010/main" val="162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431589901"/>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523</Words>
  <Application>Microsoft Office PowerPoint</Application>
  <PresentationFormat>Custom</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Corrected Issues</vt:lpstr>
      <vt:lpstr>Corrected Issues</vt:lpstr>
      <vt:lpstr>Wizards</vt:lpstr>
      <vt:lpstr>Wizards</vt:lpstr>
      <vt:lpstr>Samples</vt:lpstr>
      <vt:lpstr>Samples</vt:lpstr>
      <vt:lpstr>Documentation and Tutorials</vt:lpstr>
      <vt:lpstr>Documentation and Tutorials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51</cp:revision>
  <cp:lastPrinted>2017-11-01T18:10:23Z</cp:lastPrinted>
  <dcterms:created xsi:type="dcterms:W3CDTF">2021-03-16T20:52:53Z</dcterms:created>
  <dcterms:modified xsi:type="dcterms:W3CDTF">2021-11-30T15:45:19Z</dcterms:modified>
</cp:coreProperties>
</file>